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EB619BD-F45B-4039-909A-425CBD257D72}">
  <a:tblStyle styleId="{1EB619BD-F45B-4039-909A-425CBD257D7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2" y="4749850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latin typeface="Verdana"/>
                <a:ea typeface="Verdana"/>
                <a:cs typeface="Verdana"/>
                <a:sym typeface="Verdana"/>
              </a:rPr>
              <a:t>WSO2 Platform Product Integrations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Commonalities and differences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Product commonalities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" type="body"/>
          </p:nvPr>
        </p:nvSpPr>
        <p:spPr>
          <a:xfrm>
            <a:off x="533400" y="8842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Startup process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Database configuration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Defining data sources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Registry mounting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Health check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Version service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JMX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Directory structure (top level)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Configuration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Repository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Deployment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Archive based deployment (.car)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Product categorization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1" type="body"/>
          </p:nvPr>
        </p:nvSpPr>
        <p:spPr>
          <a:xfrm>
            <a:off x="533400" y="9604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Services hosting products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Application Server (AS)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Business Process Server (BPS)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Enterprise Service Bus (ESB)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Data Services Server (DSS)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API Manager (API-M)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Other types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Message Broker (MB) - For message brokery (pub-sub / queues)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Data Analytics Server (DAS) - Analytics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Governance Registry (G-Reg) - Governance activities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Identity Server (IS) - Identity &amp; access management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 u="sng">
                <a:latin typeface="Verdana"/>
                <a:ea typeface="Verdana"/>
                <a:cs typeface="Verdana"/>
                <a:sym typeface="Verdana"/>
              </a:rPr>
              <a:t>Differentiations (products under consideration)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Shape 81"/>
          <p:cNvGraphicFramePr/>
          <p:nvPr/>
        </p:nvGraphicFramePr>
        <p:xfrm>
          <a:off x="952500" y="119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{1EB619BD-F45B-4039-909A-425CBD257D72}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ESB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MB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API-M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Host orchestration services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Performs message brokering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Host APIs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Sits behind the firewall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Sits behind the firewall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Manage API life cycles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Can do routing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Store messages reliably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Perform API authentication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Can handle multiple protocols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Handle JMS and AMQP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Create API versions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Can handle multiple data formats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Manage developer community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 u="sng">
                <a:latin typeface="Verdana"/>
                <a:ea typeface="Verdana"/>
                <a:cs typeface="Verdana"/>
                <a:sym typeface="Verdana"/>
              </a:rPr>
              <a:t>Differentiations (products under consideration)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Shape 88"/>
          <p:cNvGraphicFramePr/>
          <p:nvPr/>
        </p:nvGraphicFramePr>
        <p:xfrm>
          <a:off x="876300" y="142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{1EB619BD-F45B-4039-909A-425CBD257D72}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ESB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MB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API-M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Deploys .car archives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Create message queue and topics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Deploy swagger / create APIs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Majority of changes of goes to carbon.xml, axis2.xml, datasources.xml etc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Majority of changes of goes to carbon.xml, axis2.xml, datasources.xml etc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Majority of changes of goes to carbon.xml, axis2.xml, datasources.xml, api-manager.xml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Shape 89"/>
          <p:cNvSpPr txBox="1"/>
          <p:nvPr/>
        </p:nvSpPr>
        <p:spPr>
          <a:xfrm>
            <a:off x="567475" y="758525"/>
            <a:ext cx="4814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Administration &amp; devops PoV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 u="sng">
                <a:latin typeface="Verdana"/>
                <a:ea typeface="Verdana"/>
                <a:cs typeface="Verdana"/>
                <a:sym typeface="Verdana"/>
              </a:rPr>
              <a:t>Hands on: ESB / MB / API-M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