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Condense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Condense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Condensed-italic.fntdata"/><Relationship Id="rId14" Type="http://schemas.openxmlformats.org/officeDocument/2006/relationships/font" Target="fonts/RobotoCondensed-bold.fntdata"/><Relationship Id="rId16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9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Relationship Id="rId3" Type="http://schemas.openxmlformats.org/officeDocument/2006/relationships/image" Target="../media/image10.png"/><Relationship Id="rId4" Type="http://schemas.openxmlformats.org/officeDocument/2006/relationships/image" Target="../media/image04.png"/><Relationship Id="rId5" Type="http://schemas.openxmlformats.org/officeDocument/2006/relationships/image" Target="../media/image15.png"/><Relationship Id="rId6" Type="http://schemas.openxmlformats.org/officeDocument/2006/relationships/image" Target="../media/image07.png"/><Relationship Id="rId7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1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683568" y="2895786"/>
            <a:ext cx="67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3" type="body"/>
          </p:nvPr>
        </p:nvSpPr>
        <p:spPr>
          <a:xfrm>
            <a:off x="683568" y="3220231"/>
            <a:ext cx="6768900" cy="3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0827" y="29765"/>
            <a:ext cx="7654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066800" y="171450"/>
            <a:ext cx="647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66800" y="1200150"/>
            <a:ext cx="7162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defRPr/>
            </a:lvl1pPr>
            <a:lvl2pPr indent="-12518" lvl="1" marL="457018" rtl="0">
              <a:spcBef>
                <a:spcPts val="600"/>
              </a:spcBef>
              <a:defRPr/>
            </a:lvl2pPr>
            <a:lvl3pPr indent="-12335" lvl="2" marL="914035" rtl="0">
              <a:spcBef>
                <a:spcPts val="600"/>
              </a:spcBef>
              <a:defRPr/>
            </a:lvl3pPr>
            <a:lvl4pPr indent="-12152" lvl="3" marL="1371052" rtl="0">
              <a:spcBef>
                <a:spcPts val="0"/>
              </a:spcBef>
              <a:defRPr/>
            </a:lvl4pPr>
            <a:lvl5pPr indent="-11969" lvl="4" marL="1828069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Bullets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74846" y="951570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96875" lvl="0" marL="574675" rtl="0"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rgbClr val="595959"/>
                </a:solidFill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</a:defRPr>
            </a:lvl4pPr>
            <a:lvl5pPr lvl="4" rtl="0">
              <a:spcBef>
                <a:spcPts val="0"/>
              </a:spcBef>
              <a:defRPr sz="1600">
                <a:solidFill>
                  <a:srgbClr val="595959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76457" y="4782182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ransition Slide">
    <p:bg>
      <p:bgPr>
        <a:gradFill>
          <a:gsLst>
            <a:gs pos="0">
              <a:srgbClr val="6A4396"/>
            </a:gs>
            <a:gs pos="20000">
              <a:srgbClr val="6A4396"/>
            </a:gs>
            <a:gs pos="90000">
              <a:srgbClr val="3F3151"/>
            </a:gs>
            <a:gs pos="100000">
              <a:srgbClr val="3F315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67543" y="2301719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b="0" i="0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928" y="3350185"/>
            <a:ext cx="4780500" cy="1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407430" y="4013776"/>
            <a:ext cx="14162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245935"/>
            <a:ext cx="54000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4353948"/>
            <a:ext cx="3936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150" y="303497"/>
            <a:ext cx="72009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4212" y="73580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-12518" lvl="5" marL="457018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-12335" lvl="6" marL="914035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-12152" lvl="7" marL="1371052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-11969" lvl="8" marL="1828069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403350" y="186928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18" lvl="1" marL="457018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35" lvl="2" marL="914035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152" lvl="3" marL="137105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69" lvl="4" marL="182806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88" lvl="5" marL="228508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06" lvl="6" marL="274210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23" lvl="7" marL="319912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40" lvl="8" marL="365614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563937" y="3975496"/>
            <a:ext cx="54005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3563937" y="4462464"/>
            <a:ext cx="5400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ransition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68312" y="2518172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al Pa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468312" y="4299346"/>
            <a:ext cx="1416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4" y="4516042"/>
            <a:ext cx="539400" cy="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411958"/>
            <a:ext cx="54006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54" y="4641880"/>
            <a:ext cx="3633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8575" y="4610962"/>
            <a:ext cx="357299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2401" y="3179700"/>
            <a:ext cx="3464999" cy="13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lums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2353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1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323850" y="2976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WSO2 products overview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560"/>
              </a:spcBef>
              <a:buNone/>
            </a:pPr>
            <a:r>
              <a:rPr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Training day 01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83571" y="3048175"/>
            <a:ext cx="2485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Chathura Kulasinghe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83571" y="3372625"/>
            <a:ext cx="2485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Solutions Engineer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The Scope - ESB, API-M, MB</a:t>
            </a:r>
          </a:p>
        </p:txBody>
      </p:sp>
      <p:sp>
        <p:nvSpPr>
          <p:cNvPr id="74" name="Shape 74"/>
          <p:cNvSpPr/>
          <p:nvPr/>
        </p:nvSpPr>
        <p:spPr>
          <a:xfrm>
            <a:off x="29559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24590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47303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77" name="Shape 77"/>
          <p:cNvSpPr/>
          <p:nvPr/>
        </p:nvSpPr>
        <p:spPr>
          <a:xfrm>
            <a:off x="29559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47303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29559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Key-Manager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16487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74" y="24590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47302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MB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84" y="1648750"/>
            <a:ext cx="1045031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1125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4750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>
            <a:stCxn id="89" idx="3"/>
            <a:endCxn id="77" idx="1"/>
          </p:cNvCxnSpPr>
          <p:nvPr/>
        </p:nvCxnSpPr>
        <p:spPr>
          <a:xfrm>
            <a:off x="2639249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90" idx="1"/>
            <a:endCxn id="79" idx="3"/>
          </p:cNvCxnSpPr>
          <p:nvPr/>
        </p:nvCxnSpPr>
        <p:spPr>
          <a:xfrm rot="10800000">
            <a:off x="6187950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93" name="Shape 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>
            <a:stCxn id="72" idx="6"/>
            <a:endCxn id="74" idx="1"/>
          </p:cNvCxnSpPr>
          <p:nvPr/>
        </p:nvCxnSpPr>
        <p:spPr>
          <a:xfrm>
            <a:off x="1674725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FFC58A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7469250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>
            <a:stCxn id="76" idx="3"/>
            <a:endCxn id="95" idx="2"/>
          </p:cNvCxnSpPr>
          <p:nvPr/>
        </p:nvCxnSpPr>
        <p:spPr>
          <a:xfrm>
            <a:off x="6188050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88C8FF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97" name="Shape 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05800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20775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04275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9862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WSO2 Enterprise Service Bus</a:t>
            </a:r>
          </a:p>
        </p:txBody>
      </p:sp>
      <p:sp>
        <p:nvSpPr>
          <p:cNvPr id="107" name="Shape 107"/>
          <p:cNvSpPr/>
          <p:nvPr/>
        </p:nvSpPr>
        <p:spPr>
          <a:xfrm>
            <a:off x="29559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24590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47303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110" name="Shape 110"/>
          <p:cNvSpPr/>
          <p:nvPr/>
        </p:nvSpPr>
        <p:spPr>
          <a:xfrm>
            <a:off x="29559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7303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29559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Key-Manager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16487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74" y="24590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47302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MB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84" y="1648750"/>
            <a:ext cx="1045031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1125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4750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2" idx="3"/>
            <a:endCxn id="110" idx="1"/>
          </p:cNvCxnSpPr>
          <p:nvPr/>
        </p:nvCxnSpPr>
        <p:spPr>
          <a:xfrm>
            <a:off x="2639249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stCxn id="123" idx="1"/>
            <a:endCxn id="112" idx="3"/>
          </p:cNvCxnSpPr>
          <p:nvPr/>
        </p:nvCxnSpPr>
        <p:spPr>
          <a:xfrm rot="10800000">
            <a:off x="6187950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26" name="Shape 1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>
            <a:stCxn id="105" idx="6"/>
            <a:endCxn id="107" idx="1"/>
          </p:cNvCxnSpPr>
          <p:nvPr/>
        </p:nvCxnSpPr>
        <p:spPr>
          <a:xfrm>
            <a:off x="1674725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FFC58A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7469250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>
            <a:stCxn id="109" idx="3"/>
            <a:endCxn id="128" idx="2"/>
          </p:cNvCxnSpPr>
          <p:nvPr/>
        </p:nvCxnSpPr>
        <p:spPr>
          <a:xfrm>
            <a:off x="6188050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88C8FF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30" name="Shape 1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05800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20775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04275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9862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260175" y="960650"/>
            <a:ext cx="2661900" cy="3322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229875" y="1024050"/>
            <a:ext cx="2661900" cy="3322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922075" y="1327550"/>
            <a:ext cx="1689600" cy="25617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574200" y="1360925"/>
            <a:ext cx="1655700" cy="9606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611675" y="3048775"/>
            <a:ext cx="1618200" cy="9606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WSO2 API Manager</a:t>
            </a:r>
          </a:p>
        </p:txBody>
      </p:sp>
      <p:sp>
        <p:nvSpPr>
          <p:cNvPr id="145" name="Shape 145"/>
          <p:cNvSpPr/>
          <p:nvPr/>
        </p:nvSpPr>
        <p:spPr>
          <a:xfrm>
            <a:off x="29559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24590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47303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148" name="Shape 148"/>
          <p:cNvSpPr/>
          <p:nvPr/>
        </p:nvSpPr>
        <p:spPr>
          <a:xfrm>
            <a:off x="29559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47303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9559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Key-Manager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16487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74" y="24590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7302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MB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84" y="1648750"/>
            <a:ext cx="1045031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1125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4750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>
            <a:stCxn id="160" idx="3"/>
            <a:endCxn id="148" idx="1"/>
          </p:cNvCxnSpPr>
          <p:nvPr/>
        </p:nvCxnSpPr>
        <p:spPr>
          <a:xfrm>
            <a:off x="2639249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61" idx="1"/>
            <a:endCxn id="150" idx="3"/>
          </p:cNvCxnSpPr>
          <p:nvPr/>
        </p:nvCxnSpPr>
        <p:spPr>
          <a:xfrm rot="10800000">
            <a:off x="6187950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64" name="Shape 1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>
            <a:stCxn id="143" idx="6"/>
            <a:endCxn id="145" idx="1"/>
          </p:cNvCxnSpPr>
          <p:nvPr/>
        </p:nvCxnSpPr>
        <p:spPr>
          <a:xfrm>
            <a:off x="1674725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FFC58A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66" name="Shape 166"/>
          <p:cNvSpPr/>
          <p:nvPr/>
        </p:nvSpPr>
        <p:spPr>
          <a:xfrm>
            <a:off x="7469250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>
            <a:stCxn id="147" idx="3"/>
            <a:endCxn id="166" idx="2"/>
          </p:cNvCxnSpPr>
          <p:nvPr/>
        </p:nvCxnSpPr>
        <p:spPr>
          <a:xfrm>
            <a:off x="6188050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88C8FF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68" name="Shape 1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05800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20775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04275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9862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260175" y="960650"/>
            <a:ext cx="2661900" cy="3322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229875" y="1024050"/>
            <a:ext cx="2661900" cy="3322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74200" y="1360925"/>
            <a:ext cx="1655700" cy="1771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WSO2 Message Broker</a:t>
            </a:r>
          </a:p>
        </p:txBody>
      </p:sp>
      <p:sp>
        <p:nvSpPr>
          <p:cNvPr id="181" name="Shape 181"/>
          <p:cNvSpPr/>
          <p:nvPr/>
        </p:nvSpPr>
        <p:spPr>
          <a:xfrm>
            <a:off x="29559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24590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7303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184" name="Shape 184"/>
          <p:cNvSpPr/>
          <p:nvPr/>
        </p:nvSpPr>
        <p:spPr>
          <a:xfrm>
            <a:off x="29559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730350" y="321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87" y="3269395"/>
            <a:ext cx="881824" cy="1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9559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Key-Manager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16487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74" y="24590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730250" y="1591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MB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84" y="1648750"/>
            <a:ext cx="1045031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1125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4750" y="3346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>
            <a:stCxn id="196" idx="3"/>
            <a:endCxn id="184" idx="1"/>
          </p:cNvCxnSpPr>
          <p:nvPr/>
        </p:nvCxnSpPr>
        <p:spPr>
          <a:xfrm>
            <a:off x="2639249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197" idx="1"/>
            <a:endCxn id="186" idx="3"/>
          </p:cNvCxnSpPr>
          <p:nvPr/>
        </p:nvCxnSpPr>
        <p:spPr>
          <a:xfrm rot="10800000">
            <a:off x="6187950" y="3495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200" name="Shape 2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>
            <a:stCxn id="179" idx="6"/>
            <a:endCxn id="181" idx="1"/>
          </p:cNvCxnSpPr>
          <p:nvPr/>
        </p:nvCxnSpPr>
        <p:spPr>
          <a:xfrm>
            <a:off x="1674725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FFC58A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7469250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>
            <a:stCxn id="183" idx="3"/>
            <a:endCxn id="202" idx="2"/>
          </p:cNvCxnSpPr>
          <p:nvPr/>
        </p:nvCxnSpPr>
        <p:spPr>
          <a:xfrm>
            <a:off x="6188050" y="2685150"/>
            <a:ext cx="1281300" cy="0"/>
          </a:xfrm>
          <a:prstGeom prst="straightConnector1">
            <a:avLst/>
          </a:prstGeom>
          <a:noFill/>
          <a:ln cap="flat" cmpd="sng" w="9525">
            <a:solidFill>
              <a:srgbClr val="88C8FF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04" name="Shape 2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05800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20775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04275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9862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260175" y="960650"/>
            <a:ext cx="2661900" cy="3322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229875" y="1024050"/>
            <a:ext cx="2661900" cy="3322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922075" y="1327550"/>
            <a:ext cx="1689600" cy="25617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574200" y="2199125"/>
            <a:ext cx="1655700" cy="9606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611675" y="3048775"/>
            <a:ext cx="1618200" cy="9606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WSO2 ESB and WSO2 Message Broker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x="2575550" y="1087400"/>
            <a:ext cx="1457700" cy="567000"/>
            <a:chOff x="4730350" y="2401650"/>
            <a:chExt cx="1457700" cy="567000"/>
          </a:xfrm>
        </p:grpSpPr>
        <p:sp>
          <p:nvSpPr>
            <p:cNvPr id="219" name="Shape 219"/>
            <p:cNvSpPr/>
            <p:nvPr/>
          </p:nvSpPr>
          <p:spPr>
            <a:xfrm>
              <a:off x="4730350" y="2401650"/>
              <a:ext cx="1457700" cy="567000"/>
            </a:xfrm>
            <a:prstGeom prst="roundRect">
              <a:avLst>
                <a:gd fmla="val 7058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latin typeface="Roboto Condensed"/>
                  <a:ea typeface="Roboto Condensed"/>
                  <a:cs typeface="Roboto Condensed"/>
                  <a:sym typeface="Roboto Condensed"/>
                </a:rPr>
                <a:t>ESB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9674" y="2459074"/>
              <a:ext cx="1298843" cy="159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Shape 221"/>
          <p:cNvGrpSpPr/>
          <p:nvPr/>
        </p:nvGrpSpPr>
        <p:grpSpPr>
          <a:xfrm>
            <a:off x="4810300" y="1087400"/>
            <a:ext cx="1457700" cy="567000"/>
            <a:chOff x="4730250" y="1591325"/>
            <a:chExt cx="1457700" cy="567000"/>
          </a:xfrm>
        </p:grpSpPr>
        <p:sp>
          <p:nvSpPr>
            <p:cNvPr id="222" name="Shape 222"/>
            <p:cNvSpPr/>
            <p:nvPr/>
          </p:nvSpPr>
          <p:spPr>
            <a:xfrm>
              <a:off x="4730250" y="1591325"/>
              <a:ext cx="1457700" cy="567000"/>
            </a:xfrm>
            <a:prstGeom prst="roundRect">
              <a:avLst>
                <a:gd fmla="val 7058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latin typeface="Roboto Condensed"/>
                  <a:ea typeface="Roboto Condensed"/>
                  <a:cs typeface="Roboto Condensed"/>
                  <a:sym typeface="Roboto Condensed"/>
                </a:rPr>
                <a:t>MB</a:t>
              </a:r>
            </a:p>
          </p:txBody>
        </p:sp>
        <p:pic>
          <p:nvPicPr>
            <p:cNvPr id="223" name="Shape 2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6684" y="1648750"/>
              <a:ext cx="1045031" cy="159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Shape 224"/>
          <p:cNvGrpSpPr/>
          <p:nvPr/>
        </p:nvGrpSpPr>
        <p:grpSpPr>
          <a:xfrm>
            <a:off x="533675" y="1425800"/>
            <a:ext cx="1127700" cy="1127700"/>
            <a:chOff x="547025" y="2121300"/>
            <a:chExt cx="1127700" cy="1127700"/>
          </a:xfrm>
        </p:grpSpPr>
        <p:sp>
          <p:nvSpPr>
            <p:cNvPr id="225" name="Shape 225"/>
            <p:cNvSpPr/>
            <p:nvPr/>
          </p:nvSpPr>
          <p:spPr>
            <a:xfrm>
              <a:off x="547025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FFC58A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725" y="2720228"/>
              <a:ext cx="215393" cy="21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5250" y="2877112"/>
              <a:ext cx="298124" cy="29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84774" y="2536106"/>
              <a:ext cx="399524" cy="399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Shape 2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725" y="22479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Shape 230"/>
          <p:cNvGrpSpPr/>
          <p:nvPr/>
        </p:nvGrpSpPr>
        <p:grpSpPr>
          <a:xfrm>
            <a:off x="7391650" y="2773500"/>
            <a:ext cx="1127700" cy="1127700"/>
            <a:chOff x="7469250" y="2121300"/>
            <a:chExt cx="1127700" cy="1127700"/>
          </a:xfrm>
        </p:grpSpPr>
        <p:sp>
          <p:nvSpPr>
            <p:cNvPr id="231" name="Shape 231"/>
            <p:cNvSpPr/>
            <p:nvPr/>
          </p:nvSpPr>
          <p:spPr>
            <a:xfrm>
              <a:off x="7469250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88C8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32" name="Shape 2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05800" y="245655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920775" y="21583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04275" y="2577450"/>
              <a:ext cx="316800" cy="31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Shape 2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79862" y="2835575"/>
              <a:ext cx="381200" cy="381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" name="Shape 236"/>
          <p:cNvCxnSpPr/>
          <p:nvPr/>
        </p:nvCxnSpPr>
        <p:spPr>
          <a:xfrm>
            <a:off x="3304400" y="1654400"/>
            <a:ext cx="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5539150" y="1654400"/>
            <a:ext cx="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25" idx="6"/>
          </p:cNvCxnSpPr>
          <p:nvPr/>
        </p:nvCxnSpPr>
        <p:spPr>
          <a:xfrm>
            <a:off x="1661375" y="19896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1754050" y="193215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transport protocol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message format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http(s), vfs, hl7, jms, ISO8583 }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3308925" y="2375700"/>
            <a:ext cx="22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3659050" y="2313150"/>
            <a:ext cx="1476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WSO2 ESB as Publisher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JMS }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5539150" y="3337350"/>
            <a:ext cx="18525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diamond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5727250" y="3263700"/>
            <a:ext cx="1476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Subscribers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{ jms }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533675" y="2773500"/>
            <a:ext cx="1127700" cy="1127700"/>
            <a:chOff x="7469250" y="2121300"/>
            <a:chExt cx="1127700" cy="1127700"/>
          </a:xfrm>
        </p:grpSpPr>
        <p:sp>
          <p:nvSpPr>
            <p:cNvPr id="245" name="Shape 245"/>
            <p:cNvSpPr/>
            <p:nvPr/>
          </p:nvSpPr>
          <p:spPr>
            <a:xfrm>
              <a:off x="7469250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88C8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46" name="Shape 24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05800" y="245655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920775" y="21583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04275" y="2577450"/>
              <a:ext cx="316800" cy="31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79862" y="2835575"/>
              <a:ext cx="381200" cy="381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0" name="Shape 250"/>
          <p:cNvCxnSpPr/>
          <p:nvPr/>
        </p:nvCxnSpPr>
        <p:spPr>
          <a:xfrm>
            <a:off x="3308925" y="2985300"/>
            <a:ext cx="22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diamond"/>
          </a:ln>
        </p:spPr>
      </p:cxnSp>
      <p:sp>
        <p:nvSpPr>
          <p:cNvPr id="251" name="Shape 251"/>
          <p:cNvSpPr txBox="1"/>
          <p:nvPr/>
        </p:nvSpPr>
        <p:spPr>
          <a:xfrm>
            <a:off x="3659050" y="2922750"/>
            <a:ext cx="1476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WSO2 ESB as Subscriber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JMS }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1671700" y="33373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triangle"/>
            <a:tailEnd len="lg" w="lg" type="diamond"/>
          </a:ln>
        </p:spPr>
      </p:cxnSp>
      <p:grpSp>
        <p:nvGrpSpPr>
          <p:cNvPr id="253" name="Shape 253"/>
          <p:cNvGrpSpPr/>
          <p:nvPr/>
        </p:nvGrpSpPr>
        <p:grpSpPr>
          <a:xfrm>
            <a:off x="7391675" y="1425800"/>
            <a:ext cx="1127700" cy="1127700"/>
            <a:chOff x="547025" y="2121300"/>
            <a:chExt cx="1127700" cy="1127700"/>
          </a:xfrm>
        </p:grpSpPr>
        <p:sp>
          <p:nvSpPr>
            <p:cNvPr id="254" name="Shape 254"/>
            <p:cNvSpPr/>
            <p:nvPr/>
          </p:nvSpPr>
          <p:spPr>
            <a:xfrm>
              <a:off x="547025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FFC58A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55" name="Shape 2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725" y="2720228"/>
              <a:ext cx="215393" cy="21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Shape 2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5250" y="2877112"/>
              <a:ext cx="298124" cy="29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Shape 25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84774" y="2536106"/>
              <a:ext cx="399524" cy="399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Shape 25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725" y="22479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9" name="Shape 259"/>
          <p:cNvCxnSpPr/>
          <p:nvPr/>
        </p:nvCxnSpPr>
        <p:spPr>
          <a:xfrm>
            <a:off x="5537100" y="1989650"/>
            <a:ext cx="18546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60" name="Shape 260"/>
          <p:cNvSpPr txBox="1"/>
          <p:nvPr/>
        </p:nvSpPr>
        <p:spPr>
          <a:xfrm>
            <a:off x="5726250" y="1932150"/>
            <a:ext cx="1476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Publishers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{ jms }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744737" y="326370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transport protocol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message format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http(s), vfs, hl7, jms, ISO8583 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3304400" y="1654400"/>
            <a:ext cx="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267" name="Shape 267"/>
          <p:cNvSpPr/>
          <p:nvPr/>
        </p:nvSpPr>
        <p:spPr>
          <a:xfrm rot="-5400000">
            <a:off x="3187700" y="2265225"/>
            <a:ext cx="233400" cy="954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WSO2 ESB and WSO2 Message Broker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2575550" y="1087400"/>
            <a:ext cx="1457700" cy="567000"/>
            <a:chOff x="4730350" y="2401650"/>
            <a:chExt cx="1457700" cy="567000"/>
          </a:xfrm>
        </p:grpSpPr>
        <p:sp>
          <p:nvSpPr>
            <p:cNvPr id="270" name="Shape 270"/>
            <p:cNvSpPr/>
            <p:nvPr/>
          </p:nvSpPr>
          <p:spPr>
            <a:xfrm>
              <a:off x="4730350" y="2401650"/>
              <a:ext cx="1457700" cy="567000"/>
            </a:xfrm>
            <a:prstGeom prst="roundRect">
              <a:avLst>
                <a:gd fmla="val 7058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latin typeface="Roboto Condensed"/>
                  <a:ea typeface="Roboto Condensed"/>
                  <a:cs typeface="Roboto Condensed"/>
                  <a:sym typeface="Roboto Condensed"/>
                </a:rPr>
                <a:t>ESB</a:t>
              </a:r>
            </a:p>
          </p:txBody>
        </p:sp>
        <p:pic>
          <p:nvPicPr>
            <p:cNvPr id="271" name="Shape 2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9674" y="2459074"/>
              <a:ext cx="1298843" cy="159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Shape 272"/>
          <p:cNvGrpSpPr/>
          <p:nvPr/>
        </p:nvGrpSpPr>
        <p:grpSpPr>
          <a:xfrm>
            <a:off x="4810300" y="1087400"/>
            <a:ext cx="1457700" cy="567000"/>
            <a:chOff x="4730250" y="1591325"/>
            <a:chExt cx="1457700" cy="567000"/>
          </a:xfrm>
        </p:grpSpPr>
        <p:sp>
          <p:nvSpPr>
            <p:cNvPr id="273" name="Shape 273"/>
            <p:cNvSpPr/>
            <p:nvPr/>
          </p:nvSpPr>
          <p:spPr>
            <a:xfrm>
              <a:off x="4730250" y="1591325"/>
              <a:ext cx="1457700" cy="567000"/>
            </a:xfrm>
            <a:prstGeom prst="roundRect">
              <a:avLst>
                <a:gd fmla="val 7058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latin typeface="Roboto Condensed"/>
                  <a:ea typeface="Roboto Condensed"/>
                  <a:cs typeface="Roboto Condensed"/>
                  <a:sym typeface="Roboto Condensed"/>
                </a:rPr>
                <a:t>MB</a:t>
              </a:r>
            </a:p>
          </p:txBody>
        </p:sp>
        <p:pic>
          <p:nvPicPr>
            <p:cNvPr id="274" name="Shape 2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6684" y="1648750"/>
              <a:ext cx="1045031" cy="159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Shape 275"/>
          <p:cNvGrpSpPr/>
          <p:nvPr/>
        </p:nvGrpSpPr>
        <p:grpSpPr>
          <a:xfrm>
            <a:off x="533675" y="1425800"/>
            <a:ext cx="1127700" cy="1127700"/>
            <a:chOff x="547025" y="2121300"/>
            <a:chExt cx="1127700" cy="1127700"/>
          </a:xfrm>
        </p:grpSpPr>
        <p:sp>
          <p:nvSpPr>
            <p:cNvPr id="276" name="Shape 276"/>
            <p:cNvSpPr/>
            <p:nvPr/>
          </p:nvSpPr>
          <p:spPr>
            <a:xfrm>
              <a:off x="547025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FFC58A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77" name="Shape 2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725" y="2720228"/>
              <a:ext cx="215393" cy="21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Shape 27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5250" y="2877112"/>
              <a:ext cx="298124" cy="29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Shape 2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84774" y="2536106"/>
              <a:ext cx="399524" cy="399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Shape 28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725" y="22479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1" name="Shape 281"/>
          <p:cNvCxnSpPr/>
          <p:nvPr/>
        </p:nvCxnSpPr>
        <p:spPr>
          <a:xfrm>
            <a:off x="5539150" y="1654400"/>
            <a:ext cx="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76" idx="6"/>
          </p:cNvCxnSpPr>
          <p:nvPr/>
        </p:nvCxnSpPr>
        <p:spPr>
          <a:xfrm>
            <a:off x="1661375" y="19896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1754050" y="193215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transport protocol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message format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http(s), vfs, hl7, jms, ISO8583 }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918000" y="2658375"/>
            <a:ext cx="8340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Message Store</a:t>
            </a:r>
          </a:p>
        </p:txBody>
      </p:sp>
      <p:sp>
        <p:nvSpPr>
          <p:cNvPr id="285" name="Shape 285"/>
          <p:cNvSpPr/>
          <p:nvPr/>
        </p:nvSpPr>
        <p:spPr>
          <a:xfrm rot="-5400000">
            <a:off x="5422450" y="2265225"/>
            <a:ext cx="233400" cy="954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5228950" y="2658375"/>
            <a:ext cx="660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Queue</a:t>
            </a:r>
          </a:p>
        </p:txBody>
      </p:sp>
      <p:cxnSp>
        <p:nvCxnSpPr>
          <p:cNvPr id="287" name="Shape 287"/>
          <p:cNvCxnSpPr>
            <a:stCxn id="285" idx="1"/>
            <a:endCxn id="267" idx="3"/>
          </p:cNvCxnSpPr>
          <p:nvPr/>
        </p:nvCxnSpPr>
        <p:spPr>
          <a:xfrm rot="10800000">
            <a:off x="3781450" y="2742225"/>
            <a:ext cx="12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288" name="Shape 288"/>
          <p:cNvGrpSpPr/>
          <p:nvPr/>
        </p:nvGrpSpPr>
        <p:grpSpPr>
          <a:xfrm>
            <a:off x="533675" y="2773500"/>
            <a:ext cx="1127700" cy="1127700"/>
            <a:chOff x="7469250" y="2121300"/>
            <a:chExt cx="1127700" cy="1127700"/>
          </a:xfrm>
        </p:grpSpPr>
        <p:sp>
          <p:nvSpPr>
            <p:cNvPr id="289" name="Shape 289"/>
            <p:cNvSpPr/>
            <p:nvPr/>
          </p:nvSpPr>
          <p:spPr>
            <a:xfrm>
              <a:off x="7469250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88C8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90" name="Shape 29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05800" y="245655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920775" y="21583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04275" y="2577450"/>
              <a:ext cx="316800" cy="31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79862" y="2835575"/>
              <a:ext cx="381200" cy="381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4" name="Shape 294"/>
          <p:cNvCxnSpPr/>
          <p:nvPr/>
        </p:nvCxnSpPr>
        <p:spPr>
          <a:xfrm>
            <a:off x="1671700" y="33373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triangle"/>
            <a:tailEnd len="lg" w="lg" type="diamond"/>
          </a:ln>
        </p:spPr>
      </p:cxnSp>
      <p:sp>
        <p:nvSpPr>
          <p:cNvPr id="295" name="Shape 295"/>
          <p:cNvSpPr txBox="1"/>
          <p:nvPr/>
        </p:nvSpPr>
        <p:spPr>
          <a:xfrm>
            <a:off x="1744737" y="326370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transport protocol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message format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http(s), vfs, hl7, jms, ISO8583 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Shape 300"/>
          <p:cNvCxnSpPr/>
          <p:nvPr/>
        </p:nvCxnSpPr>
        <p:spPr>
          <a:xfrm>
            <a:off x="3304400" y="1654400"/>
            <a:ext cx="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WSO2 ESB and WSO2 API Manager</a:t>
            </a:r>
          </a:p>
        </p:txBody>
      </p:sp>
      <p:sp>
        <p:nvSpPr>
          <p:cNvPr id="302" name="Shape 302"/>
          <p:cNvSpPr/>
          <p:nvPr/>
        </p:nvSpPr>
        <p:spPr>
          <a:xfrm>
            <a:off x="4810300" y="108740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624" y="1144824"/>
            <a:ext cx="1298843" cy="15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Shape 304"/>
          <p:cNvGrpSpPr/>
          <p:nvPr/>
        </p:nvGrpSpPr>
        <p:grpSpPr>
          <a:xfrm>
            <a:off x="533675" y="1425800"/>
            <a:ext cx="1127700" cy="1127700"/>
            <a:chOff x="547025" y="2121300"/>
            <a:chExt cx="1127700" cy="1127700"/>
          </a:xfrm>
        </p:grpSpPr>
        <p:sp>
          <p:nvSpPr>
            <p:cNvPr id="305" name="Shape 305"/>
            <p:cNvSpPr/>
            <p:nvPr/>
          </p:nvSpPr>
          <p:spPr>
            <a:xfrm>
              <a:off x="547025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FFC58A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6" name="Shape 3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5725" y="2720228"/>
              <a:ext cx="215393" cy="21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5250" y="2877112"/>
              <a:ext cx="298124" cy="29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Shape 3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84774" y="2536106"/>
              <a:ext cx="399524" cy="399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Shape 3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08725" y="22479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0" name="Shape 310"/>
          <p:cNvCxnSpPr>
            <a:stCxn id="305" idx="6"/>
          </p:cNvCxnSpPr>
          <p:nvPr/>
        </p:nvCxnSpPr>
        <p:spPr>
          <a:xfrm>
            <a:off x="1661375" y="19896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1754050" y="193215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API </a:t>
            </a: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 / Oauth 2.0 }</a:t>
            </a:r>
          </a:p>
        </p:txBody>
      </p:sp>
      <p:cxnSp>
        <p:nvCxnSpPr>
          <p:cNvPr id="312" name="Shape 312"/>
          <p:cNvCxnSpPr/>
          <p:nvPr/>
        </p:nvCxnSpPr>
        <p:spPr>
          <a:xfrm>
            <a:off x="5539150" y="1654400"/>
            <a:ext cx="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313" name="Shape 313"/>
          <p:cNvSpPr/>
          <p:nvPr/>
        </p:nvSpPr>
        <p:spPr>
          <a:xfrm>
            <a:off x="2575550" y="10774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3487" y="1134870"/>
            <a:ext cx="881824" cy="15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7161550" y="2136000"/>
            <a:ext cx="1127700" cy="1127700"/>
            <a:chOff x="7469250" y="2121300"/>
            <a:chExt cx="1127700" cy="1127700"/>
          </a:xfrm>
        </p:grpSpPr>
        <p:sp>
          <p:nvSpPr>
            <p:cNvPr id="316" name="Shape 316"/>
            <p:cNvSpPr/>
            <p:nvPr/>
          </p:nvSpPr>
          <p:spPr>
            <a:xfrm>
              <a:off x="7469250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88C8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17" name="Shape 3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05800" y="245655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920775" y="21583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04275" y="2577450"/>
              <a:ext cx="316800" cy="31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Shape 3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79862" y="2835575"/>
              <a:ext cx="381200" cy="381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" name="Shape 321"/>
          <p:cNvCxnSpPr/>
          <p:nvPr/>
        </p:nvCxnSpPr>
        <p:spPr>
          <a:xfrm>
            <a:off x="5539150" y="26998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5612187" y="262620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transport protocol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Any message format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http(s), vfs, hl7, jms, ISO8583 }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3300575" y="2375700"/>
            <a:ext cx="22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triangle"/>
          </a:ln>
        </p:spPr>
      </p:cxnSp>
      <p:sp>
        <p:nvSpPr>
          <p:cNvPr id="324" name="Shape 324"/>
          <p:cNvSpPr txBox="1"/>
          <p:nvPr/>
        </p:nvSpPr>
        <p:spPr>
          <a:xfrm>
            <a:off x="3659050" y="2313150"/>
            <a:ext cx="1476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API Requests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 }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3308925" y="2985300"/>
            <a:ext cx="22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diamond"/>
          </a:ln>
        </p:spPr>
      </p:cxnSp>
      <p:sp>
        <p:nvSpPr>
          <p:cNvPr id="326" name="Shape 326"/>
          <p:cNvSpPr txBox="1"/>
          <p:nvPr/>
        </p:nvSpPr>
        <p:spPr>
          <a:xfrm>
            <a:off x="3659050" y="2922750"/>
            <a:ext cx="1476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 Responses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http(s) }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7" name="Shape 327"/>
          <p:cNvGrpSpPr/>
          <p:nvPr/>
        </p:nvGrpSpPr>
        <p:grpSpPr>
          <a:xfrm>
            <a:off x="533675" y="2797400"/>
            <a:ext cx="1127700" cy="1127700"/>
            <a:chOff x="547025" y="2121300"/>
            <a:chExt cx="1127700" cy="1127700"/>
          </a:xfrm>
        </p:grpSpPr>
        <p:sp>
          <p:nvSpPr>
            <p:cNvPr id="328" name="Shape 328"/>
            <p:cNvSpPr/>
            <p:nvPr/>
          </p:nvSpPr>
          <p:spPr>
            <a:xfrm>
              <a:off x="547025" y="2121300"/>
              <a:ext cx="1127700" cy="1127700"/>
            </a:xfrm>
            <a:prstGeom prst="ellipse">
              <a:avLst/>
            </a:prstGeom>
            <a:noFill/>
            <a:ln cap="flat" cmpd="sng" w="9525">
              <a:solidFill>
                <a:srgbClr val="FFC58A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29" name="Shape 3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5725" y="2720228"/>
              <a:ext cx="215393" cy="21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5250" y="2877112"/>
              <a:ext cx="298124" cy="29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84774" y="2536106"/>
              <a:ext cx="399524" cy="399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Shape 3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08725" y="2247925"/>
              <a:ext cx="399525" cy="399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" name="Shape 333"/>
          <p:cNvCxnSpPr>
            <a:stCxn id="328" idx="6"/>
          </p:cNvCxnSpPr>
          <p:nvPr/>
        </p:nvCxnSpPr>
        <p:spPr>
          <a:xfrm>
            <a:off x="1661375" y="3361250"/>
            <a:ext cx="1641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diamond"/>
          </a:ln>
        </p:spPr>
      </p:cxnSp>
      <p:sp>
        <p:nvSpPr>
          <p:cNvPr id="334" name="Shape 334"/>
          <p:cNvSpPr txBox="1"/>
          <p:nvPr/>
        </p:nvSpPr>
        <p:spPr>
          <a:xfrm>
            <a:off x="1754050" y="3303750"/>
            <a:ext cx="147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latin typeface="Roboto Condensed"/>
                <a:ea typeface="Roboto Condensed"/>
                <a:cs typeface="Roboto Condensed"/>
                <a:sym typeface="Roboto Condensed"/>
              </a:rPr>
              <a:t>API </a:t>
            </a:r>
            <a:r>
              <a:rPr b="1" lang="en" sz="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{ http(s) / Oauth 2.0 }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566250" y="3794600"/>
            <a:ext cx="147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 Facade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QoS }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801000" y="3794600"/>
            <a:ext cx="147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6FA8D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 composition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FA8D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{Mediation}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SO2Light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