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Condensed"/>
      <p:regular r:id="rId17"/>
      <p:bold r:id="rId18"/>
      <p:italic r:id="rId19"/>
      <p:boldItalic r:id="rId20"/>
    </p:embeddedFont>
    <p:embeddedFont>
      <p:font typeface="Bitter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boldItalic.fntdata"/><Relationship Id="rId11" Type="http://schemas.openxmlformats.org/officeDocument/2006/relationships/slide" Target="slides/slide7.xml"/><Relationship Id="rId22" Type="http://schemas.openxmlformats.org/officeDocument/2006/relationships/font" Target="fonts/Bitter-bold.fntdata"/><Relationship Id="rId10" Type="http://schemas.openxmlformats.org/officeDocument/2006/relationships/slide" Target="slides/slide6.xml"/><Relationship Id="rId21" Type="http://schemas.openxmlformats.org/officeDocument/2006/relationships/font" Target="fonts/Bitter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Bitter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Condensed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Condensed-italic.fntdata"/><Relationship Id="rId6" Type="http://schemas.openxmlformats.org/officeDocument/2006/relationships/slide" Target="slides/slide2.xml"/><Relationship Id="rId18" Type="http://schemas.openxmlformats.org/officeDocument/2006/relationships/font" Target="fonts/RobotoCondense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-Meet capacity growth and ease administration of many nodes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-High-availability and failover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-The gateway of distributed API-M installation can be an example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-API Facade etc: isolating components based on nature functionality, which facilitates loosely coupled independent scaling of each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Clustering and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5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Component Distribution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>
                <a:solidFill>
                  <a:srgbClr val="ADADA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 WSO2 context —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311700" y="445025"/>
            <a:ext cx="8520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Clusters and hostnames -</a:t>
            </a: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jms:/MyMessageQueue?</a:t>
            </a:r>
            <a:r>
              <a:rPr i="1" lang="en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{transport-params}</a:t>
            </a:r>
          </a:p>
        </p:txBody>
      </p:sp>
      <p:sp>
        <p:nvSpPr>
          <p:cNvPr id="280" name="Shape 280"/>
          <p:cNvSpPr/>
          <p:nvPr/>
        </p:nvSpPr>
        <p:spPr>
          <a:xfrm>
            <a:off x="2019025" y="219602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API-M Gateway</a:t>
            </a:r>
          </a:p>
        </p:txBody>
      </p:sp>
      <p:sp>
        <p:nvSpPr>
          <p:cNvPr id="281" name="Shape 281"/>
          <p:cNvSpPr/>
          <p:nvPr/>
        </p:nvSpPr>
        <p:spPr>
          <a:xfrm>
            <a:off x="4828050" y="1103600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Enterprise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Service Bus</a:t>
            </a:r>
          </a:p>
        </p:txBody>
      </p:sp>
      <p:sp>
        <p:nvSpPr>
          <p:cNvPr id="282" name="Shape 282"/>
          <p:cNvSpPr/>
          <p:nvPr/>
        </p:nvSpPr>
        <p:spPr>
          <a:xfrm>
            <a:off x="4828050" y="204362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API-M KeyManager</a:t>
            </a:r>
          </a:p>
        </p:txBody>
      </p:sp>
      <p:sp>
        <p:nvSpPr>
          <p:cNvPr id="283" name="Shape 283"/>
          <p:cNvSpPr/>
          <p:nvPr/>
        </p:nvSpPr>
        <p:spPr>
          <a:xfrm>
            <a:off x="4828050" y="392367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API-M Store</a:t>
            </a:r>
          </a:p>
        </p:txBody>
      </p:sp>
      <p:sp>
        <p:nvSpPr>
          <p:cNvPr id="284" name="Shape 284"/>
          <p:cNvSpPr/>
          <p:nvPr/>
        </p:nvSpPr>
        <p:spPr>
          <a:xfrm>
            <a:off x="4828050" y="2983650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API-M Publisher</a:t>
            </a:r>
          </a:p>
        </p:txBody>
      </p:sp>
      <p:sp>
        <p:nvSpPr>
          <p:cNvPr id="285" name="Shape 285"/>
          <p:cNvSpPr/>
          <p:nvPr/>
        </p:nvSpPr>
        <p:spPr>
          <a:xfrm>
            <a:off x="6986375" y="204362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Message Broker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2552725" y="4549750"/>
            <a:ext cx="11673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DMZ </a:t>
            </a: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6515125" y="4549750"/>
            <a:ext cx="17547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Internal Network </a:t>
            </a: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3756325" y="953975"/>
            <a:ext cx="0" cy="381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289" name="Shape 289"/>
          <p:cNvSpPr/>
          <p:nvPr/>
        </p:nvSpPr>
        <p:spPr>
          <a:xfrm>
            <a:off x="3666050" y="3889325"/>
            <a:ext cx="186900" cy="6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/>
        </p:nvSpPr>
        <p:spPr>
          <a:xfrm rot="-5400000">
            <a:off x="3412025" y="3964900"/>
            <a:ext cx="721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firewall</a:t>
            </a:r>
          </a:p>
        </p:txBody>
      </p:sp>
      <p:sp>
        <p:nvSpPr>
          <p:cNvPr id="291" name="Shape 291"/>
          <p:cNvSpPr/>
          <p:nvPr/>
        </p:nvSpPr>
        <p:spPr>
          <a:xfrm>
            <a:off x="3996875" y="3046350"/>
            <a:ext cx="568500" cy="568500"/>
          </a:xfrm>
          <a:prstGeom prst="ellipse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LB</a:t>
            </a:r>
          </a:p>
        </p:txBody>
      </p:sp>
      <p:sp>
        <p:nvSpPr>
          <p:cNvPr id="292" name="Shape 292"/>
          <p:cNvSpPr/>
          <p:nvPr/>
        </p:nvSpPr>
        <p:spPr>
          <a:xfrm>
            <a:off x="1193075" y="3046350"/>
            <a:ext cx="568500" cy="568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LB</a:t>
            </a:r>
          </a:p>
        </p:txBody>
      </p:sp>
      <p:sp>
        <p:nvSpPr>
          <p:cNvPr id="293" name="Shape 293"/>
          <p:cNvSpPr/>
          <p:nvPr/>
        </p:nvSpPr>
        <p:spPr>
          <a:xfrm>
            <a:off x="193450" y="2750175"/>
            <a:ext cx="198300" cy="198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193450" y="3712725"/>
            <a:ext cx="198300" cy="198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6788075" y="1351400"/>
            <a:ext cx="198300" cy="198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6" name="Shape 296"/>
          <p:cNvCxnSpPr>
            <a:stCxn id="292" idx="0"/>
            <a:endCxn id="280" idx="1"/>
          </p:cNvCxnSpPr>
          <p:nvPr/>
        </p:nvCxnSpPr>
        <p:spPr>
          <a:xfrm rot="-5400000">
            <a:off x="1496525" y="2523750"/>
            <a:ext cx="503400" cy="5418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97" name="Shape 297"/>
          <p:cNvCxnSpPr>
            <a:stCxn id="292" idx="6"/>
            <a:endCxn id="291" idx="2"/>
          </p:cNvCxnSpPr>
          <p:nvPr/>
        </p:nvCxnSpPr>
        <p:spPr>
          <a:xfrm>
            <a:off x="1761575" y="3330600"/>
            <a:ext cx="22353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98" name="Shape 298"/>
          <p:cNvCxnSpPr>
            <a:stCxn id="291" idx="0"/>
            <a:endCxn id="281" idx="1"/>
          </p:cNvCxnSpPr>
          <p:nvPr/>
        </p:nvCxnSpPr>
        <p:spPr>
          <a:xfrm rot="-5400000">
            <a:off x="3756725" y="1975050"/>
            <a:ext cx="1595700" cy="5469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99" name="Shape 299"/>
          <p:cNvCxnSpPr>
            <a:stCxn id="291" idx="7"/>
            <a:endCxn id="282" idx="1"/>
          </p:cNvCxnSpPr>
          <p:nvPr/>
        </p:nvCxnSpPr>
        <p:spPr>
          <a:xfrm rot="-5400000">
            <a:off x="4285620" y="2587204"/>
            <a:ext cx="738900" cy="3459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300" name="Shape 300"/>
          <p:cNvCxnSpPr>
            <a:stCxn id="291" idx="6"/>
            <a:endCxn id="284" idx="1"/>
          </p:cNvCxnSpPr>
          <p:nvPr/>
        </p:nvCxnSpPr>
        <p:spPr>
          <a:xfrm>
            <a:off x="4565375" y="3330600"/>
            <a:ext cx="262800" cy="600"/>
          </a:xfrm>
          <a:prstGeom prst="curvedConnector3">
            <a:avLst>
              <a:gd fmla="val 49976" name="adj1"/>
            </a:avLst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301" name="Shape 301"/>
          <p:cNvCxnSpPr>
            <a:stCxn id="291" idx="4"/>
            <a:endCxn id="283" idx="1"/>
          </p:cNvCxnSpPr>
          <p:nvPr/>
        </p:nvCxnSpPr>
        <p:spPr>
          <a:xfrm flipH="1" rot="-5400000">
            <a:off x="4226675" y="3669300"/>
            <a:ext cx="655800" cy="5469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302" name="Shape 302"/>
          <p:cNvCxnSpPr>
            <a:stCxn id="293" idx="6"/>
            <a:endCxn id="292" idx="1"/>
          </p:cNvCxnSpPr>
          <p:nvPr/>
        </p:nvCxnSpPr>
        <p:spPr>
          <a:xfrm>
            <a:off x="391750" y="2849325"/>
            <a:ext cx="884700" cy="2802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303" name="Shape 303"/>
          <p:cNvCxnSpPr>
            <a:stCxn id="294" idx="6"/>
            <a:endCxn id="292" idx="3"/>
          </p:cNvCxnSpPr>
          <p:nvPr/>
        </p:nvCxnSpPr>
        <p:spPr>
          <a:xfrm flipH="1" rot="10800000">
            <a:off x="391750" y="3531675"/>
            <a:ext cx="884700" cy="2802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304" name="Shape 304"/>
          <p:cNvCxnSpPr>
            <a:stCxn id="280" idx="3"/>
            <a:endCxn id="291" idx="1"/>
          </p:cNvCxnSpPr>
          <p:nvPr/>
        </p:nvCxnSpPr>
        <p:spPr>
          <a:xfrm>
            <a:off x="3486625" y="2542975"/>
            <a:ext cx="593400" cy="5865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305" name="Shape 305"/>
          <p:cNvCxnSpPr>
            <a:stCxn id="281" idx="3"/>
            <a:endCxn id="295" idx="2"/>
          </p:cNvCxnSpPr>
          <p:nvPr/>
        </p:nvCxnSpPr>
        <p:spPr>
          <a:xfrm>
            <a:off x="6295650" y="1450550"/>
            <a:ext cx="492300" cy="600"/>
          </a:xfrm>
          <a:prstGeom prst="curvedConnector3">
            <a:avLst>
              <a:gd fmla="val 50013" name="adj1"/>
            </a:avLst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306" name="Shape 306"/>
          <p:cNvCxnSpPr>
            <a:stCxn id="281" idx="3"/>
            <a:endCxn id="285" idx="1"/>
          </p:cNvCxnSpPr>
          <p:nvPr/>
        </p:nvCxnSpPr>
        <p:spPr>
          <a:xfrm>
            <a:off x="6295650" y="1450550"/>
            <a:ext cx="690600" cy="939900"/>
          </a:xfrm>
          <a:prstGeom prst="curvedConnector3">
            <a:avLst>
              <a:gd fmla="val 50009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311700" y="445025"/>
            <a:ext cx="8520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Clusters, hostnames and nodes</a:t>
            </a:r>
          </a:p>
        </p:txBody>
      </p:sp>
      <p:sp>
        <p:nvSpPr>
          <p:cNvPr id="312" name="Shape 312"/>
          <p:cNvSpPr/>
          <p:nvPr/>
        </p:nvSpPr>
        <p:spPr>
          <a:xfrm>
            <a:off x="2019025" y="219602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4828050" y="1103600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828050" y="204362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4828050" y="392367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4828050" y="2983650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6986375" y="204362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2552725" y="4549750"/>
            <a:ext cx="11673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DMZ </a:t>
            </a: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6515125" y="4549750"/>
            <a:ext cx="17547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Internal Network </a:t>
            </a: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</a:p>
        </p:txBody>
      </p:sp>
      <p:cxnSp>
        <p:nvCxnSpPr>
          <p:cNvPr id="320" name="Shape 320"/>
          <p:cNvCxnSpPr/>
          <p:nvPr/>
        </p:nvCxnSpPr>
        <p:spPr>
          <a:xfrm>
            <a:off x="3756325" y="953975"/>
            <a:ext cx="0" cy="381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321" name="Shape 321"/>
          <p:cNvSpPr/>
          <p:nvPr/>
        </p:nvSpPr>
        <p:spPr>
          <a:xfrm>
            <a:off x="3666050" y="3889325"/>
            <a:ext cx="186900" cy="6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/>
        </p:nvSpPr>
        <p:spPr>
          <a:xfrm rot="-5400000">
            <a:off x="3412025" y="3964900"/>
            <a:ext cx="721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firewall</a:t>
            </a:r>
          </a:p>
        </p:txBody>
      </p:sp>
      <p:sp>
        <p:nvSpPr>
          <p:cNvPr id="323" name="Shape 323"/>
          <p:cNvSpPr/>
          <p:nvPr/>
        </p:nvSpPr>
        <p:spPr>
          <a:xfrm>
            <a:off x="3996875" y="3046350"/>
            <a:ext cx="568500" cy="568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LB</a:t>
            </a:r>
          </a:p>
        </p:txBody>
      </p:sp>
      <p:sp>
        <p:nvSpPr>
          <p:cNvPr id="324" name="Shape 324"/>
          <p:cNvSpPr/>
          <p:nvPr/>
        </p:nvSpPr>
        <p:spPr>
          <a:xfrm>
            <a:off x="1193075" y="3046350"/>
            <a:ext cx="568500" cy="568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LB</a:t>
            </a:r>
          </a:p>
        </p:txBody>
      </p:sp>
      <p:sp>
        <p:nvSpPr>
          <p:cNvPr id="325" name="Shape 325"/>
          <p:cNvSpPr/>
          <p:nvPr/>
        </p:nvSpPr>
        <p:spPr>
          <a:xfrm>
            <a:off x="193450" y="2750175"/>
            <a:ext cx="198300" cy="198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193450" y="3712725"/>
            <a:ext cx="198300" cy="198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6788075" y="1351400"/>
            <a:ext cx="198300" cy="198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28" name="Shape 328"/>
          <p:cNvCxnSpPr>
            <a:stCxn id="324" idx="0"/>
            <a:endCxn id="312" idx="1"/>
          </p:cNvCxnSpPr>
          <p:nvPr/>
        </p:nvCxnSpPr>
        <p:spPr>
          <a:xfrm rot="-5400000">
            <a:off x="1496525" y="2523750"/>
            <a:ext cx="503400" cy="5418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329" name="Shape 329"/>
          <p:cNvCxnSpPr>
            <a:stCxn id="324" idx="6"/>
            <a:endCxn id="323" idx="2"/>
          </p:cNvCxnSpPr>
          <p:nvPr/>
        </p:nvCxnSpPr>
        <p:spPr>
          <a:xfrm>
            <a:off x="1761575" y="3330600"/>
            <a:ext cx="22353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330" name="Shape 330"/>
          <p:cNvCxnSpPr>
            <a:stCxn id="323" idx="0"/>
            <a:endCxn id="313" idx="1"/>
          </p:cNvCxnSpPr>
          <p:nvPr/>
        </p:nvCxnSpPr>
        <p:spPr>
          <a:xfrm rot="-5400000">
            <a:off x="3756725" y="1975050"/>
            <a:ext cx="1595700" cy="5469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331" name="Shape 331"/>
          <p:cNvCxnSpPr>
            <a:stCxn id="323" idx="7"/>
            <a:endCxn id="314" idx="1"/>
          </p:cNvCxnSpPr>
          <p:nvPr/>
        </p:nvCxnSpPr>
        <p:spPr>
          <a:xfrm rot="-5400000">
            <a:off x="4285620" y="2587204"/>
            <a:ext cx="738900" cy="3459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332" name="Shape 332"/>
          <p:cNvCxnSpPr>
            <a:stCxn id="323" idx="6"/>
            <a:endCxn id="316" idx="1"/>
          </p:cNvCxnSpPr>
          <p:nvPr/>
        </p:nvCxnSpPr>
        <p:spPr>
          <a:xfrm>
            <a:off x="4565375" y="3330600"/>
            <a:ext cx="262800" cy="600"/>
          </a:xfrm>
          <a:prstGeom prst="curvedConnector3">
            <a:avLst>
              <a:gd fmla="val 49976" name="adj1"/>
            </a:avLst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333" name="Shape 333"/>
          <p:cNvCxnSpPr>
            <a:stCxn id="323" idx="4"/>
            <a:endCxn id="315" idx="1"/>
          </p:cNvCxnSpPr>
          <p:nvPr/>
        </p:nvCxnSpPr>
        <p:spPr>
          <a:xfrm flipH="1" rot="-5400000">
            <a:off x="4226675" y="3669300"/>
            <a:ext cx="655800" cy="5469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334" name="Shape 334"/>
          <p:cNvCxnSpPr>
            <a:stCxn id="325" idx="6"/>
            <a:endCxn id="324" idx="1"/>
          </p:cNvCxnSpPr>
          <p:nvPr/>
        </p:nvCxnSpPr>
        <p:spPr>
          <a:xfrm>
            <a:off x="391750" y="2849325"/>
            <a:ext cx="884700" cy="2802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335" name="Shape 335"/>
          <p:cNvCxnSpPr>
            <a:stCxn id="326" idx="6"/>
            <a:endCxn id="324" idx="3"/>
          </p:cNvCxnSpPr>
          <p:nvPr/>
        </p:nvCxnSpPr>
        <p:spPr>
          <a:xfrm flipH="1" rot="10800000">
            <a:off x="391750" y="3531675"/>
            <a:ext cx="884700" cy="2802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336" name="Shape 336"/>
          <p:cNvCxnSpPr>
            <a:stCxn id="312" idx="3"/>
            <a:endCxn id="323" idx="1"/>
          </p:cNvCxnSpPr>
          <p:nvPr/>
        </p:nvCxnSpPr>
        <p:spPr>
          <a:xfrm>
            <a:off x="3486625" y="2542975"/>
            <a:ext cx="593400" cy="5865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337" name="Shape 337"/>
          <p:cNvCxnSpPr>
            <a:stCxn id="313" idx="3"/>
            <a:endCxn id="327" idx="2"/>
          </p:cNvCxnSpPr>
          <p:nvPr/>
        </p:nvCxnSpPr>
        <p:spPr>
          <a:xfrm>
            <a:off x="6295650" y="1450550"/>
            <a:ext cx="492300" cy="600"/>
          </a:xfrm>
          <a:prstGeom prst="curvedConnector3">
            <a:avLst>
              <a:gd fmla="val 50013" name="adj1"/>
            </a:avLst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338" name="Shape 338"/>
          <p:cNvSpPr txBox="1"/>
          <p:nvPr/>
        </p:nvSpPr>
        <p:spPr>
          <a:xfrm>
            <a:off x="2249175" y="2849325"/>
            <a:ext cx="1007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api.fidelitydp.com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4828050" y="1759275"/>
            <a:ext cx="14676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services.fidelitydp.com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4828050" y="2694975"/>
            <a:ext cx="14676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security.fidelitydp.com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4828050" y="3630675"/>
            <a:ext cx="14676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publisher.fidelitydp.com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4828050" y="4566375"/>
            <a:ext cx="14676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store.fidelitydp.com</a:t>
            </a:r>
          </a:p>
        </p:txBody>
      </p:sp>
      <p:sp>
        <p:nvSpPr>
          <p:cNvPr id="343" name="Shape 343"/>
          <p:cNvSpPr/>
          <p:nvPr/>
        </p:nvSpPr>
        <p:spPr>
          <a:xfrm>
            <a:off x="2206525" y="236987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VM</a:t>
            </a:r>
          </a:p>
        </p:txBody>
      </p:sp>
      <p:sp>
        <p:nvSpPr>
          <p:cNvPr id="344" name="Shape 344"/>
          <p:cNvSpPr/>
          <p:nvPr/>
        </p:nvSpPr>
        <p:spPr>
          <a:xfrm>
            <a:off x="2663725" y="236987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VM</a:t>
            </a:r>
          </a:p>
        </p:txBody>
      </p:sp>
      <p:sp>
        <p:nvSpPr>
          <p:cNvPr id="345" name="Shape 345"/>
          <p:cNvSpPr/>
          <p:nvPr/>
        </p:nvSpPr>
        <p:spPr>
          <a:xfrm>
            <a:off x="5034075" y="127237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VM</a:t>
            </a:r>
          </a:p>
        </p:txBody>
      </p:sp>
      <p:sp>
        <p:nvSpPr>
          <p:cNvPr id="346" name="Shape 346"/>
          <p:cNvSpPr/>
          <p:nvPr/>
        </p:nvSpPr>
        <p:spPr>
          <a:xfrm>
            <a:off x="5491275" y="127237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VM</a:t>
            </a:r>
          </a:p>
        </p:txBody>
      </p:sp>
      <p:sp>
        <p:nvSpPr>
          <p:cNvPr id="347" name="Shape 347"/>
          <p:cNvSpPr/>
          <p:nvPr/>
        </p:nvSpPr>
        <p:spPr>
          <a:xfrm>
            <a:off x="5034075" y="221747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VM</a:t>
            </a:r>
          </a:p>
        </p:txBody>
      </p:sp>
      <p:sp>
        <p:nvSpPr>
          <p:cNvPr id="348" name="Shape 348"/>
          <p:cNvSpPr/>
          <p:nvPr/>
        </p:nvSpPr>
        <p:spPr>
          <a:xfrm>
            <a:off x="5491275" y="221747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VM</a:t>
            </a:r>
          </a:p>
        </p:txBody>
      </p:sp>
      <p:sp>
        <p:nvSpPr>
          <p:cNvPr id="349" name="Shape 349"/>
          <p:cNvSpPr/>
          <p:nvPr/>
        </p:nvSpPr>
        <p:spPr>
          <a:xfrm>
            <a:off x="5034075" y="409752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VM</a:t>
            </a:r>
          </a:p>
        </p:txBody>
      </p:sp>
      <p:sp>
        <p:nvSpPr>
          <p:cNvPr id="350" name="Shape 350"/>
          <p:cNvSpPr/>
          <p:nvPr/>
        </p:nvSpPr>
        <p:spPr>
          <a:xfrm>
            <a:off x="5491275" y="409752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VM</a:t>
            </a:r>
          </a:p>
        </p:txBody>
      </p:sp>
      <p:sp>
        <p:nvSpPr>
          <p:cNvPr id="351" name="Shape 351"/>
          <p:cNvSpPr/>
          <p:nvPr/>
        </p:nvSpPr>
        <p:spPr>
          <a:xfrm>
            <a:off x="7166800" y="221747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VM</a:t>
            </a:r>
          </a:p>
        </p:txBody>
      </p:sp>
      <p:sp>
        <p:nvSpPr>
          <p:cNvPr id="352" name="Shape 352"/>
          <p:cNvSpPr/>
          <p:nvPr/>
        </p:nvSpPr>
        <p:spPr>
          <a:xfrm>
            <a:off x="7624000" y="2217475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VM</a:t>
            </a:r>
          </a:p>
        </p:txBody>
      </p:sp>
      <p:sp>
        <p:nvSpPr>
          <p:cNvPr id="353" name="Shape 353"/>
          <p:cNvSpPr/>
          <p:nvPr/>
        </p:nvSpPr>
        <p:spPr>
          <a:xfrm>
            <a:off x="5034075" y="3157500"/>
            <a:ext cx="346200" cy="346200"/>
          </a:xfrm>
          <a:prstGeom prst="roundRect">
            <a:avLst>
              <a:gd fmla="val 711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VM</a:t>
            </a:r>
          </a:p>
        </p:txBody>
      </p:sp>
      <p:sp>
        <p:nvSpPr>
          <p:cNvPr id="354" name="Shape 354"/>
          <p:cNvSpPr/>
          <p:nvPr/>
        </p:nvSpPr>
        <p:spPr>
          <a:xfrm>
            <a:off x="5491275" y="3157500"/>
            <a:ext cx="346200" cy="346200"/>
          </a:xfrm>
          <a:prstGeom prst="roundRect">
            <a:avLst>
              <a:gd fmla="val 7117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rgbClr val="CCCC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VM</a:t>
            </a:r>
          </a:p>
        </p:txBody>
      </p:sp>
      <p:cxnSp>
        <p:nvCxnSpPr>
          <p:cNvPr id="355" name="Shape 355"/>
          <p:cNvCxnSpPr>
            <a:stCxn id="313" idx="3"/>
            <a:endCxn id="317" idx="1"/>
          </p:cNvCxnSpPr>
          <p:nvPr/>
        </p:nvCxnSpPr>
        <p:spPr>
          <a:xfrm>
            <a:off x="6295650" y="1450550"/>
            <a:ext cx="690600" cy="939900"/>
          </a:xfrm>
          <a:prstGeom prst="curvedConnector3">
            <a:avLst>
              <a:gd fmla="val 50009" name="adj1"/>
            </a:avLst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356" name="Shape 356"/>
          <p:cNvSpPr txBox="1"/>
          <p:nvPr/>
        </p:nvSpPr>
        <p:spPr>
          <a:xfrm>
            <a:off x="6986375" y="2694975"/>
            <a:ext cx="14676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MyMessageQueue?{...}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311700" y="445025"/>
            <a:ext cx="8520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typical cluster</a:t>
            </a:r>
          </a:p>
        </p:txBody>
      </p:sp>
      <p:sp>
        <p:nvSpPr>
          <p:cNvPr id="362" name="Shape 362"/>
          <p:cNvSpPr/>
          <p:nvPr/>
        </p:nvSpPr>
        <p:spPr>
          <a:xfrm>
            <a:off x="3640825" y="2287500"/>
            <a:ext cx="568500" cy="568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LB</a:t>
            </a:r>
          </a:p>
        </p:txBody>
      </p:sp>
      <p:grpSp>
        <p:nvGrpSpPr>
          <p:cNvPr id="363" name="Shape 363"/>
          <p:cNvGrpSpPr/>
          <p:nvPr/>
        </p:nvGrpSpPr>
        <p:grpSpPr>
          <a:xfrm>
            <a:off x="5060875" y="1411925"/>
            <a:ext cx="1467600" cy="878150"/>
            <a:chOff x="5060875" y="1716725"/>
            <a:chExt cx="1467600" cy="878150"/>
          </a:xfrm>
        </p:grpSpPr>
        <p:sp>
          <p:nvSpPr>
            <p:cNvPr id="364" name="Shape 364"/>
            <p:cNvSpPr/>
            <p:nvPr/>
          </p:nvSpPr>
          <p:spPr>
            <a:xfrm>
              <a:off x="5060875" y="1716725"/>
              <a:ext cx="1467600" cy="693900"/>
            </a:xfrm>
            <a:prstGeom prst="roundRect">
              <a:avLst>
                <a:gd fmla="val 7079" name="adj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5" name="Shape 365"/>
            <p:cNvSpPr txBox="1"/>
            <p:nvPr/>
          </p:nvSpPr>
          <p:spPr>
            <a:xfrm>
              <a:off x="5060875" y="2368075"/>
              <a:ext cx="1467600" cy="22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services.fidelitydp.com</a:t>
              </a:r>
            </a:p>
          </p:txBody>
        </p:sp>
        <p:sp>
          <p:nvSpPr>
            <p:cNvPr id="366" name="Shape 366"/>
            <p:cNvSpPr/>
            <p:nvPr/>
          </p:nvSpPr>
          <p:spPr>
            <a:xfrm>
              <a:off x="5266900" y="1890575"/>
              <a:ext cx="346200" cy="346200"/>
            </a:xfrm>
            <a:prstGeom prst="roundRect">
              <a:avLst>
                <a:gd fmla="val 711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800">
                  <a:latin typeface="Roboto Condensed"/>
                  <a:ea typeface="Roboto Condensed"/>
                  <a:cs typeface="Roboto Condensed"/>
                  <a:sym typeface="Roboto Condensed"/>
                </a:rPr>
                <a:t>VM</a:t>
              </a:r>
            </a:p>
          </p:txBody>
        </p:sp>
        <p:sp>
          <p:nvSpPr>
            <p:cNvPr id="367" name="Shape 367"/>
            <p:cNvSpPr/>
            <p:nvPr/>
          </p:nvSpPr>
          <p:spPr>
            <a:xfrm>
              <a:off x="5724100" y="1890575"/>
              <a:ext cx="346200" cy="346200"/>
            </a:xfrm>
            <a:prstGeom prst="roundRect">
              <a:avLst>
                <a:gd fmla="val 711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800">
                  <a:latin typeface="Roboto Condensed"/>
                  <a:ea typeface="Roboto Condensed"/>
                  <a:cs typeface="Roboto Condensed"/>
                  <a:sym typeface="Roboto Condensed"/>
                </a:rPr>
                <a:t>VM</a:t>
              </a:r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5060875" y="3113950"/>
            <a:ext cx="1467600" cy="873825"/>
            <a:chOff x="5060875" y="2656750"/>
            <a:chExt cx="1467600" cy="873825"/>
          </a:xfrm>
        </p:grpSpPr>
        <p:sp>
          <p:nvSpPr>
            <p:cNvPr id="369" name="Shape 369"/>
            <p:cNvSpPr/>
            <p:nvPr/>
          </p:nvSpPr>
          <p:spPr>
            <a:xfrm>
              <a:off x="5060875" y="2656750"/>
              <a:ext cx="1467600" cy="693900"/>
            </a:xfrm>
            <a:prstGeom prst="roundRect">
              <a:avLst>
                <a:gd fmla="val 7079" name="adj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70" name="Shape 370"/>
            <p:cNvSpPr txBox="1"/>
            <p:nvPr/>
          </p:nvSpPr>
          <p:spPr>
            <a:xfrm>
              <a:off x="5060875" y="3303775"/>
              <a:ext cx="1467600" cy="22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mgt.services.fidelitydp.com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5266900" y="2830600"/>
              <a:ext cx="346200" cy="346200"/>
            </a:xfrm>
            <a:prstGeom prst="roundRect">
              <a:avLst>
                <a:gd fmla="val 711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800">
                  <a:latin typeface="Roboto Condensed"/>
                  <a:ea typeface="Roboto Condensed"/>
                  <a:cs typeface="Roboto Condensed"/>
                  <a:sym typeface="Roboto Condensed"/>
                </a:rPr>
                <a:t>VM</a:t>
              </a:r>
            </a:p>
          </p:txBody>
        </p:sp>
        <p:sp>
          <p:nvSpPr>
            <p:cNvPr id="372" name="Shape 372"/>
            <p:cNvSpPr/>
            <p:nvPr/>
          </p:nvSpPr>
          <p:spPr>
            <a:xfrm>
              <a:off x="5724100" y="2830600"/>
              <a:ext cx="346200" cy="346200"/>
            </a:xfrm>
            <a:prstGeom prst="roundRect">
              <a:avLst>
                <a:gd fmla="val 7117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800">
                  <a:solidFill>
                    <a:srgbClr val="CCCCCC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VM</a:t>
              </a:r>
            </a:p>
          </p:txBody>
        </p:sp>
      </p:grpSp>
      <p:cxnSp>
        <p:nvCxnSpPr>
          <p:cNvPr id="373" name="Shape 373"/>
          <p:cNvCxnSpPr>
            <a:stCxn id="362" idx="7"/>
            <a:endCxn id="364" idx="1"/>
          </p:cNvCxnSpPr>
          <p:nvPr/>
        </p:nvCxnSpPr>
        <p:spPr>
          <a:xfrm rot="-5400000">
            <a:off x="4287470" y="1597354"/>
            <a:ext cx="612000" cy="934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4" name="Shape 374"/>
          <p:cNvCxnSpPr>
            <a:stCxn id="362" idx="5"/>
            <a:endCxn id="369" idx="1"/>
          </p:cNvCxnSpPr>
          <p:nvPr/>
        </p:nvCxnSpPr>
        <p:spPr>
          <a:xfrm flipH="1" rot="-5400000">
            <a:off x="4249370" y="2649445"/>
            <a:ext cx="688200" cy="934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Dot"/>
            <a:round/>
            <a:headEnd len="lg" w="lg" type="none"/>
            <a:tailEnd len="lg" w="lg" type="none"/>
          </a:ln>
        </p:spPr>
      </p:cxnSp>
      <p:sp>
        <p:nvSpPr>
          <p:cNvPr id="375" name="Shape 375"/>
          <p:cNvSpPr/>
          <p:nvPr/>
        </p:nvSpPr>
        <p:spPr>
          <a:xfrm>
            <a:off x="2180875" y="1991325"/>
            <a:ext cx="198300" cy="19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2180875" y="2953875"/>
            <a:ext cx="198300" cy="19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7" name="Shape 377"/>
          <p:cNvCxnSpPr>
            <a:stCxn id="375" idx="6"/>
            <a:endCxn id="362" idx="1"/>
          </p:cNvCxnSpPr>
          <p:nvPr/>
        </p:nvCxnSpPr>
        <p:spPr>
          <a:xfrm>
            <a:off x="2379175" y="2090475"/>
            <a:ext cx="1344900" cy="2802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8" name="Shape 378"/>
          <p:cNvCxnSpPr>
            <a:stCxn id="376" idx="6"/>
            <a:endCxn id="362" idx="3"/>
          </p:cNvCxnSpPr>
          <p:nvPr/>
        </p:nvCxnSpPr>
        <p:spPr>
          <a:xfrm flipH="1" rot="10800000">
            <a:off x="2379175" y="2772825"/>
            <a:ext cx="1344900" cy="2802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Dot"/>
            <a:round/>
            <a:headEnd len="lg" w="lg" type="none"/>
            <a:tailEnd len="lg" w="lg" type="none"/>
          </a:ln>
        </p:spPr>
      </p:cxnSp>
      <p:sp>
        <p:nvSpPr>
          <p:cNvPr id="379" name="Shape 379"/>
          <p:cNvSpPr txBox="1"/>
          <p:nvPr/>
        </p:nvSpPr>
        <p:spPr>
          <a:xfrm>
            <a:off x="1231675" y="1940325"/>
            <a:ext cx="1147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</a:t>
            </a: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roduction traffic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607075" y="2902875"/>
            <a:ext cx="17721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Admin / management  traffic</a:t>
            </a:r>
          </a:p>
        </p:txBody>
      </p:sp>
      <p:sp>
        <p:nvSpPr>
          <p:cNvPr id="381" name="Shape 381"/>
          <p:cNvSpPr/>
          <p:nvPr/>
        </p:nvSpPr>
        <p:spPr>
          <a:xfrm>
            <a:off x="6777925" y="2137200"/>
            <a:ext cx="869100" cy="869100"/>
          </a:xfrm>
          <a:prstGeom prst="ellipse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artifacts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repository</a:t>
            </a:r>
          </a:p>
        </p:txBody>
      </p:sp>
      <p:sp>
        <p:nvSpPr>
          <p:cNvPr id="382" name="Shape 382"/>
          <p:cNvSpPr/>
          <p:nvPr/>
        </p:nvSpPr>
        <p:spPr>
          <a:xfrm flipH="1" rot="5400000">
            <a:off x="6729850" y="2927275"/>
            <a:ext cx="465300" cy="738300"/>
          </a:xfrm>
          <a:prstGeom prst="bentArrow">
            <a:avLst>
              <a:gd fmla="val 12905" name="adj1"/>
              <a:gd fmla="val 18009" name="adj2"/>
              <a:gd fmla="val 16843" name="adj3"/>
              <a:gd fmla="val 43750" name="adj4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83" name="Shape 383"/>
          <p:cNvGrpSpPr/>
          <p:nvPr/>
        </p:nvGrpSpPr>
        <p:grpSpPr>
          <a:xfrm>
            <a:off x="5759075" y="2525575"/>
            <a:ext cx="532525" cy="352875"/>
            <a:chOff x="6121675" y="3909325"/>
            <a:chExt cx="532525" cy="352875"/>
          </a:xfrm>
        </p:grpSpPr>
        <p:sp>
          <p:nvSpPr>
            <p:cNvPr id="384" name="Shape 384"/>
            <p:cNvSpPr/>
            <p:nvPr/>
          </p:nvSpPr>
          <p:spPr>
            <a:xfrm>
              <a:off x="6121675" y="3909325"/>
              <a:ext cx="406800" cy="307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247400" y="3955000"/>
              <a:ext cx="406800" cy="3072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Shape 386"/>
          <p:cNvSpPr/>
          <p:nvPr/>
        </p:nvSpPr>
        <p:spPr>
          <a:xfrm flipH="1">
            <a:off x="6593275" y="1594875"/>
            <a:ext cx="679800" cy="465300"/>
          </a:xfrm>
          <a:prstGeom prst="bentArrow">
            <a:avLst>
              <a:gd fmla="val 12905" name="adj1"/>
              <a:gd fmla="val 18009" name="adj2"/>
              <a:gd fmla="val 16843" name="adj3"/>
              <a:gd fmla="val 43750" name="adj4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 txBox="1"/>
          <p:nvPr/>
        </p:nvSpPr>
        <p:spPr>
          <a:xfrm>
            <a:off x="5517600" y="2836325"/>
            <a:ext cx="7740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registry</a:t>
            </a:r>
          </a:p>
        </p:txBody>
      </p:sp>
      <p:sp>
        <p:nvSpPr>
          <p:cNvPr id="388" name="Shape 388"/>
          <p:cNvSpPr/>
          <p:nvPr/>
        </p:nvSpPr>
        <p:spPr>
          <a:xfrm>
            <a:off x="6204225" y="2028050"/>
            <a:ext cx="253500" cy="692650"/>
          </a:xfrm>
          <a:custGeom>
            <a:pathLst>
              <a:path extrusionOk="0" h="27706" w="10140">
                <a:moveTo>
                  <a:pt x="10140" y="0"/>
                </a:moveTo>
                <a:lnTo>
                  <a:pt x="10140" y="23749"/>
                </a:lnTo>
                <a:lnTo>
                  <a:pt x="7855" y="27706"/>
                </a:lnTo>
                <a:lnTo>
                  <a:pt x="0" y="27706"/>
                </a:lnTo>
              </a:path>
            </a:pathLst>
          </a:custGeom>
          <a:noFill/>
          <a:ln cap="flat" cmpd="sng" w="9525">
            <a:solidFill>
              <a:srgbClr val="666666"/>
            </a:solidFill>
            <a:prstDash val="solid"/>
            <a:round/>
            <a:headEnd len="lg" w="lg" type="oval"/>
            <a:tailEnd len="lg" w="lg" type="oval"/>
          </a:ln>
        </p:spPr>
      </p:sp>
      <p:sp>
        <p:nvSpPr>
          <p:cNvPr id="389" name="Shape 389"/>
          <p:cNvSpPr/>
          <p:nvPr/>
        </p:nvSpPr>
        <p:spPr>
          <a:xfrm>
            <a:off x="6206250" y="2799450"/>
            <a:ext cx="256575" cy="401750"/>
          </a:xfrm>
          <a:custGeom>
            <a:pathLst>
              <a:path extrusionOk="0" h="16070" w="10263">
                <a:moveTo>
                  <a:pt x="0" y="0"/>
                </a:moveTo>
                <a:lnTo>
                  <a:pt x="7892" y="0"/>
                </a:lnTo>
                <a:lnTo>
                  <a:pt x="10263" y="2371"/>
                </a:lnTo>
                <a:lnTo>
                  <a:pt x="10263" y="16070"/>
                </a:lnTo>
              </a:path>
            </a:pathLst>
          </a:custGeom>
          <a:noFill/>
          <a:ln cap="flat" cmpd="sng" w="9525">
            <a:solidFill>
              <a:srgbClr val="666666"/>
            </a:solidFill>
            <a:prstDash val="solid"/>
            <a:round/>
            <a:headEnd len="lg" w="lg" type="oval"/>
            <a:tailEnd len="lg" w="lg" type="oval"/>
          </a:ln>
        </p:spPr>
      </p:sp>
      <p:sp>
        <p:nvSpPr>
          <p:cNvPr id="390" name="Shape 390"/>
          <p:cNvSpPr txBox="1"/>
          <p:nvPr/>
        </p:nvSpPr>
        <p:spPr>
          <a:xfrm>
            <a:off x="7647025" y="2469600"/>
            <a:ext cx="7740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800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rPr>
              <a:t>dep-sync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311700" y="445025"/>
            <a:ext cx="8520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Why?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311700" y="987350"/>
            <a:ext cx="8520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3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Scaling</a:t>
            </a: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3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Availability </a:t>
            </a: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3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Performance</a:t>
            </a: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3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Best practices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311700" y="445025"/>
            <a:ext cx="8520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Component Distribution</a:t>
            </a:r>
          </a:p>
        </p:txBody>
      </p:sp>
      <p:sp>
        <p:nvSpPr>
          <p:cNvPr id="67" name="Shape 67"/>
          <p:cNvSpPr/>
          <p:nvPr/>
        </p:nvSpPr>
        <p:spPr>
          <a:xfrm>
            <a:off x="2019025" y="219602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API-M Gateway</a:t>
            </a:r>
          </a:p>
        </p:txBody>
      </p:sp>
      <p:sp>
        <p:nvSpPr>
          <p:cNvPr id="68" name="Shape 68"/>
          <p:cNvSpPr/>
          <p:nvPr/>
        </p:nvSpPr>
        <p:spPr>
          <a:xfrm>
            <a:off x="4828050" y="1103600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Enterprise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Service Bus</a:t>
            </a:r>
          </a:p>
        </p:txBody>
      </p:sp>
      <p:sp>
        <p:nvSpPr>
          <p:cNvPr id="69" name="Shape 69"/>
          <p:cNvSpPr/>
          <p:nvPr/>
        </p:nvSpPr>
        <p:spPr>
          <a:xfrm>
            <a:off x="4828050" y="204362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API-M KeyManager</a:t>
            </a:r>
          </a:p>
        </p:txBody>
      </p:sp>
      <p:sp>
        <p:nvSpPr>
          <p:cNvPr id="70" name="Shape 70"/>
          <p:cNvSpPr/>
          <p:nvPr/>
        </p:nvSpPr>
        <p:spPr>
          <a:xfrm>
            <a:off x="4828050" y="392367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API-M Store</a:t>
            </a:r>
          </a:p>
        </p:txBody>
      </p:sp>
      <p:sp>
        <p:nvSpPr>
          <p:cNvPr id="71" name="Shape 71"/>
          <p:cNvSpPr/>
          <p:nvPr/>
        </p:nvSpPr>
        <p:spPr>
          <a:xfrm>
            <a:off x="4828050" y="2983650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API-M Publisher</a:t>
            </a:r>
          </a:p>
        </p:txBody>
      </p:sp>
      <p:sp>
        <p:nvSpPr>
          <p:cNvPr id="72" name="Shape 72"/>
          <p:cNvSpPr/>
          <p:nvPr/>
        </p:nvSpPr>
        <p:spPr>
          <a:xfrm>
            <a:off x="6986375" y="204362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Message Broker</a:t>
            </a:r>
          </a:p>
        </p:txBody>
      </p:sp>
      <p:sp>
        <p:nvSpPr>
          <p:cNvPr id="73" name="Shape 73"/>
          <p:cNvSpPr/>
          <p:nvPr/>
        </p:nvSpPr>
        <p:spPr>
          <a:xfrm>
            <a:off x="6197375" y="2667125"/>
            <a:ext cx="240150" cy="386925"/>
          </a:xfrm>
          <a:custGeom>
            <a:pathLst>
              <a:path extrusionOk="0" h="15477" w="9606">
                <a:moveTo>
                  <a:pt x="0" y="0"/>
                </a:moveTo>
                <a:lnTo>
                  <a:pt x="5603" y="0"/>
                </a:lnTo>
                <a:lnTo>
                  <a:pt x="9606" y="4003"/>
                </a:lnTo>
                <a:lnTo>
                  <a:pt x="9606" y="10941"/>
                </a:lnTo>
                <a:lnTo>
                  <a:pt x="5070" y="15477"/>
                </a:lnTo>
                <a:lnTo>
                  <a:pt x="266" y="15477"/>
                </a:lnTo>
              </a:path>
            </a:pathLst>
          </a:custGeom>
          <a:noFill/>
          <a:ln cap="flat" cmpd="sng" w="9525">
            <a:solidFill>
              <a:srgbClr val="666666"/>
            </a:solidFill>
            <a:prstDash val="solid"/>
            <a:round/>
            <a:headEnd len="lg" w="lg" type="oval"/>
            <a:tailEnd len="lg" w="lg" type="oval"/>
          </a:ln>
        </p:spPr>
      </p:sp>
      <p:sp>
        <p:nvSpPr>
          <p:cNvPr id="74" name="Shape 74"/>
          <p:cNvSpPr/>
          <p:nvPr/>
        </p:nvSpPr>
        <p:spPr>
          <a:xfrm>
            <a:off x="6205175" y="2561750"/>
            <a:ext cx="356925" cy="1429325"/>
          </a:xfrm>
          <a:custGeom>
            <a:pathLst>
              <a:path extrusionOk="0" h="57173" w="14277">
                <a:moveTo>
                  <a:pt x="0" y="0"/>
                </a:moveTo>
                <a:lnTo>
                  <a:pt x="7072" y="0"/>
                </a:lnTo>
                <a:lnTo>
                  <a:pt x="14277" y="7205"/>
                </a:lnTo>
                <a:lnTo>
                  <a:pt x="14277" y="50301"/>
                </a:lnTo>
                <a:lnTo>
                  <a:pt x="7406" y="57173"/>
                </a:lnTo>
                <a:lnTo>
                  <a:pt x="267" y="57173"/>
                </a:lnTo>
              </a:path>
            </a:pathLst>
          </a:custGeom>
          <a:noFill/>
          <a:ln cap="flat" cmpd="sng" w="9525">
            <a:solidFill>
              <a:srgbClr val="666666"/>
            </a:solidFill>
            <a:prstDash val="solid"/>
            <a:round/>
            <a:headEnd len="lg" w="lg" type="oval"/>
            <a:tailEnd len="lg" w="lg" type="oval"/>
          </a:ln>
        </p:spPr>
      </p:sp>
      <p:sp>
        <p:nvSpPr>
          <p:cNvPr id="75" name="Shape 75"/>
          <p:cNvSpPr/>
          <p:nvPr/>
        </p:nvSpPr>
        <p:spPr>
          <a:xfrm>
            <a:off x="3379925" y="2580400"/>
            <a:ext cx="1547725" cy="86725"/>
          </a:xfrm>
          <a:custGeom>
            <a:pathLst>
              <a:path extrusionOk="0" h="3469" w="61909">
                <a:moveTo>
                  <a:pt x="0" y="0"/>
                </a:moveTo>
                <a:lnTo>
                  <a:pt x="42696" y="0"/>
                </a:lnTo>
                <a:lnTo>
                  <a:pt x="46165" y="3469"/>
                </a:lnTo>
                <a:lnTo>
                  <a:pt x="61909" y="3469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lg" w="lg" type="oval"/>
            <a:tailEnd len="lg" w="lg" type="oval"/>
          </a:ln>
        </p:spPr>
      </p:sp>
      <p:sp>
        <p:nvSpPr>
          <p:cNvPr id="76" name="Shape 76"/>
          <p:cNvSpPr/>
          <p:nvPr/>
        </p:nvSpPr>
        <p:spPr>
          <a:xfrm>
            <a:off x="3379912" y="2681275"/>
            <a:ext cx="1547725" cy="358600"/>
          </a:xfrm>
          <a:custGeom>
            <a:pathLst>
              <a:path extrusionOk="0" h="14344" w="61909">
                <a:moveTo>
                  <a:pt x="0" y="0"/>
                </a:moveTo>
                <a:lnTo>
                  <a:pt x="42162" y="0"/>
                </a:lnTo>
                <a:lnTo>
                  <a:pt x="44964" y="2802"/>
                </a:lnTo>
                <a:lnTo>
                  <a:pt x="44964" y="9874"/>
                </a:lnTo>
                <a:lnTo>
                  <a:pt x="49434" y="14344"/>
                </a:lnTo>
                <a:lnTo>
                  <a:pt x="61909" y="14344"/>
                </a:lnTo>
              </a:path>
            </a:pathLst>
          </a:custGeom>
          <a:noFill/>
          <a:ln cap="flat" cmpd="sng" w="9525">
            <a:solidFill>
              <a:srgbClr val="666666"/>
            </a:solidFill>
            <a:prstDash val="solid"/>
            <a:round/>
            <a:headEnd len="lg" w="lg" type="oval"/>
            <a:tailEnd len="lg" w="lg" type="oval"/>
          </a:ln>
        </p:spPr>
      </p:sp>
      <p:sp>
        <p:nvSpPr>
          <p:cNvPr id="77" name="Shape 77"/>
          <p:cNvSpPr/>
          <p:nvPr/>
        </p:nvSpPr>
        <p:spPr>
          <a:xfrm>
            <a:off x="6215200" y="1721175"/>
            <a:ext cx="880600" cy="962325"/>
          </a:xfrm>
          <a:custGeom>
            <a:pathLst>
              <a:path extrusionOk="0" h="38493" w="35224">
                <a:moveTo>
                  <a:pt x="0" y="0"/>
                </a:moveTo>
                <a:lnTo>
                  <a:pt x="6137" y="0"/>
                </a:lnTo>
                <a:lnTo>
                  <a:pt x="9740" y="3603"/>
                </a:lnTo>
                <a:lnTo>
                  <a:pt x="9740" y="30954"/>
                </a:lnTo>
                <a:lnTo>
                  <a:pt x="17279" y="38493"/>
                </a:lnTo>
                <a:lnTo>
                  <a:pt x="35224" y="38493"/>
                </a:lnTo>
              </a:path>
            </a:pathLst>
          </a:custGeom>
          <a:noFill/>
          <a:ln cap="flat" cmpd="sng" w="9525">
            <a:solidFill>
              <a:srgbClr val="F3F3F3"/>
            </a:solidFill>
            <a:prstDash val="solid"/>
            <a:round/>
            <a:headEnd len="lg" w="lg" type="oval"/>
            <a:tailEnd len="lg" w="lg" type="oval"/>
          </a:ln>
        </p:spPr>
      </p:sp>
      <p:cxnSp>
        <p:nvCxnSpPr>
          <p:cNvPr id="78" name="Shape 78"/>
          <p:cNvCxnSpPr>
            <a:stCxn id="67" idx="1"/>
          </p:cNvCxnSpPr>
          <p:nvPr/>
        </p:nvCxnSpPr>
        <p:spPr>
          <a:xfrm rot="10800000">
            <a:off x="1565425" y="2542975"/>
            <a:ext cx="453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triangle"/>
            <a:tailEnd len="lg" w="lg" type="triangle"/>
          </a:ln>
        </p:spPr>
      </p:cxnSp>
      <p:cxnSp>
        <p:nvCxnSpPr>
          <p:cNvPr id="79" name="Shape 79"/>
          <p:cNvCxnSpPr>
            <a:stCxn id="68" idx="3"/>
          </p:cNvCxnSpPr>
          <p:nvPr/>
        </p:nvCxnSpPr>
        <p:spPr>
          <a:xfrm>
            <a:off x="6295650" y="1450550"/>
            <a:ext cx="466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triangle"/>
            <a:tailEnd len="lg" w="lg" type="triangle"/>
          </a:ln>
        </p:spPr>
      </p:cxnSp>
      <p:sp>
        <p:nvSpPr>
          <p:cNvPr id="80" name="Shape 80"/>
          <p:cNvSpPr/>
          <p:nvPr/>
        </p:nvSpPr>
        <p:spPr>
          <a:xfrm>
            <a:off x="3383250" y="1702825"/>
            <a:ext cx="1541050" cy="775525"/>
          </a:xfrm>
          <a:custGeom>
            <a:pathLst>
              <a:path extrusionOk="0" h="31021" w="61642">
                <a:moveTo>
                  <a:pt x="0" y="31021"/>
                </a:moveTo>
                <a:lnTo>
                  <a:pt x="42162" y="31021"/>
                </a:lnTo>
                <a:lnTo>
                  <a:pt x="46031" y="27152"/>
                </a:lnTo>
                <a:lnTo>
                  <a:pt x="46031" y="7538"/>
                </a:lnTo>
                <a:lnTo>
                  <a:pt x="53570" y="0"/>
                </a:lnTo>
                <a:lnTo>
                  <a:pt x="61642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lg" w="lg" type="oval"/>
            <a:tailEnd len="lg" w="lg" type="oval"/>
          </a:ln>
        </p:spPr>
      </p:sp>
      <p:sp>
        <p:nvSpPr>
          <p:cNvPr id="81" name="Shape 81"/>
          <p:cNvSpPr txBox="1"/>
          <p:nvPr/>
        </p:nvSpPr>
        <p:spPr>
          <a:xfrm>
            <a:off x="2552725" y="4549750"/>
            <a:ext cx="11673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DMZ </a:t>
            </a: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6515125" y="4549750"/>
            <a:ext cx="17547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Internal Network </a:t>
            </a: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</a:p>
        </p:txBody>
      </p:sp>
      <p:grpSp>
        <p:nvGrpSpPr>
          <p:cNvPr id="83" name="Shape 83"/>
          <p:cNvGrpSpPr/>
          <p:nvPr/>
        </p:nvGrpSpPr>
        <p:grpSpPr>
          <a:xfrm>
            <a:off x="3548675" y="953975"/>
            <a:ext cx="448200" cy="3816000"/>
            <a:chOff x="3929675" y="953975"/>
            <a:chExt cx="448200" cy="3816000"/>
          </a:xfrm>
        </p:grpSpPr>
        <p:cxnSp>
          <p:nvCxnSpPr>
            <p:cNvPr id="84" name="Shape 84"/>
            <p:cNvCxnSpPr/>
            <p:nvPr/>
          </p:nvCxnSpPr>
          <p:spPr>
            <a:xfrm>
              <a:off x="4137325" y="953975"/>
              <a:ext cx="0" cy="3816000"/>
            </a:xfrm>
            <a:prstGeom prst="straightConnector1">
              <a:avLst/>
            </a:prstGeom>
            <a:noFill/>
            <a:ln cap="flat" cmpd="sng" w="19050">
              <a:solidFill>
                <a:srgbClr val="FFD966"/>
              </a:solidFill>
              <a:prstDash val="dash"/>
              <a:round/>
              <a:headEnd len="lg" w="lg" type="none"/>
              <a:tailEnd len="lg" w="lg" type="none"/>
            </a:ln>
          </p:spPr>
        </p:cxnSp>
        <p:sp>
          <p:nvSpPr>
            <p:cNvPr id="85" name="Shape 85"/>
            <p:cNvSpPr/>
            <p:nvPr/>
          </p:nvSpPr>
          <p:spPr>
            <a:xfrm>
              <a:off x="4047050" y="3889325"/>
              <a:ext cx="186900" cy="660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 txBox="1"/>
            <p:nvPr/>
          </p:nvSpPr>
          <p:spPr>
            <a:xfrm rot="-5400000">
              <a:off x="3793025" y="3964900"/>
              <a:ext cx="721500" cy="44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999999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firewall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311700" y="445025"/>
            <a:ext cx="8520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Clusters and hostnames</a:t>
            </a:r>
          </a:p>
        </p:txBody>
      </p:sp>
      <p:sp>
        <p:nvSpPr>
          <p:cNvPr id="92" name="Shape 92"/>
          <p:cNvSpPr/>
          <p:nvPr/>
        </p:nvSpPr>
        <p:spPr>
          <a:xfrm>
            <a:off x="2019025" y="219602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API-M Gateway</a:t>
            </a:r>
          </a:p>
        </p:txBody>
      </p:sp>
      <p:sp>
        <p:nvSpPr>
          <p:cNvPr id="93" name="Shape 93"/>
          <p:cNvSpPr/>
          <p:nvPr/>
        </p:nvSpPr>
        <p:spPr>
          <a:xfrm>
            <a:off x="4828050" y="1103600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Enterprise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Service Bus</a:t>
            </a:r>
          </a:p>
        </p:txBody>
      </p:sp>
      <p:sp>
        <p:nvSpPr>
          <p:cNvPr id="94" name="Shape 94"/>
          <p:cNvSpPr/>
          <p:nvPr/>
        </p:nvSpPr>
        <p:spPr>
          <a:xfrm>
            <a:off x="4828050" y="204362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API-M KeyManager</a:t>
            </a:r>
          </a:p>
        </p:txBody>
      </p:sp>
      <p:sp>
        <p:nvSpPr>
          <p:cNvPr id="95" name="Shape 95"/>
          <p:cNvSpPr/>
          <p:nvPr/>
        </p:nvSpPr>
        <p:spPr>
          <a:xfrm>
            <a:off x="4828050" y="392367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API-M Store</a:t>
            </a:r>
          </a:p>
        </p:txBody>
      </p:sp>
      <p:sp>
        <p:nvSpPr>
          <p:cNvPr id="96" name="Shape 96"/>
          <p:cNvSpPr/>
          <p:nvPr/>
        </p:nvSpPr>
        <p:spPr>
          <a:xfrm>
            <a:off x="4828050" y="2983650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API-M Publisher</a:t>
            </a:r>
          </a:p>
        </p:txBody>
      </p:sp>
      <p:sp>
        <p:nvSpPr>
          <p:cNvPr id="97" name="Shape 97"/>
          <p:cNvSpPr/>
          <p:nvPr/>
        </p:nvSpPr>
        <p:spPr>
          <a:xfrm>
            <a:off x="6986375" y="204362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Message Broker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552725" y="4549750"/>
            <a:ext cx="11673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DMZ </a:t>
            </a: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515125" y="4549750"/>
            <a:ext cx="17547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Internal Network </a:t>
            </a: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</a:p>
        </p:txBody>
      </p:sp>
      <p:grpSp>
        <p:nvGrpSpPr>
          <p:cNvPr id="100" name="Shape 100"/>
          <p:cNvGrpSpPr/>
          <p:nvPr/>
        </p:nvGrpSpPr>
        <p:grpSpPr>
          <a:xfrm>
            <a:off x="3548675" y="953975"/>
            <a:ext cx="448200" cy="3816000"/>
            <a:chOff x="3929675" y="953975"/>
            <a:chExt cx="448200" cy="3816000"/>
          </a:xfrm>
        </p:grpSpPr>
        <p:cxnSp>
          <p:nvCxnSpPr>
            <p:cNvPr id="101" name="Shape 101"/>
            <p:cNvCxnSpPr/>
            <p:nvPr/>
          </p:nvCxnSpPr>
          <p:spPr>
            <a:xfrm>
              <a:off x="4137325" y="953975"/>
              <a:ext cx="0" cy="3816000"/>
            </a:xfrm>
            <a:prstGeom prst="straightConnector1">
              <a:avLst/>
            </a:prstGeom>
            <a:noFill/>
            <a:ln cap="flat" cmpd="sng" w="19050">
              <a:solidFill>
                <a:srgbClr val="FFD966"/>
              </a:solidFill>
              <a:prstDash val="dash"/>
              <a:round/>
              <a:headEnd len="lg" w="lg" type="none"/>
              <a:tailEnd len="lg" w="lg" type="none"/>
            </a:ln>
          </p:spPr>
        </p:cxnSp>
        <p:sp>
          <p:nvSpPr>
            <p:cNvPr id="102" name="Shape 102"/>
            <p:cNvSpPr/>
            <p:nvPr/>
          </p:nvSpPr>
          <p:spPr>
            <a:xfrm>
              <a:off x="4047050" y="3889325"/>
              <a:ext cx="186900" cy="660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 txBox="1"/>
            <p:nvPr/>
          </p:nvSpPr>
          <p:spPr>
            <a:xfrm rot="-5400000">
              <a:off x="3793025" y="3964900"/>
              <a:ext cx="721500" cy="44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999999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firewall</a:t>
              </a:r>
            </a:p>
          </p:txBody>
        </p:sp>
      </p:grpSp>
      <p:sp>
        <p:nvSpPr>
          <p:cNvPr id="104" name="Shape 104"/>
          <p:cNvSpPr/>
          <p:nvPr/>
        </p:nvSpPr>
        <p:spPr>
          <a:xfrm>
            <a:off x="3996875" y="3046350"/>
            <a:ext cx="568500" cy="5685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LB</a:t>
            </a:r>
          </a:p>
        </p:txBody>
      </p:sp>
      <p:sp>
        <p:nvSpPr>
          <p:cNvPr id="105" name="Shape 105"/>
          <p:cNvSpPr/>
          <p:nvPr/>
        </p:nvSpPr>
        <p:spPr>
          <a:xfrm>
            <a:off x="1193075" y="3046350"/>
            <a:ext cx="568500" cy="5685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LB</a:t>
            </a:r>
          </a:p>
        </p:txBody>
      </p:sp>
      <p:sp>
        <p:nvSpPr>
          <p:cNvPr id="106" name="Shape 106"/>
          <p:cNvSpPr/>
          <p:nvPr/>
        </p:nvSpPr>
        <p:spPr>
          <a:xfrm>
            <a:off x="193450" y="2750175"/>
            <a:ext cx="198300" cy="198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193450" y="3712725"/>
            <a:ext cx="198300" cy="198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6788075" y="1351400"/>
            <a:ext cx="198300" cy="198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9" name="Shape 109"/>
          <p:cNvGrpSpPr/>
          <p:nvPr/>
        </p:nvGrpSpPr>
        <p:grpSpPr>
          <a:xfrm>
            <a:off x="391750" y="1450550"/>
            <a:ext cx="6396200" cy="2820100"/>
            <a:chOff x="391750" y="1450550"/>
            <a:chExt cx="6396200" cy="2820100"/>
          </a:xfrm>
        </p:grpSpPr>
        <p:cxnSp>
          <p:nvCxnSpPr>
            <p:cNvPr id="110" name="Shape 110"/>
            <p:cNvCxnSpPr>
              <a:stCxn id="105" idx="0"/>
              <a:endCxn id="92" idx="1"/>
            </p:cNvCxnSpPr>
            <p:nvPr/>
          </p:nvCxnSpPr>
          <p:spPr>
            <a:xfrm rot="-5400000">
              <a:off x="1496525" y="2523750"/>
              <a:ext cx="503400" cy="541800"/>
            </a:xfrm>
            <a:prstGeom prst="curvedConnector2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1" name="Shape 111"/>
            <p:cNvCxnSpPr>
              <a:stCxn id="105" idx="6"/>
              <a:endCxn id="104" idx="2"/>
            </p:cNvCxnSpPr>
            <p:nvPr/>
          </p:nvCxnSpPr>
          <p:spPr>
            <a:xfrm>
              <a:off x="1761575" y="3330600"/>
              <a:ext cx="2235300" cy="6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2" name="Shape 112"/>
            <p:cNvCxnSpPr>
              <a:stCxn id="104" idx="0"/>
              <a:endCxn id="93" idx="1"/>
            </p:cNvCxnSpPr>
            <p:nvPr/>
          </p:nvCxnSpPr>
          <p:spPr>
            <a:xfrm rot="-5400000">
              <a:off x="3756725" y="1975050"/>
              <a:ext cx="1595700" cy="546900"/>
            </a:xfrm>
            <a:prstGeom prst="curvedConnector2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3" name="Shape 113"/>
            <p:cNvCxnSpPr>
              <a:stCxn id="104" idx="7"/>
              <a:endCxn id="94" idx="1"/>
            </p:cNvCxnSpPr>
            <p:nvPr/>
          </p:nvCxnSpPr>
          <p:spPr>
            <a:xfrm rot="-5400000">
              <a:off x="4285620" y="2587204"/>
              <a:ext cx="738900" cy="345900"/>
            </a:xfrm>
            <a:prstGeom prst="curvedConnector2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4" name="Shape 114"/>
            <p:cNvCxnSpPr>
              <a:stCxn id="104" idx="6"/>
              <a:endCxn id="96" idx="1"/>
            </p:cNvCxnSpPr>
            <p:nvPr/>
          </p:nvCxnSpPr>
          <p:spPr>
            <a:xfrm>
              <a:off x="4565375" y="3330600"/>
              <a:ext cx="262800" cy="600"/>
            </a:xfrm>
            <a:prstGeom prst="curvedConnector3">
              <a:avLst>
                <a:gd fmla="val 49976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5" name="Shape 115"/>
            <p:cNvCxnSpPr>
              <a:stCxn id="104" idx="4"/>
              <a:endCxn id="95" idx="1"/>
            </p:cNvCxnSpPr>
            <p:nvPr/>
          </p:nvCxnSpPr>
          <p:spPr>
            <a:xfrm flipH="1" rot="-5400000">
              <a:off x="4226675" y="3669300"/>
              <a:ext cx="655800" cy="546900"/>
            </a:xfrm>
            <a:prstGeom prst="curvedConnector2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6" name="Shape 116"/>
            <p:cNvCxnSpPr>
              <a:stCxn id="106" idx="6"/>
              <a:endCxn id="105" idx="1"/>
            </p:cNvCxnSpPr>
            <p:nvPr/>
          </p:nvCxnSpPr>
          <p:spPr>
            <a:xfrm>
              <a:off x="391750" y="2849325"/>
              <a:ext cx="884700" cy="280200"/>
            </a:xfrm>
            <a:prstGeom prst="curvedConnector2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7" name="Shape 117"/>
            <p:cNvCxnSpPr>
              <a:stCxn id="107" idx="6"/>
              <a:endCxn id="105" idx="3"/>
            </p:cNvCxnSpPr>
            <p:nvPr/>
          </p:nvCxnSpPr>
          <p:spPr>
            <a:xfrm flipH="1" rot="10800000">
              <a:off x="391750" y="3531675"/>
              <a:ext cx="884700" cy="280200"/>
            </a:xfrm>
            <a:prstGeom prst="curvedConnector2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8" name="Shape 118"/>
            <p:cNvCxnSpPr>
              <a:stCxn id="92" idx="3"/>
              <a:endCxn id="104" idx="1"/>
            </p:cNvCxnSpPr>
            <p:nvPr/>
          </p:nvCxnSpPr>
          <p:spPr>
            <a:xfrm>
              <a:off x="3486625" y="2542975"/>
              <a:ext cx="593400" cy="586500"/>
            </a:xfrm>
            <a:prstGeom prst="curvedConnector2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9" name="Shape 119"/>
            <p:cNvCxnSpPr>
              <a:stCxn id="93" idx="3"/>
              <a:endCxn id="108" idx="2"/>
            </p:cNvCxnSpPr>
            <p:nvPr/>
          </p:nvCxnSpPr>
          <p:spPr>
            <a:xfrm>
              <a:off x="6295650" y="1450550"/>
              <a:ext cx="492300" cy="600"/>
            </a:xfrm>
            <a:prstGeom prst="curvedConnector3">
              <a:avLst>
                <a:gd fmla="val 50013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311700" y="445025"/>
            <a:ext cx="8520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Clusters and hostnames -</a:t>
            </a: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http://api.fidelitydp.com</a:t>
            </a:r>
          </a:p>
        </p:txBody>
      </p:sp>
      <p:sp>
        <p:nvSpPr>
          <p:cNvPr id="125" name="Shape 125"/>
          <p:cNvSpPr/>
          <p:nvPr/>
        </p:nvSpPr>
        <p:spPr>
          <a:xfrm>
            <a:off x="2019025" y="219602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API-M Gateway</a:t>
            </a:r>
          </a:p>
        </p:txBody>
      </p:sp>
      <p:sp>
        <p:nvSpPr>
          <p:cNvPr id="126" name="Shape 126"/>
          <p:cNvSpPr/>
          <p:nvPr/>
        </p:nvSpPr>
        <p:spPr>
          <a:xfrm>
            <a:off x="4828050" y="1103600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Enterprise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Service Bus</a:t>
            </a:r>
          </a:p>
        </p:txBody>
      </p:sp>
      <p:sp>
        <p:nvSpPr>
          <p:cNvPr id="127" name="Shape 127"/>
          <p:cNvSpPr/>
          <p:nvPr/>
        </p:nvSpPr>
        <p:spPr>
          <a:xfrm>
            <a:off x="4828050" y="204362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API-M KeyManager</a:t>
            </a:r>
          </a:p>
        </p:txBody>
      </p:sp>
      <p:sp>
        <p:nvSpPr>
          <p:cNvPr id="128" name="Shape 128"/>
          <p:cNvSpPr/>
          <p:nvPr/>
        </p:nvSpPr>
        <p:spPr>
          <a:xfrm>
            <a:off x="4828050" y="392367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API-M Store</a:t>
            </a:r>
          </a:p>
        </p:txBody>
      </p:sp>
      <p:sp>
        <p:nvSpPr>
          <p:cNvPr id="129" name="Shape 129"/>
          <p:cNvSpPr/>
          <p:nvPr/>
        </p:nvSpPr>
        <p:spPr>
          <a:xfrm>
            <a:off x="4828050" y="2983650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API-M Publisher</a:t>
            </a:r>
          </a:p>
        </p:txBody>
      </p:sp>
      <p:sp>
        <p:nvSpPr>
          <p:cNvPr id="130" name="Shape 130"/>
          <p:cNvSpPr/>
          <p:nvPr/>
        </p:nvSpPr>
        <p:spPr>
          <a:xfrm>
            <a:off x="6986375" y="204362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Message Broker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2552725" y="4549750"/>
            <a:ext cx="11673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DMZ </a:t>
            </a: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515125" y="4549750"/>
            <a:ext cx="17547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Internal Network </a:t>
            </a: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</a:p>
        </p:txBody>
      </p:sp>
      <p:cxnSp>
        <p:nvCxnSpPr>
          <p:cNvPr id="133" name="Shape 133"/>
          <p:cNvCxnSpPr/>
          <p:nvPr/>
        </p:nvCxnSpPr>
        <p:spPr>
          <a:xfrm>
            <a:off x="3756325" y="953975"/>
            <a:ext cx="0" cy="381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34" name="Shape 134"/>
          <p:cNvSpPr/>
          <p:nvPr/>
        </p:nvSpPr>
        <p:spPr>
          <a:xfrm>
            <a:off x="3666050" y="3889325"/>
            <a:ext cx="186900" cy="6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 rot="-5400000">
            <a:off x="3412025" y="3964900"/>
            <a:ext cx="721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firewall</a:t>
            </a:r>
          </a:p>
        </p:txBody>
      </p:sp>
      <p:sp>
        <p:nvSpPr>
          <p:cNvPr id="136" name="Shape 136"/>
          <p:cNvSpPr/>
          <p:nvPr/>
        </p:nvSpPr>
        <p:spPr>
          <a:xfrm>
            <a:off x="3996875" y="3046350"/>
            <a:ext cx="568500" cy="568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LB</a:t>
            </a:r>
          </a:p>
        </p:txBody>
      </p:sp>
      <p:sp>
        <p:nvSpPr>
          <p:cNvPr id="137" name="Shape 137"/>
          <p:cNvSpPr/>
          <p:nvPr/>
        </p:nvSpPr>
        <p:spPr>
          <a:xfrm>
            <a:off x="1193075" y="3046350"/>
            <a:ext cx="568500" cy="568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LB</a:t>
            </a:r>
          </a:p>
        </p:txBody>
      </p:sp>
      <p:sp>
        <p:nvSpPr>
          <p:cNvPr id="138" name="Shape 138"/>
          <p:cNvSpPr/>
          <p:nvPr/>
        </p:nvSpPr>
        <p:spPr>
          <a:xfrm>
            <a:off x="193450" y="2750175"/>
            <a:ext cx="198300" cy="198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193450" y="3712725"/>
            <a:ext cx="198300" cy="198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6788075" y="1351400"/>
            <a:ext cx="198300" cy="198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1" name="Shape 141"/>
          <p:cNvCxnSpPr>
            <a:stCxn id="137" idx="0"/>
            <a:endCxn id="125" idx="1"/>
          </p:cNvCxnSpPr>
          <p:nvPr/>
        </p:nvCxnSpPr>
        <p:spPr>
          <a:xfrm rot="-5400000">
            <a:off x="1496525" y="2523750"/>
            <a:ext cx="503400" cy="541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>
            <a:stCxn id="137" idx="6"/>
            <a:endCxn id="136" idx="2"/>
          </p:cNvCxnSpPr>
          <p:nvPr/>
        </p:nvCxnSpPr>
        <p:spPr>
          <a:xfrm>
            <a:off x="1761575" y="3330600"/>
            <a:ext cx="22353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43" name="Shape 143"/>
          <p:cNvCxnSpPr>
            <a:stCxn id="136" idx="0"/>
            <a:endCxn id="126" idx="1"/>
          </p:cNvCxnSpPr>
          <p:nvPr/>
        </p:nvCxnSpPr>
        <p:spPr>
          <a:xfrm rot="-5400000">
            <a:off x="3756725" y="1975050"/>
            <a:ext cx="1595700" cy="5469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44" name="Shape 144"/>
          <p:cNvCxnSpPr>
            <a:stCxn id="136" idx="7"/>
            <a:endCxn id="127" idx="1"/>
          </p:cNvCxnSpPr>
          <p:nvPr/>
        </p:nvCxnSpPr>
        <p:spPr>
          <a:xfrm rot="-5400000">
            <a:off x="4285620" y="2587204"/>
            <a:ext cx="738900" cy="3459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45" name="Shape 145"/>
          <p:cNvCxnSpPr>
            <a:stCxn id="136" idx="6"/>
            <a:endCxn id="129" idx="1"/>
          </p:cNvCxnSpPr>
          <p:nvPr/>
        </p:nvCxnSpPr>
        <p:spPr>
          <a:xfrm>
            <a:off x="4565375" y="3330600"/>
            <a:ext cx="262800" cy="600"/>
          </a:xfrm>
          <a:prstGeom prst="curvedConnector3">
            <a:avLst>
              <a:gd fmla="val 49976" name="adj1"/>
            </a:avLst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46" name="Shape 146"/>
          <p:cNvCxnSpPr>
            <a:stCxn id="136" idx="4"/>
            <a:endCxn id="128" idx="1"/>
          </p:cNvCxnSpPr>
          <p:nvPr/>
        </p:nvCxnSpPr>
        <p:spPr>
          <a:xfrm flipH="1" rot="-5400000">
            <a:off x="4226675" y="3669300"/>
            <a:ext cx="655800" cy="5469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47" name="Shape 147"/>
          <p:cNvCxnSpPr>
            <a:stCxn id="138" idx="6"/>
            <a:endCxn id="137" idx="1"/>
          </p:cNvCxnSpPr>
          <p:nvPr/>
        </p:nvCxnSpPr>
        <p:spPr>
          <a:xfrm>
            <a:off x="391750" y="2849325"/>
            <a:ext cx="884700" cy="2802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8" name="Shape 148"/>
          <p:cNvCxnSpPr>
            <a:stCxn id="139" idx="6"/>
            <a:endCxn id="137" idx="3"/>
          </p:cNvCxnSpPr>
          <p:nvPr/>
        </p:nvCxnSpPr>
        <p:spPr>
          <a:xfrm flipH="1" rot="10800000">
            <a:off x="391750" y="3531675"/>
            <a:ext cx="884700" cy="2802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49" name="Shape 149"/>
          <p:cNvCxnSpPr>
            <a:stCxn id="125" idx="3"/>
            <a:endCxn id="136" idx="1"/>
          </p:cNvCxnSpPr>
          <p:nvPr/>
        </p:nvCxnSpPr>
        <p:spPr>
          <a:xfrm>
            <a:off x="3486625" y="2542975"/>
            <a:ext cx="593400" cy="5865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50" name="Shape 150"/>
          <p:cNvCxnSpPr>
            <a:stCxn id="126" idx="3"/>
            <a:endCxn id="140" idx="2"/>
          </p:cNvCxnSpPr>
          <p:nvPr/>
        </p:nvCxnSpPr>
        <p:spPr>
          <a:xfrm>
            <a:off x="6295650" y="1450550"/>
            <a:ext cx="492300" cy="600"/>
          </a:xfrm>
          <a:prstGeom prst="curvedConnector3">
            <a:avLst>
              <a:gd fmla="val 50013" name="adj1"/>
            </a:avLst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311700" y="445025"/>
            <a:ext cx="8520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Clusters and hostnames -</a:t>
            </a: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http://services.fidelitydp.com</a:t>
            </a:r>
          </a:p>
        </p:txBody>
      </p:sp>
      <p:sp>
        <p:nvSpPr>
          <p:cNvPr id="156" name="Shape 156"/>
          <p:cNvSpPr/>
          <p:nvPr/>
        </p:nvSpPr>
        <p:spPr>
          <a:xfrm>
            <a:off x="2019025" y="219602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API-M Gateway</a:t>
            </a:r>
          </a:p>
        </p:txBody>
      </p:sp>
      <p:sp>
        <p:nvSpPr>
          <p:cNvPr id="157" name="Shape 157"/>
          <p:cNvSpPr/>
          <p:nvPr/>
        </p:nvSpPr>
        <p:spPr>
          <a:xfrm>
            <a:off x="4828050" y="1103600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Enterprise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Service Bus</a:t>
            </a:r>
          </a:p>
        </p:txBody>
      </p:sp>
      <p:sp>
        <p:nvSpPr>
          <p:cNvPr id="158" name="Shape 158"/>
          <p:cNvSpPr/>
          <p:nvPr/>
        </p:nvSpPr>
        <p:spPr>
          <a:xfrm>
            <a:off x="4828050" y="204362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API-M KeyManager</a:t>
            </a:r>
          </a:p>
        </p:txBody>
      </p:sp>
      <p:sp>
        <p:nvSpPr>
          <p:cNvPr id="159" name="Shape 159"/>
          <p:cNvSpPr/>
          <p:nvPr/>
        </p:nvSpPr>
        <p:spPr>
          <a:xfrm>
            <a:off x="4828050" y="392367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API-M Store</a:t>
            </a:r>
          </a:p>
        </p:txBody>
      </p:sp>
      <p:sp>
        <p:nvSpPr>
          <p:cNvPr id="160" name="Shape 160"/>
          <p:cNvSpPr/>
          <p:nvPr/>
        </p:nvSpPr>
        <p:spPr>
          <a:xfrm>
            <a:off x="4828050" y="2983650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API-M Publisher</a:t>
            </a:r>
          </a:p>
        </p:txBody>
      </p:sp>
      <p:sp>
        <p:nvSpPr>
          <p:cNvPr id="161" name="Shape 161"/>
          <p:cNvSpPr/>
          <p:nvPr/>
        </p:nvSpPr>
        <p:spPr>
          <a:xfrm>
            <a:off x="6986375" y="204362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Message Broker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2552725" y="4549750"/>
            <a:ext cx="11673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DMZ </a:t>
            </a: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6515125" y="4549750"/>
            <a:ext cx="17547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Internal Network </a:t>
            </a: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</a:p>
        </p:txBody>
      </p:sp>
      <p:cxnSp>
        <p:nvCxnSpPr>
          <p:cNvPr id="164" name="Shape 164"/>
          <p:cNvCxnSpPr/>
          <p:nvPr/>
        </p:nvCxnSpPr>
        <p:spPr>
          <a:xfrm>
            <a:off x="3756325" y="953975"/>
            <a:ext cx="0" cy="381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65" name="Shape 165"/>
          <p:cNvSpPr/>
          <p:nvPr/>
        </p:nvSpPr>
        <p:spPr>
          <a:xfrm>
            <a:off x="3666050" y="3889325"/>
            <a:ext cx="186900" cy="6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 rot="-5400000">
            <a:off x="3412025" y="3964900"/>
            <a:ext cx="721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firewall</a:t>
            </a:r>
          </a:p>
        </p:txBody>
      </p:sp>
      <p:sp>
        <p:nvSpPr>
          <p:cNvPr id="167" name="Shape 167"/>
          <p:cNvSpPr/>
          <p:nvPr/>
        </p:nvSpPr>
        <p:spPr>
          <a:xfrm>
            <a:off x="3996875" y="3046350"/>
            <a:ext cx="568500" cy="568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LB</a:t>
            </a:r>
          </a:p>
        </p:txBody>
      </p:sp>
      <p:sp>
        <p:nvSpPr>
          <p:cNvPr id="168" name="Shape 168"/>
          <p:cNvSpPr/>
          <p:nvPr/>
        </p:nvSpPr>
        <p:spPr>
          <a:xfrm>
            <a:off x="1193075" y="3046350"/>
            <a:ext cx="568500" cy="568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LB</a:t>
            </a:r>
          </a:p>
        </p:txBody>
      </p:sp>
      <p:sp>
        <p:nvSpPr>
          <p:cNvPr id="169" name="Shape 169"/>
          <p:cNvSpPr/>
          <p:nvPr/>
        </p:nvSpPr>
        <p:spPr>
          <a:xfrm>
            <a:off x="193450" y="2750175"/>
            <a:ext cx="198300" cy="198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193450" y="3712725"/>
            <a:ext cx="198300" cy="198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6788075" y="1351400"/>
            <a:ext cx="198300" cy="198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2" name="Shape 172"/>
          <p:cNvCxnSpPr>
            <a:stCxn id="168" idx="0"/>
            <a:endCxn id="156" idx="1"/>
          </p:cNvCxnSpPr>
          <p:nvPr/>
        </p:nvCxnSpPr>
        <p:spPr>
          <a:xfrm rot="-5400000">
            <a:off x="1496525" y="2523750"/>
            <a:ext cx="503400" cy="5418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73" name="Shape 173"/>
          <p:cNvCxnSpPr>
            <a:stCxn id="168" idx="6"/>
            <a:endCxn id="167" idx="2"/>
          </p:cNvCxnSpPr>
          <p:nvPr/>
        </p:nvCxnSpPr>
        <p:spPr>
          <a:xfrm>
            <a:off x="1761575" y="3330600"/>
            <a:ext cx="22353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74" name="Shape 174"/>
          <p:cNvCxnSpPr>
            <a:stCxn id="167" idx="0"/>
            <a:endCxn id="157" idx="1"/>
          </p:cNvCxnSpPr>
          <p:nvPr/>
        </p:nvCxnSpPr>
        <p:spPr>
          <a:xfrm rot="-5400000">
            <a:off x="3756725" y="1975050"/>
            <a:ext cx="1595700" cy="546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5" name="Shape 175"/>
          <p:cNvCxnSpPr>
            <a:stCxn id="167" idx="7"/>
            <a:endCxn id="158" idx="1"/>
          </p:cNvCxnSpPr>
          <p:nvPr/>
        </p:nvCxnSpPr>
        <p:spPr>
          <a:xfrm rot="-5400000">
            <a:off x="4285620" y="2587204"/>
            <a:ext cx="738900" cy="3459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76" name="Shape 176"/>
          <p:cNvCxnSpPr>
            <a:stCxn id="167" idx="6"/>
            <a:endCxn id="160" idx="1"/>
          </p:cNvCxnSpPr>
          <p:nvPr/>
        </p:nvCxnSpPr>
        <p:spPr>
          <a:xfrm>
            <a:off x="4565375" y="3330600"/>
            <a:ext cx="262800" cy="600"/>
          </a:xfrm>
          <a:prstGeom prst="curvedConnector3">
            <a:avLst>
              <a:gd fmla="val 49976" name="adj1"/>
            </a:avLst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77" name="Shape 177"/>
          <p:cNvCxnSpPr>
            <a:stCxn id="167" idx="4"/>
            <a:endCxn id="159" idx="1"/>
          </p:cNvCxnSpPr>
          <p:nvPr/>
        </p:nvCxnSpPr>
        <p:spPr>
          <a:xfrm flipH="1" rot="-5400000">
            <a:off x="4226675" y="3669300"/>
            <a:ext cx="655800" cy="5469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78" name="Shape 178"/>
          <p:cNvCxnSpPr>
            <a:stCxn id="169" idx="6"/>
            <a:endCxn id="168" idx="1"/>
          </p:cNvCxnSpPr>
          <p:nvPr/>
        </p:nvCxnSpPr>
        <p:spPr>
          <a:xfrm>
            <a:off x="391750" y="2849325"/>
            <a:ext cx="884700" cy="2802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79" name="Shape 179"/>
          <p:cNvCxnSpPr>
            <a:stCxn id="170" idx="6"/>
            <a:endCxn id="168" idx="3"/>
          </p:cNvCxnSpPr>
          <p:nvPr/>
        </p:nvCxnSpPr>
        <p:spPr>
          <a:xfrm flipH="1" rot="10800000">
            <a:off x="391750" y="3531675"/>
            <a:ext cx="884700" cy="2802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80" name="Shape 180"/>
          <p:cNvCxnSpPr>
            <a:stCxn id="156" idx="3"/>
            <a:endCxn id="167" idx="1"/>
          </p:cNvCxnSpPr>
          <p:nvPr/>
        </p:nvCxnSpPr>
        <p:spPr>
          <a:xfrm>
            <a:off x="3486625" y="2542975"/>
            <a:ext cx="593400" cy="5865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1" name="Shape 181"/>
          <p:cNvCxnSpPr>
            <a:stCxn id="157" idx="3"/>
            <a:endCxn id="171" idx="2"/>
          </p:cNvCxnSpPr>
          <p:nvPr/>
        </p:nvCxnSpPr>
        <p:spPr>
          <a:xfrm>
            <a:off x="6295650" y="1450550"/>
            <a:ext cx="492300" cy="600"/>
          </a:xfrm>
          <a:prstGeom prst="curvedConnector3">
            <a:avLst>
              <a:gd fmla="val 50013" name="adj1"/>
            </a:avLst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311700" y="445025"/>
            <a:ext cx="8520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Clusters and hostnames -</a:t>
            </a: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http://store.fidelitydp.com</a:t>
            </a:r>
          </a:p>
        </p:txBody>
      </p:sp>
      <p:sp>
        <p:nvSpPr>
          <p:cNvPr id="187" name="Shape 187"/>
          <p:cNvSpPr/>
          <p:nvPr/>
        </p:nvSpPr>
        <p:spPr>
          <a:xfrm>
            <a:off x="2019025" y="219602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API-M Gateway</a:t>
            </a:r>
          </a:p>
        </p:txBody>
      </p:sp>
      <p:sp>
        <p:nvSpPr>
          <p:cNvPr id="188" name="Shape 188"/>
          <p:cNvSpPr/>
          <p:nvPr/>
        </p:nvSpPr>
        <p:spPr>
          <a:xfrm>
            <a:off x="4828050" y="1103600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Enterprise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Service Bus</a:t>
            </a:r>
          </a:p>
        </p:txBody>
      </p:sp>
      <p:sp>
        <p:nvSpPr>
          <p:cNvPr id="189" name="Shape 189"/>
          <p:cNvSpPr/>
          <p:nvPr/>
        </p:nvSpPr>
        <p:spPr>
          <a:xfrm>
            <a:off x="4828050" y="204362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API-M KeyManager</a:t>
            </a:r>
          </a:p>
        </p:txBody>
      </p:sp>
      <p:sp>
        <p:nvSpPr>
          <p:cNvPr id="190" name="Shape 190"/>
          <p:cNvSpPr/>
          <p:nvPr/>
        </p:nvSpPr>
        <p:spPr>
          <a:xfrm>
            <a:off x="4828050" y="392367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API-M Store</a:t>
            </a:r>
          </a:p>
        </p:txBody>
      </p:sp>
      <p:sp>
        <p:nvSpPr>
          <p:cNvPr id="191" name="Shape 191"/>
          <p:cNvSpPr/>
          <p:nvPr/>
        </p:nvSpPr>
        <p:spPr>
          <a:xfrm>
            <a:off x="4828050" y="2983650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API-M Publisher</a:t>
            </a:r>
          </a:p>
        </p:txBody>
      </p:sp>
      <p:sp>
        <p:nvSpPr>
          <p:cNvPr id="192" name="Shape 192"/>
          <p:cNvSpPr/>
          <p:nvPr/>
        </p:nvSpPr>
        <p:spPr>
          <a:xfrm>
            <a:off x="6986375" y="204362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Message Broker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2552725" y="4549750"/>
            <a:ext cx="11673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DMZ </a:t>
            </a: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6515125" y="4549750"/>
            <a:ext cx="17547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Internal Network </a:t>
            </a: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</a:p>
        </p:txBody>
      </p:sp>
      <p:cxnSp>
        <p:nvCxnSpPr>
          <p:cNvPr id="195" name="Shape 195"/>
          <p:cNvCxnSpPr/>
          <p:nvPr/>
        </p:nvCxnSpPr>
        <p:spPr>
          <a:xfrm>
            <a:off x="3756325" y="953975"/>
            <a:ext cx="0" cy="381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96" name="Shape 196"/>
          <p:cNvSpPr/>
          <p:nvPr/>
        </p:nvSpPr>
        <p:spPr>
          <a:xfrm>
            <a:off x="3666050" y="3889325"/>
            <a:ext cx="186900" cy="6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 rot="-5400000">
            <a:off x="3412025" y="3964900"/>
            <a:ext cx="721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firewall</a:t>
            </a:r>
          </a:p>
        </p:txBody>
      </p:sp>
      <p:sp>
        <p:nvSpPr>
          <p:cNvPr id="198" name="Shape 198"/>
          <p:cNvSpPr/>
          <p:nvPr/>
        </p:nvSpPr>
        <p:spPr>
          <a:xfrm>
            <a:off x="3996875" y="3046350"/>
            <a:ext cx="568500" cy="568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LB</a:t>
            </a:r>
          </a:p>
        </p:txBody>
      </p:sp>
      <p:sp>
        <p:nvSpPr>
          <p:cNvPr id="199" name="Shape 199"/>
          <p:cNvSpPr/>
          <p:nvPr/>
        </p:nvSpPr>
        <p:spPr>
          <a:xfrm>
            <a:off x="1193075" y="3046350"/>
            <a:ext cx="568500" cy="568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LB</a:t>
            </a:r>
          </a:p>
        </p:txBody>
      </p:sp>
      <p:sp>
        <p:nvSpPr>
          <p:cNvPr id="200" name="Shape 200"/>
          <p:cNvSpPr/>
          <p:nvPr/>
        </p:nvSpPr>
        <p:spPr>
          <a:xfrm>
            <a:off x="193450" y="2750175"/>
            <a:ext cx="198300" cy="198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193450" y="3712725"/>
            <a:ext cx="198300" cy="198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6788075" y="1351400"/>
            <a:ext cx="198300" cy="198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3" name="Shape 203"/>
          <p:cNvCxnSpPr>
            <a:stCxn id="199" idx="0"/>
            <a:endCxn id="187" idx="1"/>
          </p:cNvCxnSpPr>
          <p:nvPr/>
        </p:nvCxnSpPr>
        <p:spPr>
          <a:xfrm rot="-5400000">
            <a:off x="1496525" y="2523750"/>
            <a:ext cx="503400" cy="5418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04" name="Shape 204"/>
          <p:cNvCxnSpPr>
            <a:stCxn id="199" idx="6"/>
            <a:endCxn id="198" idx="2"/>
          </p:cNvCxnSpPr>
          <p:nvPr/>
        </p:nvCxnSpPr>
        <p:spPr>
          <a:xfrm>
            <a:off x="1761575" y="3330600"/>
            <a:ext cx="22353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5" name="Shape 205"/>
          <p:cNvCxnSpPr>
            <a:stCxn id="198" idx="0"/>
            <a:endCxn id="188" idx="1"/>
          </p:cNvCxnSpPr>
          <p:nvPr/>
        </p:nvCxnSpPr>
        <p:spPr>
          <a:xfrm rot="-5400000">
            <a:off x="3756725" y="1975050"/>
            <a:ext cx="1595700" cy="5469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06" name="Shape 206"/>
          <p:cNvCxnSpPr>
            <a:stCxn id="198" idx="7"/>
            <a:endCxn id="189" idx="1"/>
          </p:cNvCxnSpPr>
          <p:nvPr/>
        </p:nvCxnSpPr>
        <p:spPr>
          <a:xfrm rot="-5400000">
            <a:off x="4285620" y="2587204"/>
            <a:ext cx="738900" cy="3459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07" name="Shape 207"/>
          <p:cNvCxnSpPr>
            <a:stCxn id="198" idx="6"/>
            <a:endCxn id="191" idx="1"/>
          </p:cNvCxnSpPr>
          <p:nvPr/>
        </p:nvCxnSpPr>
        <p:spPr>
          <a:xfrm>
            <a:off x="4565375" y="3330600"/>
            <a:ext cx="262800" cy="600"/>
          </a:xfrm>
          <a:prstGeom prst="curvedConnector3">
            <a:avLst>
              <a:gd fmla="val 49976" name="adj1"/>
            </a:avLst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08" name="Shape 208"/>
          <p:cNvCxnSpPr>
            <a:stCxn id="198" idx="4"/>
            <a:endCxn id="190" idx="1"/>
          </p:cNvCxnSpPr>
          <p:nvPr/>
        </p:nvCxnSpPr>
        <p:spPr>
          <a:xfrm flipH="1" rot="-5400000">
            <a:off x="4226675" y="3669300"/>
            <a:ext cx="655800" cy="546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9" name="Shape 209"/>
          <p:cNvCxnSpPr>
            <a:stCxn id="200" idx="6"/>
            <a:endCxn id="199" idx="1"/>
          </p:cNvCxnSpPr>
          <p:nvPr/>
        </p:nvCxnSpPr>
        <p:spPr>
          <a:xfrm>
            <a:off x="391750" y="2849325"/>
            <a:ext cx="884700" cy="2802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10" name="Shape 210"/>
          <p:cNvCxnSpPr>
            <a:stCxn id="201" idx="6"/>
            <a:endCxn id="199" idx="3"/>
          </p:cNvCxnSpPr>
          <p:nvPr/>
        </p:nvCxnSpPr>
        <p:spPr>
          <a:xfrm flipH="1" rot="10800000">
            <a:off x="391750" y="3531675"/>
            <a:ext cx="884700" cy="2802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1" name="Shape 211"/>
          <p:cNvCxnSpPr>
            <a:stCxn id="187" idx="3"/>
            <a:endCxn id="198" idx="1"/>
          </p:cNvCxnSpPr>
          <p:nvPr/>
        </p:nvCxnSpPr>
        <p:spPr>
          <a:xfrm>
            <a:off x="3486625" y="2542975"/>
            <a:ext cx="593400" cy="5865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12" name="Shape 212"/>
          <p:cNvCxnSpPr>
            <a:stCxn id="188" idx="3"/>
            <a:endCxn id="202" idx="2"/>
          </p:cNvCxnSpPr>
          <p:nvPr/>
        </p:nvCxnSpPr>
        <p:spPr>
          <a:xfrm>
            <a:off x="6295650" y="1450550"/>
            <a:ext cx="492300" cy="600"/>
          </a:xfrm>
          <a:prstGeom prst="curvedConnector3">
            <a:avLst>
              <a:gd fmla="val 50013" name="adj1"/>
            </a:avLst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311700" y="445025"/>
            <a:ext cx="8520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Clusters and hostnames -</a:t>
            </a: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http://publisher.fidelitydp.com</a:t>
            </a:r>
          </a:p>
        </p:txBody>
      </p:sp>
      <p:sp>
        <p:nvSpPr>
          <p:cNvPr id="218" name="Shape 218"/>
          <p:cNvSpPr/>
          <p:nvPr/>
        </p:nvSpPr>
        <p:spPr>
          <a:xfrm>
            <a:off x="2019025" y="219602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API-M Gateway</a:t>
            </a:r>
          </a:p>
        </p:txBody>
      </p:sp>
      <p:sp>
        <p:nvSpPr>
          <p:cNvPr id="219" name="Shape 219"/>
          <p:cNvSpPr/>
          <p:nvPr/>
        </p:nvSpPr>
        <p:spPr>
          <a:xfrm>
            <a:off x="4828050" y="1103600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Enterprise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Service Bus</a:t>
            </a:r>
          </a:p>
        </p:txBody>
      </p:sp>
      <p:sp>
        <p:nvSpPr>
          <p:cNvPr id="220" name="Shape 220"/>
          <p:cNvSpPr/>
          <p:nvPr/>
        </p:nvSpPr>
        <p:spPr>
          <a:xfrm>
            <a:off x="4828050" y="204362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API-M KeyManager</a:t>
            </a:r>
          </a:p>
        </p:txBody>
      </p:sp>
      <p:sp>
        <p:nvSpPr>
          <p:cNvPr id="221" name="Shape 221"/>
          <p:cNvSpPr/>
          <p:nvPr/>
        </p:nvSpPr>
        <p:spPr>
          <a:xfrm>
            <a:off x="4828050" y="392367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API-M Store</a:t>
            </a:r>
          </a:p>
        </p:txBody>
      </p:sp>
      <p:sp>
        <p:nvSpPr>
          <p:cNvPr id="222" name="Shape 222"/>
          <p:cNvSpPr/>
          <p:nvPr/>
        </p:nvSpPr>
        <p:spPr>
          <a:xfrm>
            <a:off x="4828050" y="2983650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API-M Publisher</a:t>
            </a:r>
          </a:p>
        </p:txBody>
      </p:sp>
      <p:sp>
        <p:nvSpPr>
          <p:cNvPr id="223" name="Shape 223"/>
          <p:cNvSpPr/>
          <p:nvPr/>
        </p:nvSpPr>
        <p:spPr>
          <a:xfrm>
            <a:off x="6986375" y="204362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Message Broker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2552725" y="4549750"/>
            <a:ext cx="11673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DMZ </a:t>
            </a: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6515125" y="4549750"/>
            <a:ext cx="17547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Internal Network </a:t>
            </a: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</a:p>
        </p:txBody>
      </p:sp>
      <p:cxnSp>
        <p:nvCxnSpPr>
          <p:cNvPr id="226" name="Shape 226"/>
          <p:cNvCxnSpPr/>
          <p:nvPr/>
        </p:nvCxnSpPr>
        <p:spPr>
          <a:xfrm>
            <a:off x="3756325" y="953975"/>
            <a:ext cx="0" cy="381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227" name="Shape 227"/>
          <p:cNvSpPr/>
          <p:nvPr/>
        </p:nvSpPr>
        <p:spPr>
          <a:xfrm>
            <a:off x="3666050" y="3889325"/>
            <a:ext cx="186900" cy="6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 rot="-5400000">
            <a:off x="3412025" y="3964900"/>
            <a:ext cx="721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firewall</a:t>
            </a:r>
          </a:p>
        </p:txBody>
      </p:sp>
      <p:sp>
        <p:nvSpPr>
          <p:cNvPr id="229" name="Shape 229"/>
          <p:cNvSpPr/>
          <p:nvPr/>
        </p:nvSpPr>
        <p:spPr>
          <a:xfrm>
            <a:off x="3996875" y="3046350"/>
            <a:ext cx="568500" cy="568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LB</a:t>
            </a:r>
          </a:p>
        </p:txBody>
      </p:sp>
      <p:sp>
        <p:nvSpPr>
          <p:cNvPr id="230" name="Shape 230"/>
          <p:cNvSpPr/>
          <p:nvPr/>
        </p:nvSpPr>
        <p:spPr>
          <a:xfrm>
            <a:off x="1193075" y="3046350"/>
            <a:ext cx="568500" cy="568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LB</a:t>
            </a:r>
          </a:p>
        </p:txBody>
      </p:sp>
      <p:sp>
        <p:nvSpPr>
          <p:cNvPr id="231" name="Shape 231"/>
          <p:cNvSpPr/>
          <p:nvPr/>
        </p:nvSpPr>
        <p:spPr>
          <a:xfrm>
            <a:off x="193450" y="2750175"/>
            <a:ext cx="198300" cy="198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193450" y="3712725"/>
            <a:ext cx="198300" cy="198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6788075" y="1351400"/>
            <a:ext cx="198300" cy="198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4" name="Shape 234"/>
          <p:cNvCxnSpPr>
            <a:stCxn id="230" idx="0"/>
            <a:endCxn id="218" idx="1"/>
          </p:cNvCxnSpPr>
          <p:nvPr/>
        </p:nvCxnSpPr>
        <p:spPr>
          <a:xfrm rot="-5400000">
            <a:off x="1496525" y="2523750"/>
            <a:ext cx="503400" cy="5418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35" name="Shape 235"/>
          <p:cNvCxnSpPr>
            <a:stCxn id="230" idx="6"/>
            <a:endCxn id="229" idx="2"/>
          </p:cNvCxnSpPr>
          <p:nvPr/>
        </p:nvCxnSpPr>
        <p:spPr>
          <a:xfrm>
            <a:off x="1761575" y="3330600"/>
            <a:ext cx="22353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6" name="Shape 236"/>
          <p:cNvCxnSpPr>
            <a:stCxn id="229" idx="0"/>
            <a:endCxn id="219" idx="1"/>
          </p:cNvCxnSpPr>
          <p:nvPr/>
        </p:nvCxnSpPr>
        <p:spPr>
          <a:xfrm rot="-5400000">
            <a:off x="3756725" y="1975050"/>
            <a:ext cx="1595700" cy="5469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37" name="Shape 237"/>
          <p:cNvCxnSpPr>
            <a:stCxn id="229" idx="7"/>
            <a:endCxn id="220" idx="1"/>
          </p:cNvCxnSpPr>
          <p:nvPr/>
        </p:nvCxnSpPr>
        <p:spPr>
          <a:xfrm rot="-5400000">
            <a:off x="4285620" y="2587204"/>
            <a:ext cx="738900" cy="3459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38" name="Shape 238"/>
          <p:cNvCxnSpPr>
            <a:stCxn id="229" idx="6"/>
            <a:endCxn id="222" idx="1"/>
          </p:cNvCxnSpPr>
          <p:nvPr/>
        </p:nvCxnSpPr>
        <p:spPr>
          <a:xfrm>
            <a:off x="4565375" y="3330600"/>
            <a:ext cx="262800" cy="600"/>
          </a:xfrm>
          <a:prstGeom prst="curvedConnector3">
            <a:avLst>
              <a:gd fmla="val 49976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9" name="Shape 239"/>
          <p:cNvCxnSpPr>
            <a:stCxn id="229" idx="4"/>
            <a:endCxn id="221" idx="1"/>
          </p:cNvCxnSpPr>
          <p:nvPr/>
        </p:nvCxnSpPr>
        <p:spPr>
          <a:xfrm flipH="1" rot="-5400000">
            <a:off x="4226675" y="3669300"/>
            <a:ext cx="655800" cy="5469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40" name="Shape 240"/>
          <p:cNvCxnSpPr>
            <a:stCxn id="231" idx="6"/>
            <a:endCxn id="230" idx="1"/>
          </p:cNvCxnSpPr>
          <p:nvPr/>
        </p:nvCxnSpPr>
        <p:spPr>
          <a:xfrm>
            <a:off x="391750" y="2849325"/>
            <a:ext cx="884700" cy="2802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41" name="Shape 241"/>
          <p:cNvCxnSpPr>
            <a:stCxn id="232" idx="6"/>
            <a:endCxn id="230" idx="3"/>
          </p:cNvCxnSpPr>
          <p:nvPr/>
        </p:nvCxnSpPr>
        <p:spPr>
          <a:xfrm flipH="1" rot="10800000">
            <a:off x="391750" y="3531675"/>
            <a:ext cx="884700" cy="2802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2" name="Shape 242"/>
          <p:cNvCxnSpPr>
            <a:stCxn id="218" idx="3"/>
            <a:endCxn id="229" idx="1"/>
          </p:cNvCxnSpPr>
          <p:nvPr/>
        </p:nvCxnSpPr>
        <p:spPr>
          <a:xfrm>
            <a:off x="3486625" y="2542975"/>
            <a:ext cx="593400" cy="5865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43" name="Shape 243"/>
          <p:cNvCxnSpPr>
            <a:stCxn id="219" idx="3"/>
            <a:endCxn id="233" idx="2"/>
          </p:cNvCxnSpPr>
          <p:nvPr/>
        </p:nvCxnSpPr>
        <p:spPr>
          <a:xfrm>
            <a:off x="6295650" y="1450550"/>
            <a:ext cx="492300" cy="600"/>
          </a:xfrm>
          <a:prstGeom prst="curvedConnector3">
            <a:avLst>
              <a:gd fmla="val 50013" name="adj1"/>
            </a:avLst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311700" y="445025"/>
            <a:ext cx="8520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Clusters and hostnames -</a:t>
            </a: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http://security.fidelitydp.com</a:t>
            </a:r>
          </a:p>
        </p:txBody>
      </p:sp>
      <p:sp>
        <p:nvSpPr>
          <p:cNvPr id="249" name="Shape 249"/>
          <p:cNvSpPr/>
          <p:nvPr/>
        </p:nvSpPr>
        <p:spPr>
          <a:xfrm>
            <a:off x="2019025" y="219602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API-M Gateway</a:t>
            </a:r>
          </a:p>
        </p:txBody>
      </p:sp>
      <p:sp>
        <p:nvSpPr>
          <p:cNvPr id="250" name="Shape 250"/>
          <p:cNvSpPr/>
          <p:nvPr/>
        </p:nvSpPr>
        <p:spPr>
          <a:xfrm>
            <a:off x="4828050" y="1103600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Enterprise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Service Bus</a:t>
            </a:r>
          </a:p>
        </p:txBody>
      </p:sp>
      <p:sp>
        <p:nvSpPr>
          <p:cNvPr id="251" name="Shape 251"/>
          <p:cNvSpPr/>
          <p:nvPr/>
        </p:nvSpPr>
        <p:spPr>
          <a:xfrm>
            <a:off x="4828050" y="204362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API-M KeyManager</a:t>
            </a:r>
          </a:p>
        </p:txBody>
      </p:sp>
      <p:sp>
        <p:nvSpPr>
          <p:cNvPr id="252" name="Shape 252"/>
          <p:cNvSpPr/>
          <p:nvPr/>
        </p:nvSpPr>
        <p:spPr>
          <a:xfrm>
            <a:off x="4828050" y="392367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API-M Store</a:t>
            </a:r>
          </a:p>
        </p:txBody>
      </p:sp>
      <p:sp>
        <p:nvSpPr>
          <p:cNvPr id="253" name="Shape 253"/>
          <p:cNvSpPr/>
          <p:nvPr/>
        </p:nvSpPr>
        <p:spPr>
          <a:xfrm>
            <a:off x="4828050" y="2983650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API-M Publisher</a:t>
            </a:r>
          </a:p>
        </p:txBody>
      </p:sp>
      <p:sp>
        <p:nvSpPr>
          <p:cNvPr id="254" name="Shape 254"/>
          <p:cNvSpPr/>
          <p:nvPr/>
        </p:nvSpPr>
        <p:spPr>
          <a:xfrm>
            <a:off x="6986375" y="2043625"/>
            <a:ext cx="1467600" cy="693900"/>
          </a:xfrm>
          <a:prstGeom prst="roundRect">
            <a:avLst>
              <a:gd fmla="val 7079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Message Broker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2552725" y="4549750"/>
            <a:ext cx="11673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DMZ </a:t>
            </a: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6515125" y="4549750"/>
            <a:ext cx="17547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Internal Network </a:t>
            </a: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</a:t>
            </a:r>
          </a:p>
        </p:txBody>
      </p:sp>
      <p:cxnSp>
        <p:nvCxnSpPr>
          <p:cNvPr id="257" name="Shape 257"/>
          <p:cNvCxnSpPr/>
          <p:nvPr/>
        </p:nvCxnSpPr>
        <p:spPr>
          <a:xfrm>
            <a:off x="3756325" y="953975"/>
            <a:ext cx="0" cy="381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258" name="Shape 258"/>
          <p:cNvSpPr/>
          <p:nvPr/>
        </p:nvSpPr>
        <p:spPr>
          <a:xfrm>
            <a:off x="3666050" y="3889325"/>
            <a:ext cx="186900" cy="6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/>
        </p:nvSpPr>
        <p:spPr>
          <a:xfrm rot="-5400000">
            <a:off x="3412025" y="3964900"/>
            <a:ext cx="721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firewall</a:t>
            </a:r>
          </a:p>
        </p:txBody>
      </p:sp>
      <p:sp>
        <p:nvSpPr>
          <p:cNvPr id="260" name="Shape 260"/>
          <p:cNvSpPr/>
          <p:nvPr/>
        </p:nvSpPr>
        <p:spPr>
          <a:xfrm>
            <a:off x="3996875" y="3046350"/>
            <a:ext cx="568500" cy="568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LB</a:t>
            </a:r>
          </a:p>
        </p:txBody>
      </p:sp>
      <p:sp>
        <p:nvSpPr>
          <p:cNvPr id="261" name="Shape 261"/>
          <p:cNvSpPr/>
          <p:nvPr/>
        </p:nvSpPr>
        <p:spPr>
          <a:xfrm>
            <a:off x="1193075" y="3046350"/>
            <a:ext cx="568500" cy="568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LB</a:t>
            </a:r>
          </a:p>
        </p:txBody>
      </p:sp>
      <p:sp>
        <p:nvSpPr>
          <p:cNvPr id="262" name="Shape 262"/>
          <p:cNvSpPr/>
          <p:nvPr/>
        </p:nvSpPr>
        <p:spPr>
          <a:xfrm>
            <a:off x="193450" y="2750175"/>
            <a:ext cx="198300" cy="198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193450" y="3712725"/>
            <a:ext cx="198300" cy="198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6788075" y="1351400"/>
            <a:ext cx="198300" cy="198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5" name="Shape 265"/>
          <p:cNvCxnSpPr>
            <a:stCxn id="261" idx="0"/>
            <a:endCxn id="249" idx="1"/>
          </p:cNvCxnSpPr>
          <p:nvPr/>
        </p:nvCxnSpPr>
        <p:spPr>
          <a:xfrm rot="-5400000">
            <a:off x="1496525" y="2523750"/>
            <a:ext cx="503400" cy="5418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66" name="Shape 266"/>
          <p:cNvCxnSpPr>
            <a:stCxn id="261" idx="6"/>
            <a:endCxn id="260" idx="2"/>
          </p:cNvCxnSpPr>
          <p:nvPr/>
        </p:nvCxnSpPr>
        <p:spPr>
          <a:xfrm>
            <a:off x="1761575" y="3330600"/>
            <a:ext cx="22353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67" name="Shape 267"/>
          <p:cNvCxnSpPr>
            <a:stCxn id="260" idx="0"/>
            <a:endCxn id="250" idx="1"/>
          </p:cNvCxnSpPr>
          <p:nvPr/>
        </p:nvCxnSpPr>
        <p:spPr>
          <a:xfrm rot="-5400000">
            <a:off x="3756725" y="1975050"/>
            <a:ext cx="1595700" cy="5469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68" name="Shape 268"/>
          <p:cNvCxnSpPr>
            <a:stCxn id="260" idx="7"/>
            <a:endCxn id="251" idx="1"/>
          </p:cNvCxnSpPr>
          <p:nvPr/>
        </p:nvCxnSpPr>
        <p:spPr>
          <a:xfrm rot="-5400000">
            <a:off x="4285620" y="2587204"/>
            <a:ext cx="738900" cy="345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9" name="Shape 269"/>
          <p:cNvCxnSpPr>
            <a:stCxn id="260" idx="6"/>
            <a:endCxn id="253" idx="1"/>
          </p:cNvCxnSpPr>
          <p:nvPr/>
        </p:nvCxnSpPr>
        <p:spPr>
          <a:xfrm>
            <a:off x="4565375" y="3330600"/>
            <a:ext cx="262800" cy="600"/>
          </a:xfrm>
          <a:prstGeom prst="curvedConnector3">
            <a:avLst>
              <a:gd fmla="val 49976" name="adj1"/>
            </a:avLst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70" name="Shape 270"/>
          <p:cNvCxnSpPr>
            <a:stCxn id="260" idx="4"/>
            <a:endCxn id="252" idx="1"/>
          </p:cNvCxnSpPr>
          <p:nvPr/>
        </p:nvCxnSpPr>
        <p:spPr>
          <a:xfrm flipH="1" rot="-5400000">
            <a:off x="4226675" y="3669300"/>
            <a:ext cx="655800" cy="546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271" name="Shape 271"/>
          <p:cNvCxnSpPr>
            <a:stCxn id="262" idx="6"/>
            <a:endCxn id="261" idx="1"/>
          </p:cNvCxnSpPr>
          <p:nvPr/>
        </p:nvCxnSpPr>
        <p:spPr>
          <a:xfrm>
            <a:off x="391750" y="2849325"/>
            <a:ext cx="884700" cy="2802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72" name="Shape 272"/>
          <p:cNvCxnSpPr>
            <a:stCxn id="263" idx="6"/>
            <a:endCxn id="261" idx="3"/>
          </p:cNvCxnSpPr>
          <p:nvPr/>
        </p:nvCxnSpPr>
        <p:spPr>
          <a:xfrm flipH="1" rot="10800000">
            <a:off x="391750" y="3531675"/>
            <a:ext cx="884700" cy="2802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73" name="Shape 273"/>
          <p:cNvCxnSpPr>
            <a:stCxn id="249" idx="3"/>
            <a:endCxn id="260" idx="1"/>
          </p:cNvCxnSpPr>
          <p:nvPr/>
        </p:nvCxnSpPr>
        <p:spPr>
          <a:xfrm>
            <a:off x="3486625" y="2542975"/>
            <a:ext cx="593400" cy="5865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4" name="Shape 274"/>
          <p:cNvCxnSpPr>
            <a:stCxn id="250" idx="3"/>
            <a:endCxn id="264" idx="2"/>
          </p:cNvCxnSpPr>
          <p:nvPr/>
        </p:nvCxnSpPr>
        <p:spPr>
          <a:xfrm>
            <a:off x="6295650" y="1450550"/>
            <a:ext cx="492300" cy="600"/>
          </a:xfrm>
          <a:prstGeom prst="curvedConnector3">
            <a:avLst>
              <a:gd fmla="val 50013" name="adj1"/>
            </a:avLst>
          </a:prstGeom>
          <a:noFill/>
          <a:ln cap="flat" cmpd="sng" w="9525">
            <a:solidFill>
              <a:srgbClr val="434343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