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 Condensed"/>
      <p:regular r:id="rId16"/>
      <p:bold r:id="rId17"/>
      <p:italic r:id="rId18"/>
      <p:boldItalic r:id="rId19"/>
    </p:embeddedFont>
    <p:embeddedFont>
      <p:font typeface="Bitter"/>
      <p:regular r:id="rId20"/>
      <p:bold r:id="rId21"/>
      <p: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itter-regular.fntdata"/><Relationship Id="rId11" Type="http://schemas.openxmlformats.org/officeDocument/2006/relationships/slide" Target="slides/slide7.xml"/><Relationship Id="rId22" Type="http://schemas.openxmlformats.org/officeDocument/2006/relationships/font" Target="fonts/Bitter-italic.fntdata"/><Relationship Id="rId10" Type="http://schemas.openxmlformats.org/officeDocument/2006/relationships/slide" Target="slides/slide6.xml"/><Relationship Id="rId21" Type="http://schemas.openxmlformats.org/officeDocument/2006/relationships/font" Target="fonts/Bitter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Condensed-bold.fntdata"/><Relationship Id="rId16" Type="http://schemas.openxmlformats.org/officeDocument/2006/relationships/font" Target="fonts/RobotoCondensed-regular.fntdata"/><Relationship Id="rId5" Type="http://schemas.openxmlformats.org/officeDocument/2006/relationships/slide" Target="slides/slide1.xml"/><Relationship Id="rId19" Type="http://schemas.openxmlformats.org/officeDocument/2006/relationships/font" Target="fonts/RobotoCondensed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Condense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Membership scheme is the way of defining the nodes/members of a particular cluster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Membership scheme is the way of defining the nodes/members of a particular cluster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5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Clustering concepts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800">
                <a:solidFill>
                  <a:srgbClr val="ADADA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— WSO2 context —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5304800" y="1013025"/>
            <a:ext cx="3252300" cy="32523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5236900" y="3028125"/>
            <a:ext cx="3408900" cy="7338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dash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6344325" y="2941400"/>
            <a:ext cx="1173900" cy="19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 txBox="1"/>
          <p:nvPr/>
        </p:nvSpPr>
        <p:spPr>
          <a:xfrm>
            <a:off x="311700" y="987350"/>
            <a:ext cx="4218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Amazon EC2 nodes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 fixed IP addresses/hosts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Independent membership discovery</a:t>
            </a:r>
          </a:p>
        </p:txBody>
      </p:sp>
      <p:sp>
        <p:nvSpPr>
          <p:cNvPr id="279" name="Shape 279"/>
          <p:cNvSpPr/>
          <p:nvPr/>
        </p:nvSpPr>
        <p:spPr>
          <a:xfrm rot="-2618164">
            <a:off x="4335222" y="3997236"/>
            <a:ext cx="1194217" cy="12668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 txBox="1"/>
          <p:nvPr/>
        </p:nvSpPr>
        <p:spPr>
          <a:xfrm>
            <a:off x="311700" y="445025"/>
            <a:ext cx="8520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AWS </a:t>
            </a:r>
            <a:r>
              <a:rPr lang="en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Membership scheme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6197150" y="4311150"/>
            <a:ext cx="14676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esb.fidelitydp.com</a:t>
            </a:r>
          </a:p>
        </p:txBody>
      </p:sp>
      <p:sp>
        <p:nvSpPr>
          <p:cNvPr id="282" name="Shape 282"/>
          <p:cNvSpPr/>
          <p:nvPr/>
        </p:nvSpPr>
        <p:spPr>
          <a:xfrm>
            <a:off x="6471500" y="3256425"/>
            <a:ext cx="346200" cy="346200"/>
          </a:xfrm>
          <a:prstGeom prst="roundRect">
            <a:avLst>
              <a:gd fmla="val 711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M</a:t>
            </a:r>
          </a:p>
        </p:txBody>
      </p:sp>
      <p:sp>
        <p:nvSpPr>
          <p:cNvPr id="283" name="Shape 283"/>
          <p:cNvSpPr/>
          <p:nvPr/>
        </p:nvSpPr>
        <p:spPr>
          <a:xfrm>
            <a:off x="2180875" y="2953875"/>
            <a:ext cx="198300" cy="198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7616900" y="3256425"/>
            <a:ext cx="346200" cy="346200"/>
          </a:xfrm>
          <a:prstGeom prst="roundRect">
            <a:avLst>
              <a:gd fmla="val 711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M</a:t>
            </a:r>
          </a:p>
        </p:txBody>
      </p:sp>
      <p:sp>
        <p:nvSpPr>
          <p:cNvPr id="285" name="Shape 285"/>
          <p:cNvSpPr/>
          <p:nvPr/>
        </p:nvSpPr>
        <p:spPr>
          <a:xfrm>
            <a:off x="7044200" y="3256425"/>
            <a:ext cx="346200" cy="346200"/>
          </a:xfrm>
          <a:prstGeom prst="roundRect">
            <a:avLst>
              <a:gd fmla="val 711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M</a:t>
            </a:r>
          </a:p>
        </p:txBody>
      </p:sp>
      <p:sp>
        <p:nvSpPr>
          <p:cNvPr id="286" name="Shape 286"/>
          <p:cNvSpPr/>
          <p:nvPr/>
        </p:nvSpPr>
        <p:spPr>
          <a:xfrm>
            <a:off x="5898800" y="3256412"/>
            <a:ext cx="346200" cy="346200"/>
          </a:xfrm>
          <a:prstGeom prst="roundRect">
            <a:avLst>
              <a:gd fmla="val 711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M</a:t>
            </a:r>
          </a:p>
        </p:txBody>
      </p:sp>
      <p:sp>
        <p:nvSpPr>
          <p:cNvPr id="287" name="Shape 287"/>
          <p:cNvSpPr/>
          <p:nvPr/>
        </p:nvSpPr>
        <p:spPr>
          <a:xfrm>
            <a:off x="4827125" y="3794087"/>
            <a:ext cx="346200" cy="346200"/>
          </a:xfrm>
          <a:prstGeom prst="roundRect">
            <a:avLst>
              <a:gd fmla="val 711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M</a:t>
            </a:r>
            <a:r>
              <a:rPr b="1" baseline="-25000" lang="en" sz="800">
                <a:latin typeface="Roboto Condensed"/>
                <a:ea typeface="Roboto Condensed"/>
                <a:cs typeface="Roboto Condensed"/>
                <a:sym typeface="Roboto Condensed"/>
              </a:rPr>
              <a:t>n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6197150" y="2916750"/>
            <a:ext cx="14676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Security group (network)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4582625" y="4362400"/>
            <a:ext cx="14214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800">
                <a:solidFill>
                  <a:srgbClr val="999999"/>
                </a:solidFill>
                <a:latin typeface="Bitter"/>
                <a:ea typeface="Bitter"/>
                <a:cs typeface="Bitter"/>
                <a:sym typeface="Bitter"/>
              </a:rPr>
              <a:t>— Join —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{ AWS API credentials }</a:t>
            </a:r>
          </a:p>
        </p:txBody>
      </p:sp>
      <p:sp>
        <p:nvSpPr>
          <p:cNvPr id="290" name="Shape 290"/>
          <p:cNvSpPr/>
          <p:nvPr/>
        </p:nvSpPr>
        <p:spPr>
          <a:xfrm>
            <a:off x="6313750" y="487025"/>
            <a:ext cx="1135200" cy="402300"/>
          </a:xfrm>
          <a:prstGeom prst="roundRect">
            <a:avLst>
              <a:gd fmla="val 6636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AWS API</a:t>
            </a:r>
          </a:p>
        </p:txBody>
      </p:sp>
      <p:cxnSp>
        <p:nvCxnSpPr>
          <p:cNvPr id="291" name="Shape 291"/>
          <p:cNvCxnSpPr>
            <a:stCxn id="276" idx="3"/>
            <a:endCxn id="290" idx="3"/>
          </p:cNvCxnSpPr>
          <p:nvPr/>
        </p:nvCxnSpPr>
        <p:spPr>
          <a:xfrm rot="10800000">
            <a:off x="7448800" y="688125"/>
            <a:ext cx="1197000" cy="2706900"/>
          </a:xfrm>
          <a:prstGeom prst="curvedConnector3">
            <a:avLst>
              <a:gd fmla="val -19893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2" name="Shape 292"/>
          <p:cNvCxnSpPr>
            <a:stCxn id="290" idx="1"/>
            <a:endCxn id="287" idx="1"/>
          </p:cNvCxnSpPr>
          <p:nvPr/>
        </p:nvCxnSpPr>
        <p:spPr>
          <a:xfrm flipH="1">
            <a:off x="4827250" y="688175"/>
            <a:ext cx="1486500" cy="3279000"/>
          </a:xfrm>
          <a:prstGeom prst="curvedConnector3">
            <a:avLst>
              <a:gd fmla="val 116028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3" name="Shape 293"/>
          <p:cNvSpPr txBox="1"/>
          <p:nvPr/>
        </p:nvSpPr>
        <p:spPr>
          <a:xfrm>
            <a:off x="7616900" y="589025"/>
            <a:ext cx="14676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Members of security group</a:t>
            </a:r>
          </a:p>
          <a:p>
            <a:pPr lvl="0" rtl="0" algn="r">
              <a:spcBef>
                <a:spcPts val="0"/>
              </a:spcBef>
              <a:buNone/>
            </a:pPr>
            <a:r>
              <a:rPr i="1" lang="en" sz="800">
                <a:solidFill>
                  <a:srgbClr val="999999"/>
                </a:solidFill>
                <a:latin typeface="Bitter"/>
                <a:ea typeface="Bitter"/>
                <a:cs typeface="Bitter"/>
                <a:sym typeface="Bitter"/>
              </a:rPr>
              <a:t>— Knowledge —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4456525" y="615650"/>
            <a:ext cx="14676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Members of security group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en" sz="800">
                <a:solidFill>
                  <a:srgbClr val="999999"/>
                </a:solidFill>
                <a:latin typeface="Bitter"/>
                <a:ea typeface="Bitter"/>
                <a:cs typeface="Bitter"/>
                <a:sym typeface="Bitter"/>
              </a:rPr>
              <a:t>— Query —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/>
        </p:nvSpPr>
        <p:spPr>
          <a:xfrm>
            <a:off x="311700" y="445025"/>
            <a:ext cx="8520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Sharing Databases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4880750" y="1359050"/>
            <a:ext cx="14676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Governance registry</a:t>
            </a:r>
          </a:p>
        </p:txBody>
      </p:sp>
      <p:sp>
        <p:nvSpPr>
          <p:cNvPr id="301" name="Shape 301"/>
          <p:cNvSpPr/>
          <p:nvPr/>
        </p:nvSpPr>
        <p:spPr>
          <a:xfrm>
            <a:off x="1898725" y="2693292"/>
            <a:ext cx="1467600" cy="982499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1898725" y="4212450"/>
            <a:ext cx="14676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services.fidelitydp.com</a:t>
            </a:r>
          </a:p>
        </p:txBody>
      </p:sp>
      <p:sp>
        <p:nvSpPr>
          <p:cNvPr id="303" name="Shape 303"/>
          <p:cNvSpPr/>
          <p:nvPr/>
        </p:nvSpPr>
        <p:spPr>
          <a:xfrm>
            <a:off x="3871325" y="2693311"/>
            <a:ext cx="1467600" cy="982499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3871312" y="4212450"/>
            <a:ext cx="14676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mgt.services.fidelitydp.com</a:t>
            </a:r>
          </a:p>
        </p:txBody>
      </p:sp>
      <p:sp>
        <p:nvSpPr>
          <p:cNvPr id="305" name="Shape 305"/>
          <p:cNvSpPr/>
          <p:nvPr/>
        </p:nvSpPr>
        <p:spPr>
          <a:xfrm>
            <a:off x="5843925" y="2693275"/>
            <a:ext cx="1467600" cy="9825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5843925" y="4212437"/>
            <a:ext cx="14676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api.fidelitydp.com</a:t>
            </a:r>
          </a:p>
        </p:txBody>
      </p:sp>
      <p:grpSp>
        <p:nvGrpSpPr>
          <p:cNvPr id="307" name="Shape 307"/>
          <p:cNvGrpSpPr/>
          <p:nvPr/>
        </p:nvGrpSpPr>
        <p:grpSpPr>
          <a:xfrm>
            <a:off x="2360825" y="2392675"/>
            <a:ext cx="2265300" cy="1090350"/>
            <a:chOff x="2360825" y="2468875"/>
            <a:chExt cx="2265300" cy="1090350"/>
          </a:xfrm>
        </p:grpSpPr>
        <p:cxnSp>
          <p:nvCxnSpPr>
            <p:cNvPr id="308" name="Shape 308"/>
            <p:cNvCxnSpPr/>
            <p:nvPr/>
          </p:nvCxnSpPr>
          <p:spPr>
            <a:xfrm>
              <a:off x="2818025" y="3525650"/>
              <a:ext cx="1808100" cy="0"/>
            </a:xfrm>
            <a:prstGeom prst="straightConnector1">
              <a:avLst/>
            </a:prstGeom>
            <a:noFill/>
            <a:ln cap="flat" cmpd="sng" w="9525">
              <a:solidFill>
                <a:srgbClr val="A64D79"/>
              </a:solidFill>
              <a:prstDash val="solid"/>
              <a:round/>
              <a:headEnd len="lg" w="lg" type="oval"/>
              <a:tailEnd len="lg" w="lg" type="oval"/>
            </a:ln>
          </p:spPr>
        </p:cxnSp>
        <p:cxnSp>
          <p:nvCxnSpPr>
            <p:cNvPr id="309" name="Shape 309"/>
            <p:cNvCxnSpPr/>
            <p:nvPr/>
          </p:nvCxnSpPr>
          <p:spPr>
            <a:xfrm>
              <a:off x="2360825" y="3144650"/>
              <a:ext cx="1808100" cy="0"/>
            </a:xfrm>
            <a:prstGeom prst="straightConnector1">
              <a:avLst/>
            </a:prstGeom>
            <a:noFill/>
            <a:ln cap="flat" cmpd="sng" w="9525">
              <a:solidFill>
                <a:srgbClr val="A64D79"/>
              </a:solidFill>
              <a:prstDash val="solid"/>
              <a:round/>
              <a:headEnd len="lg" w="lg" type="oval"/>
              <a:tailEnd len="lg" w="lg" type="oval"/>
            </a:ln>
          </p:spPr>
        </p:cxnSp>
        <p:cxnSp>
          <p:nvCxnSpPr>
            <p:cNvPr id="310" name="Shape 310"/>
            <p:cNvCxnSpPr/>
            <p:nvPr/>
          </p:nvCxnSpPr>
          <p:spPr>
            <a:xfrm>
              <a:off x="3483525" y="3112525"/>
              <a:ext cx="0" cy="446700"/>
            </a:xfrm>
            <a:prstGeom prst="straightConnector1">
              <a:avLst/>
            </a:prstGeom>
            <a:noFill/>
            <a:ln cap="flat" cmpd="sng" w="9525">
              <a:solidFill>
                <a:srgbClr val="A64D79"/>
              </a:solidFill>
              <a:prstDash val="solid"/>
              <a:round/>
              <a:headEnd len="lg" w="lg" type="oval"/>
              <a:tailEnd len="lg" w="lg" type="oval"/>
            </a:ln>
          </p:spPr>
        </p:cxnSp>
        <p:cxnSp>
          <p:nvCxnSpPr>
            <p:cNvPr id="311" name="Shape 311"/>
            <p:cNvCxnSpPr/>
            <p:nvPr/>
          </p:nvCxnSpPr>
          <p:spPr>
            <a:xfrm>
              <a:off x="3483525" y="2468875"/>
              <a:ext cx="0" cy="671400"/>
            </a:xfrm>
            <a:prstGeom prst="straightConnector1">
              <a:avLst/>
            </a:prstGeom>
            <a:noFill/>
            <a:ln cap="flat" cmpd="sng" w="9525">
              <a:solidFill>
                <a:srgbClr val="A64D79"/>
              </a:solidFill>
              <a:prstDash val="solid"/>
              <a:round/>
              <a:headEnd len="lg" w="lg" type="oval"/>
              <a:tailEnd len="lg" w="lg" type="none"/>
            </a:ln>
          </p:spPr>
        </p:cxnSp>
      </p:grpSp>
      <p:cxnSp>
        <p:nvCxnSpPr>
          <p:cNvPr id="312" name="Shape 312"/>
          <p:cNvCxnSpPr/>
          <p:nvPr/>
        </p:nvCxnSpPr>
        <p:spPr>
          <a:xfrm>
            <a:off x="2818025" y="3373250"/>
            <a:ext cx="18081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lg" w="lg" type="oval"/>
            <a:tailEnd len="lg" w="lg" type="oval"/>
          </a:ln>
        </p:spPr>
      </p:cxnSp>
      <p:cxnSp>
        <p:nvCxnSpPr>
          <p:cNvPr id="313" name="Shape 313"/>
          <p:cNvCxnSpPr/>
          <p:nvPr/>
        </p:nvCxnSpPr>
        <p:spPr>
          <a:xfrm>
            <a:off x="2360825" y="2984625"/>
            <a:ext cx="18081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lg" w="lg" type="oval"/>
            <a:tailEnd len="lg" w="lg" type="oval"/>
          </a:ln>
        </p:spPr>
      </p:cxnSp>
      <p:cxnSp>
        <p:nvCxnSpPr>
          <p:cNvPr id="314" name="Shape 314"/>
          <p:cNvCxnSpPr/>
          <p:nvPr/>
        </p:nvCxnSpPr>
        <p:spPr>
          <a:xfrm>
            <a:off x="3770762" y="2953350"/>
            <a:ext cx="0" cy="4467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lg" w="lg" type="oval"/>
            <a:tailEnd len="lg" w="lg" type="oval"/>
          </a:ln>
        </p:spPr>
      </p:cxnSp>
      <p:cxnSp>
        <p:nvCxnSpPr>
          <p:cNvPr id="315" name="Shape 315"/>
          <p:cNvCxnSpPr/>
          <p:nvPr/>
        </p:nvCxnSpPr>
        <p:spPr>
          <a:xfrm>
            <a:off x="3770775" y="2572625"/>
            <a:ext cx="0" cy="4086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lg" w="lg" type="oval"/>
            <a:tailEnd len="lg" w="lg" type="none"/>
          </a:ln>
        </p:spPr>
      </p:cxnSp>
      <p:cxnSp>
        <p:nvCxnSpPr>
          <p:cNvPr id="316" name="Shape 316"/>
          <p:cNvCxnSpPr/>
          <p:nvPr/>
        </p:nvCxnSpPr>
        <p:spPr>
          <a:xfrm>
            <a:off x="5754075" y="3373250"/>
            <a:ext cx="8532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317" name="Shape 317"/>
          <p:cNvCxnSpPr/>
          <p:nvPr/>
        </p:nvCxnSpPr>
        <p:spPr>
          <a:xfrm>
            <a:off x="5753475" y="2984625"/>
            <a:ext cx="3966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318" name="Shape 318"/>
          <p:cNvCxnSpPr/>
          <p:nvPr/>
        </p:nvCxnSpPr>
        <p:spPr>
          <a:xfrm>
            <a:off x="5751962" y="2953350"/>
            <a:ext cx="0" cy="4467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lg" w="lg" type="oval"/>
            <a:tailEnd len="lg" w="lg" type="oval"/>
          </a:ln>
        </p:spPr>
      </p:cxnSp>
      <p:cxnSp>
        <p:nvCxnSpPr>
          <p:cNvPr id="319" name="Shape 319"/>
          <p:cNvCxnSpPr/>
          <p:nvPr/>
        </p:nvCxnSpPr>
        <p:spPr>
          <a:xfrm>
            <a:off x="5751975" y="2572625"/>
            <a:ext cx="0" cy="4086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lg" w="lg" type="oval"/>
            <a:tailEnd len="lg" w="lg" type="none"/>
          </a:ln>
        </p:spPr>
      </p:cxnSp>
      <p:cxnSp>
        <p:nvCxnSpPr>
          <p:cNvPr id="320" name="Shape 320"/>
          <p:cNvCxnSpPr/>
          <p:nvPr/>
        </p:nvCxnSpPr>
        <p:spPr>
          <a:xfrm>
            <a:off x="3776325" y="2601075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1" name="Shape 321"/>
          <p:cNvCxnSpPr/>
          <p:nvPr/>
        </p:nvCxnSpPr>
        <p:spPr>
          <a:xfrm>
            <a:off x="5677875" y="3449450"/>
            <a:ext cx="930300" cy="0"/>
          </a:xfrm>
          <a:prstGeom prst="straightConnector1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322" name="Shape 322"/>
          <p:cNvCxnSpPr/>
          <p:nvPr/>
        </p:nvCxnSpPr>
        <p:spPr>
          <a:xfrm>
            <a:off x="5677275" y="3060825"/>
            <a:ext cx="473700" cy="0"/>
          </a:xfrm>
          <a:prstGeom prst="straightConnector1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323" name="Shape 323"/>
          <p:cNvCxnSpPr/>
          <p:nvPr/>
        </p:nvCxnSpPr>
        <p:spPr>
          <a:xfrm>
            <a:off x="5675762" y="3029550"/>
            <a:ext cx="0" cy="446700"/>
          </a:xfrm>
          <a:prstGeom prst="straightConnector1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lg" w="lg" type="oval"/>
            <a:tailEnd len="lg" w="lg" type="oval"/>
          </a:ln>
        </p:spPr>
      </p:cxnSp>
      <p:cxnSp>
        <p:nvCxnSpPr>
          <p:cNvPr id="324" name="Shape 324"/>
          <p:cNvCxnSpPr/>
          <p:nvPr/>
        </p:nvCxnSpPr>
        <p:spPr>
          <a:xfrm>
            <a:off x="5675775" y="2396925"/>
            <a:ext cx="0" cy="660300"/>
          </a:xfrm>
          <a:prstGeom prst="straightConnector1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lg" w="lg" type="oval"/>
            <a:tailEnd len="lg" w="lg" type="none"/>
          </a:ln>
        </p:spPr>
      </p:cxnSp>
      <p:cxnSp>
        <p:nvCxnSpPr>
          <p:cNvPr id="325" name="Shape 325"/>
          <p:cNvCxnSpPr/>
          <p:nvPr/>
        </p:nvCxnSpPr>
        <p:spPr>
          <a:xfrm>
            <a:off x="4801750" y="1562350"/>
            <a:ext cx="0" cy="1066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lg" w="lg" type="oval"/>
            <a:tailEnd len="lg" w="lg" type="oval"/>
          </a:ln>
        </p:spPr>
      </p:cxnSp>
      <p:cxnSp>
        <p:nvCxnSpPr>
          <p:cNvPr id="326" name="Shape 326"/>
          <p:cNvCxnSpPr/>
          <p:nvPr/>
        </p:nvCxnSpPr>
        <p:spPr>
          <a:xfrm>
            <a:off x="2847125" y="3498775"/>
            <a:ext cx="0" cy="5652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lg" w="lg" type="oval"/>
            <a:tailEnd len="lg" w="lg" type="oval"/>
          </a:ln>
        </p:spPr>
      </p:cxnSp>
      <p:cxnSp>
        <p:nvCxnSpPr>
          <p:cNvPr id="327" name="Shape 327"/>
          <p:cNvCxnSpPr/>
          <p:nvPr/>
        </p:nvCxnSpPr>
        <p:spPr>
          <a:xfrm>
            <a:off x="2389225" y="3121375"/>
            <a:ext cx="0" cy="9432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lg" w="lg" type="oval"/>
            <a:tailEnd len="lg" w="lg" type="oval"/>
          </a:ln>
        </p:spPr>
      </p:cxnSp>
      <p:cxnSp>
        <p:nvCxnSpPr>
          <p:cNvPr id="328" name="Shape 328"/>
          <p:cNvCxnSpPr/>
          <p:nvPr/>
        </p:nvCxnSpPr>
        <p:spPr>
          <a:xfrm>
            <a:off x="4596150" y="3494025"/>
            <a:ext cx="0" cy="5652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lg" w="lg" type="oval"/>
            <a:tailEnd len="lg" w="lg" type="oval"/>
          </a:ln>
        </p:spPr>
      </p:cxnSp>
      <p:cxnSp>
        <p:nvCxnSpPr>
          <p:cNvPr id="329" name="Shape 329"/>
          <p:cNvCxnSpPr/>
          <p:nvPr/>
        </p:nvCxnSpPr>
        <p:spPr>
          <a:xfrm>
            <a:off x="4141925" y="3121975"/>
            <a:ext cx="0" cy="9420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lg" w="lg" type="oval"/>
            <a:tailEnd len="lg" w="lg" type="oval"/>
          </a:ln>
        </p:spPr>
      </p:cxnSp>
      <p:cxnSp>
        <p:nvCxnSpPr>
          <p:cNvPr id="330" name="Shape 330"/>
          <p:cNvCxnSpPr/>
          <p:nvPr/>
        </p:nvCxnSpPr>
        <p:spPr>
          <a:xfrm>
            <a:off x="6577350" y="3494025"/>
            <a:ext cx="0" cy="5652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lg" w="lg" type="oval"/>
            <a:tailEnd len="lg" w="lg" type="oval"/>
          </a:ln>
        </p:spPr>
      </p:cxnSp>
      <p:cxnSp>
        <p:nvCxnSpPr>
          <p:cNvPr id="331" name="Shape 331"/>
          <p:cNvCxnSpPr/>
          <p:nvPr/>
        </p:nvCxnSpPr>
        <p:spPr>
          <a:xfrm>
            <a:off x="6120000" y="3107875"/>
            <a:ext cx="0" cy="9519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lg" w="lg" type="oval"/>
            <a:tailEnd len="lg" w="lg" type="oval"/>
          </a:ln>
        </p:spPr>
      </p:cxnSp>
      <p:sp>
        <p:nvSpPr>
          <p:cNvPr id="332" name="Shape 332"/>
          <p:cNvSpPr/>
          <p:nvPr/>
        </p:nvSpPr>
        <p:spPr>
          <a:xfrm>
            <a:off x="2104750" y="2851800"/>
            <a:ext cx="346200" cy="346200"/>
          </a:xfrm>
          <a:prstGeom prst="roundRect">
            <a:avLst>
              <a:gd fmla="val 711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W1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baseline="30000" lang="en" sz="800">
                <a:latin typeface="Roboto Condensed"/>
                <a:ea typeface="Roboto Condensed"/>
                <a:cs typeface="Roboto Condensed"/>
                <a:sym typeface="Roboto Condensed"/>
              </a:rPr>
              <a:t>ESB</a:t>
            </a:r>
          </a:p>
        </p:txBody>
      </p:sp>
      <p:sp>
        <p:nvSpPr>
          <p:cNvPr id="333" name="Shape 333"/>
          <p:cNvSpPr/>
          <p:nvPr/>
        </p:nvSpPr>
        <p:spPr>
          <a:xfrm>
            <a:off x="2561950" y="3232800"/>
            <a:ext cx="346200" cy="346200"/>
          </a:xfrm>
          <a:prstGeom prst="roundRect">
            <a:avLst>
              <a:gd fmla="val 711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W2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baseline="30000" lang="en" sz="800">
                <a:latin typeface="Roboto Condensed"/>
                <a:ea typeface="Roboto Condensed"/>
                <a:cs typeface="Roboto Condensed"/>
                <a:sym typeface="Roboto Condensed"/>
              </a:rPr>
              <a:t>ESB</a:t>
            </a:r>
          </a:p>
        </p:txBody>
      </p:sp>
      <p:sp>
        <p:nvSpPr>
          <p:cNvPr id="334" name="Shape 334"/>
          <p:cNvSpPr/>
          <p:nvPr/>
        </p:nvSpPr>
        <p:spPr>
          <a:xfrm>
            <a:off x="4077350" y="2853950"/>
            <a:ext cx="346200" cy="346200"/>
          </a:xfrm>
          <a:prstGeom prst="roundRect">
            <a:avLst>
              <a:gd fmla="val 7117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M1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" sz="800">
                <a:latin typeface="Roboto Condensed"/>
                <a:ea typeface="Roboto Condensed"/>
                <a:cs typeface="Roboto Condensed"/>
                <a:sym typeface="Roboto Condensed"/>
              </a:rPr>
              <a:t>ESB</a:t>
            </a:r>
          </a:p>
        </p:txBody>
      </p:sp>
      <p:sp>
        <p:nvSpPr>
          <p:cNvPr id="335" name="Shape 335"/>
          <p:cNvSpPr/>
          <p:nvPr/>
        </p:nvSpPr>
        <p:spPr>
          <a:xfrm>
            <a:off x="4534550" y="3234950"/>
            <a:ext cx="346200" cy="346200"/>
          </a:xfrm>
          <a:prstGeom prst="roundRect">
            <a:avLst>
              <a:gd fmla="val 711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M2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" sz="800">
                <a:latin typeface="Roboto Condensed"/>
                <a:ea typeface="Roboto Condensed"/>
                <a:cs typeface="Roboto Condensed"/>
                <a:sym typeface="Roboto Condensed"/>
              </a:rPr>
              <a:t>ESB</a:t>
            </a:r>
          </a:p>
        </p:txBody>
      </p:sp>
      <p:sp>
        <p:nvSpPr>
          <p:cNvPr id="336" name="Shape 336"/>
          <p:cNvSpPr/>
          <p:nvPr/>
        </p:nvSpPr>
        <p:spPr>
          <a:xfrm>
            <a:off x="6049950" y="2851787"/>
            <a:ext cx="346200" cy="346200"/>
          </a:xfrm>
          <a:prstGeom prst="roundRect">
            <a:avLst>
              <a:gd fmla="val 711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W1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baseline="30000" lang="en" sz="600">
                <a:latin typeface="Roboto Condensed"/>
                <a:ea typeface="Roboto Condensed"/>
                <a:cs typeface="Roboto Condensed"/>
                <a:sym typeface="Roboto Condensed"/>
              </a:rPr>
              <a:t>API-M</a:t>
            </a:r>
          </a:p>
        </p:txBody>
      </p:sp>
      <p:sp>
        <p:nvSpPr>
          <p:cNvPr id="337" name="Shape 337"/>
          <p:cNvSpPr/>
          <p:nvPr/>
        </p:nvSpPr>
        <p:spPr>
          <a:xfrm>
            <a:off x="6507150" y="3232787"/>
            <a:ext cx="346200" cy="346200"/>
          </a:xfrm>
          <a:prstGeom prst="roundRect">
            <a:avLst>
              <a:gd fmla="val 711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W1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baseline="30000" lang="en" sz="600">
                <a:latin typeface="Roboto Condensed"/>
                <a:ea typeface="Roboto Condensed"/>
                <a:cs typeface="Roboto Condensed"/>
                <a:sym typeface="Roboto Condensed"/>
              </a:rPr>
              <a:t>API-M</a:t>
            </a:r>
          </a:p>
        </p:txBody>
      </p:sp>
      <p:grpSp>
        <p:nvGrpSpPr>
          <p:cNvPr id="338" name="Shape 338"/>
          <p:cNvGrpSpPr/>
          <p:nvPr/>
        </p:nvGrpSpPr>
        <p:grpSpPr>
          <a:xfrm flipH="1">
            <a:off x="6515751" y="3904783"/>
            <a:ext cx="342253" cy="226792"/>
            <a:chOff x="6121675" y="3909325"/>
            <a:chExt cx="532525" cy="352875"/>
          </a:xfrm>
        </p:grpSpPr>
        <p:sp>
          <p:nvSpPr>
            <p:cNvPr id="339" name="Shape 339"/>
            <p:cNvSpPr/>
            <p:nvPr/>
          </p:nvSpPr>
          <p:spPr>
            <a:xfrm>
              <a:off x="6121675" y="3909325"/>
              <a:ext cx="406800" cy="3072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247400" y="3955000"/>
              <a:ext cx="406800" cy="3072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Shape 341"/>
          <p:cNvGrpSpPr/>
          <p:nvPr/>
        </p:nvGrpSpPr>
        <p:grpSpPr>
          <a:xfrm flipH="1">
            <a:off x="6058551" y="3904783"/>
            <a:ext cx="342253" cy="226792"/>
            <a:chOff x="6121675" y="3909325"/>
            <a:chExt cx="532525" cy="352875"/>
          </a:xfrm>
        </p:grpSpPr>
        <p:sp>
          <p:nvSpPr>
            <p:cNvPr id="342" name="Shape 342"/>
            <p:cNvSpPr/>
            <p:nvPr/>
          </p:nvSpPr>
          <p:spPr>
            <a:xfrm>
              <a:off x="6121675" y="3909325"/>
              <a:ext cx="406800" cy="3072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247400" y="3955000"/>
              <a:ext cx="406800" cy="3072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4263752" y="1269291"/>
            <a:ext cx="616504" cy="408558"/>
            <a:chOff x="6121675" y="3909325"/>
            <a:chExt cx="532525" cy="352875"/>
          </a:xfrm>
        </p:grpSpPr>
        <p:sp>
          <p:nvSpPr>
            <p:cNvPr id="345" name="Shape 345"/>
            <p:cNvSpPr/>
            <p:nvPr/>
          </p:nvSpPr>
          <p:spPr>
            <a:xfrm>
              <a:off x="6121675" y="3909325"/>
              <a:ext cx="406800" cy="3072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247400" y="3955000"/>
              <a:ext cx="406800" cy="3072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Shape 347"/>
          <p:cNvGrpSpPr/>
          <p:nvPr/>
        </p:nvGrpSpPr>
        <p:grpSpPr>
          <a:xfrm>
            <a:off x="2106726" y="3904783"/>
            <a:ext cx="342253" cy="226792"/>
            <a:chOff x="6121675" y="3909325"/>
            <a:chExt cx="532525" cy="352875"/>
          </a:xfrm>
        </p:grpSpPr>
        <p:sp>
          <p:nvSpPr>
            <p:cNvPr id="348" name="Shape 348"/>
            <p:cNvSpPr/>
            <p:nvPr/>
          </p:nvSpPr>
          <p:spPr>
            <a:xfrm>
              <a:off x="6121675" y="3909325"/>
              <a:ext cx="406800" cy="3072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247400" y="3955000"/>
              <a:ext cx="406800" cy="3072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Shape 350"/>
          <p:cNvGrpSpPr/>
          <p:nvPr/>
        </p:nvGrpSpPr>
        <p:grpSpPr>
          <a:xfrm flipH="1">
            <a:off x="4534551" y="3904783"/>
            <a:ext cx="342253" cy="226792"/>
            <a:chOff x="6121675" y="3909325"/>
            <a:chExt cx="532525" cy="352875"/>
          </a:xfrm>
        </p:grpSpPr>
        <p:sp>
          <p:nvSpPr>
            <p:cNvPr id="351" name="Shape 351"/>
            <p:cNvSpPr/>
            <p:nvPr/>
          </p:nvSpPr>
          <p:spPr>
            <a:xfrm>
              <a:off x="6121675" y="3909325"/>
              <a:ext cx="406800" cy="3072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247400" y="3955000"/>
              <a:ext cx="406800" cy="3072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Shape 353"/>
          <p:cNvGrpSpPr/>
          <p:nvPr/>
        </p:nvGrpSpPr>
        <p:grpSpPr>
          <a:xfrm flipH="1">
            <a:off x="4077351" y="3904783"/>
            <a:ext cx="342253" cy="226792"/>
            <a:chOff x="6121675" y="3909325"/>
            <a:chExt cx="532525" cy="352875"/>
          </a:xfrm>
        </p:grpSpPr>
        <p:sp>
          <p:nvSpPr>
            <p:cNvPr id="354" name="Shape 354"/>
            <p:cNvSpPr/>
            <p:nvPr/>
          </p:nvSpPr>
          <p:spPr>
            <a:xfrm>
              <a:off x="6121675" y="3909325"/>
              <a:ext cx="406800" cy="3072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247400" y="3955000"/>
              <a:ext cx="406800" cy="3072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Shape 356"/>
          <p:cNvGrpSpPr/>
          <p:nvPr/>
        </p:nvGrpSpPr>
        <p:grpSpPr>
          <a:xfrm>
            <a:off x="2956627" y="2097566"/>
            <a:ext cx="616504" cy="408558"/>
            <a:chOff x="6121675" y="3909325"/>
            <a:chExt cx="532525" cy="352875"/>
          </a:xfrm>
        </p:grpSpPr>
        <p:sp>
          <p:nvSpPr>
            <p:cNvPr id="357" name="Shape 357"/>
            <p:cNvSpPr/>
            <p:nvPr/>
          </p:nvSpPr>
          <p:spPr>
            <a:xfrm>
              <a:off x="6121675" y="3909325"/>
              <a:ext cx="406800" cy="3072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6247400" y="3955000"/>
              <a:ext cx="406800" cy="3072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Shape 359"/>
          <p:cNvGrpSpPr/>
          <p:nvPr/>
        </p:nvGrpSpPr>
        <p:grpSpPr>
          <a:xfrm>
            <a:off x="5159827" y="2097566"/>
            <a:ext cx="616504" cy="408558"/>
            <a:chOff x="6121675" y="3909325"/>
            <a:chExt cx="532525" cy="352875"/>
          </a:xfrm>
        </p:grpSpPr>
        <p:sp>
          <p:nvSpPr>
            <p:cNvPr id="360" name="Shape 360"/>
            <p:cNvSpPr/>
            <p:nvPr/>
          </p:nvSpPr>
          <p:spPr>
            <a:xfrm>
              <a:off x="6121675" y="3909325"/>
              <a:ext cx="406800" cy="3072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247400" y="3955000"/>
              <a:ext cx="406800" cy="3072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Shape 362"/>
          <p:cNvGrpSpPr/>
          <p:nvPr/>
        </p:nvGrpSpPr>
        <p:grpSpPr>
          <a:xfrm>
            <a:off x="2563926" y="3904783"/>
            <a:ext cx="342253" cy="226792"/>
            <a:chOff x="6121675" y="3909325"/>
            <a:chExt cx="532525" cy="352875"/>
          </a:xfrm>
        </p:grpSpPr>
        <p:sp>
          <p:nvSpPr>
            <p:cNvPr id="363" name="Shape 363"/>
            <p:cNvSpPr/>
            <p:nvPr/>
          </p:nvSpPr>
          <p:spPr>
            <a:xfrm>
              <a:off x="6121675" y="3909325"/>
              <a:ext cx="406800" cy="3072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6247400" y="3955000"/>
              <a:ext cx="406800" cy="3072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5" name="Shape 365"/>
          <p:cNvSpPr txBox="1"/>
          <p:nvPr/>
        </p:nvSpPr>
        <p:spPr>
          <a:xfrm>
            <a:off x="5776325" y="2209937"/>
            <a:ext cx="14676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Configuration registry - API-M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509125" y="2209937"/>
            <a:ext cx="14676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Configuration registry - ESB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1208225" y="3886350"/>
            <a:ext cx="9303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Local registry - W1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2884625" y="3886350"/>
            <a:ext cx="9303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Local registry - W2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4865825" y="3886350"/>
            <a:ext cx="9303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Local registry - M2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6847025" y="3886350"/>
            <a:ext cx="9303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Local registry - W2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311700" y="445025"/>
            <a:ext cx="8520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typical cluster (recap)</a:t>
            </a:r>
          </a:p>
        </p:txBody>
      </p:sp>
      <p:sp>
        <p:nvSpPr>
          <p:cNvPr id="61" name="Shape 61"/>
          <p:cNvSpPr/>
          <p:nvPr/>
        </p:nvSpPr>
        <p:spPr>
          <a:xfrm>
            <a:off x="3640825" y="2287500"/>
            <a:ext cx="568500" cy="568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LB</a:t>
            </a:r>
          </a:p>
        </p:txBody>
      </p:sp>
      <p:grpSp>
        <p:nvGrpSpPr>
          <p:cNvPr id="62" name="Shape 62"/>
          <p:cNvGrpSpPr/>
          <p:nvPr/>
        </p:nvGrpSpPr>
        <p:grpSpPr>
          <a:xfrm>
            <a:off x="5060875" y="1411925"/>
            <a:ext cx="1467600" cy="878150"/>
            <a:chOff x="5060875" y="1716725"/>
            <a:chExt cx="1467600" cy="878150"/>
          </a:xfrm>
        </p:grpSpPr>
        <p:sp>
          <p:nvSpPr>
            <p:cNvPr id="63" name="Shape 63"/>
            <p:cNvSpPr/>
            <p:nvPr/>
          </p:nvSpPr>
          <p:spPr>
            <a:xfrm>
              <a:off x="5060875" y="1716725"/>
              <a:ext cx="1467600" cy="693900"/>
            </a:xfrm>
            <a:prstGeom prst="roundRect">
              <a:avLst>
                <a:gd fmla="val 7079" name="adj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4" name="Shape 64"/>
            <p:cNvSpPr txBox="1"/>
            <p:nvPr/>
          </p:nvSpPr>
          <p:spPr>
            <a:xfrm>
              <a:off x="5060875" y="2368075"/>
              <a:ext cx="1467600" cy="22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services.fidelitydp.com</a:t>
              </a:r>
            </a:p>
          </p:txBody>
        </p:sp>
        <p:sp>
          <p:nvSpPr>
            <p:cNvPr id="65" name="Shape 65"/>
            <p:cNvSpPr/>
            <p:nvPr/>
          </p:nvSpPr>
          <p:spPr>
            <a:xfrm>
              <a:off x="5266900" y="1890575"/>
              <a:ext cx="346200" cy="346200"/>
            </a:xfrm>
            <a:prstGeom prst="roundRect">
              <a:avLst>
                <a:gd fmla="val 711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800">
                  <a:latin typeface="Roboto Condensed"/>
                  <a:ea typeface="Roboto Condensed"/>
                  <a:cs typeface="Roboto Condensed"/>
                  <a:sym typeface="Roboto Condensed"/>
                </a:rPr>
                <a:t>VM</a:t>
              </a:r>
            </a:p>
          </p:txBody>
        </p:sp>
        <p:sp>
          <p:nvSpPr>
            <p:cNvPr id="66" name="Shape 66"/>
            <p:cNvSpPr/>
            <p:nvPr/>
          </p:nvSpPr>
          <p:spPr>
            <a:xfrm>
              <a:off x="5724100" y="1890575"/>
              <a:ext cx="346200" cy="346200"/>
            </a:xfrm>
            <a:prstGeom prst="roundRect">
              <a:avLst>
                <a:gd fmla="val 711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800">
                  <a:latin typeface="Roboto Condensed"/>
                  <a:ea typeface="Roboto Condensed"/>
                  <a:cs typeface="Roboto Condensed"/>
                  <a:sym typeface="Roboto Condensed"/>
                </a:rPr>
                <a:t>VM</a:t>
              </a:r>
            </a:p>
          </p:txBody>
        </p:sp>
      </p:grpSp>
      <p:grpSp>
        <p:nvGrpSpPr>
          <p:cNvPr id="67" name="Shape 67"/>
          <p:cNvGrpSpPr/>
          <p:nvPr/>
        </p:nvGrpSpPr>
        <p:grpSpPr>
          <a:xfrm>
            <a:off x="5060875" y="3113950"/>
            <a:ext cx="1467600" cy="873825"/>
            <a:chOff x="5060875" y="2656750"/>
            <a:chExt cx="1467600" cy="873825"/>
          </a:xfrm>
        </p:grpSpPr>
        <p:sp>
          <p:nvSpPr>
            <p:cNvPr id="68" name="Shape 68"/>
            <p:cNvSpPr/>
            <p:nvPr/>
          </p:nvSpPr>
          <p:spPr>
            <a:xfrm>
              <a:off x="5060875" y="2656750"/>
              <a:ext cx="1467600" cy="693900"/>
            </a:xfrm>
            <a:prstGeom prst="roundRect">
              <a:avLst>
                <a:gd fmla="val 7079" name="adj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9" name="Shape 69"/>
            <p:cNvSpPr txBox="1"/>
            <p:nvPr/>
          </p:nvSpPr>
          <p:spPr>
            <a:xfrm>
              <a:off x="5060875" y="3303775"/>
              <a:ext cx="1467600" cy="22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mgt.services.fidelitydp.com</a:t>
              </a:r>
            </a:p>
          </p:txBody>
        </p:sp>
        <p:sp>
          <p:nvSpPr>
            <p:cNvPr id="70" name="Shape 70"/>
            <p:cNvSpPr/>
            <p:nvPr/>
          </p:nvSpPr>
          <p:spPr>
            <a:xfrm>
              <a:off x="5266900" y="2830600"/>
              <a:ext cx="346200" cy="346200"/>
            </a:xfrm>
            <a:prstGeom prst="roundRect">
              <a:avLst>
                <a:gd fmla="val 711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800">
                  <a:latin typeface="Roboto Condensed"/>
                  <a:ea typeface="Roboto Condensed"/>
                  <a:cs typeface="Roboto Condensed"/>
                  <a:sym typeface="Roboto Condensed"/>
                </a:rPr>
                <a:t>VM</a:t>
              </a:r>
            </a:p>
          </p:txBody>
        </p:sp>
        <p:sp>
          <p:nvSpPr>
            <p:cNvPr id="71" name="Shape 71"/>
            <p:cNvSpPr/>
            <p:nvPr/>
          </p:nvSpPr>
          <p:spPr>
            <a:xfrm>
              <a:off x="5724100" y="2830600"/>
              <a:ext cx="346200" cy="346200"/>
            </a:xfrm>
            <a:prstGeom prst="roundRect">
              <a:avLst>
                <a:gd fmla="val 7117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800">
                  <a:solidFill>
                    <a:srgbClr val="CCCCCC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VM</a:t>
              </a:r>
            </a:p>
          </p:txBody>
        </p:sp>
      </p:grpSp>
      <p:cxnSp>
        <p:nvCxnSpPr>
          <p:cNvPr id="72" name="Shape 72"/>
          <p:cNvCxnSpPr>
            <a:stCxn id="61" idx="7"/>
            <a:endCxn id="63" idx="1"/>
          </p:cNvCxnSpPr>
          <p:nvPr/>
        </p:nvCxnSpPr>
        <p:spPr>
          <a:xfrm rot="-5400000">
            <a:off x="4287470" y="1597354"/>
            <a:ext cx="612000" cy="934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3" name="Shape 73"/>
          <p:cNvCxnSpPr>
            <a:stCxn id="61" idx="5"/>
            <a:endCxn id="68" idx="1"/>
          </p:cNvCxnSpPr>
          <p:nvPr/>
        </p:nvCxnSpPr>
        <p:spPr>
          <a:xfrm flipH="1" rot="-5400000">
            <a:off x="4249370" y="2649445"/>
            <a:ext cx="688200" cy="934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Dot"/>
            <a:round/>
            <a:headEnd len="lg" w="lg" type="none"/>
            <a:tailEnd len="lg" w="lg" type="none"/>
          </a:ln>
        </p:spPr>
      </p:cxnSp>
      <p:sp>
        <p:nvSpPr>
          <p:cNvPr id="74" name="Shape 74"/>
          <p:cNvSpPr/>
          <p:nvPr/>
        </p:nvSpPr>
        <p:spPr>
          <a:xfrm>
            <a:off x="2180875" y="1991325"/>
            <a:ext cx="198300" cy="198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2180875" y="2953875"/>
            <a:ext cx="198300" cy="198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6" name="Shape 76"/>
          <p:cNvCxnSpPr>
            <a:stCxn id="74" idx="6"/>
            <a:endCxn id="61" idx="1"/>
          </p:cNvCxnSpPr>
          <p:nvPr/>
        </p:nvCxnSpPr>
        <p:spPr>
          <a:xfrm>
            <a:off x="2379175" y="2090475"/>
            <a:ext cx="1344900" cy="2802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7" name="Shape 77"/>
          <p:cNvCxnSpPr>
            <a:stCxn id="75" idx="6"/>
            <a:endCxn id="61" idx="3"/>
          </p:cNvCxnSpPr>
          <p:nvPr/>
        </p:nvCxnSpPr>
        <p:spPr>
          <a:xfrm flipH="1" rot="10800000">
            <a:off x="2379175" y="2772825"/>
            <a:ext cx="1344900" cy="2802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Dot"/>
            <a:round/>
            <a:headEnd len="lg" w="lg" type="none"/>
            <a:tailEnd len="lg" w="lg" type="none"/>
          </a:ln>
        </p:spPr>
      </p:cxnSp>
      <p:sp>
        <p:nvSpPr>
          <p:cNvPr id="78" name="Shape 78"/>
          <p:cNvSpPr txBox="1"/>
          <p:nvPr/>
        </p:nvSpPr>
        <p:spPr>
          <a:xfrm>
            <a:off x="1231675" y="1940325"/>
            <a:ext cx="1147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Production traffic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607075" y="2902875"/>
            <a:ext cx="17721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Admin / management  traffic</a:t>
            </a:r>
          </a:p>
        </p:txBody>
      </p:sp>
      <p:sp>
        <p:nvSpPr>
          <p:cNvPr id="80" name="Shape 80"/>
          <p:cNvSpPr/>
          <p:nvPr/>
        </p:nvSpPr>
        <p:spPr>
          <a:xfrm>
            <a:off x="6777925" y="2137200"/>
            <a:ext cx="869100" cy="869100"/>
          </a:xfrm>
          <a:prstGeom prst="ellipse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artifacts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repository</a:t>
            </a:r>
          </a:p>
        </p:txBody>
      </p:sp>
      <p:sp>
        <p:nvSpPr>
          <p:cNvPr id="81" name="Shape 81"/>
          <p:cNvSpPr/>
          <p:nvPr/>
        </p:nvSpPr>
        <p:spPr>
          <a:xfrm flipH="1" rot="5400000">
            <a:off x="6729850" y="2927275"/>
            <a:ext cx="465300" cy="738300"/>
          </a:xfrm>
          <a:prstGeom prst="bentArrow">
            <a:avLst>
              <a:gd fmla="val 12905" name="adj1"/>
              <a:gd fmla="val 18009" name="adj2"/>
              <a:gd fmla="val 16843" name="adj3"/>
              <a:gd fmla="val 43750" name="adj4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2" name="Shape 82"/>
          <p:cNvGrpSpPr/>
          <p:nvPr/>
        </p:nvGrpSpPr>
        <p:grpSpPr>
          <a:xfrm>
            <a:off x="5759075" y="2525575"/>
            <a:ext cx="532525" cy="352875"/>
            <a:chOff x="6121675" y="3909325"/>
            <a:chExt cx="532525" cy="352875"/>
          </a:xfrm>
        </p:grpSpPr>
        <p:sp>
          <p:nvSpPr>
            <p:cNvPr id="83" name="Shape 83"/>
            <p:cNvSpPr/>
            <p:nvPr/>
          </p:nvSpPr>
          <p:spPr>
            <a:xfrm>
              <a:off x="6121675" y="3909325"/>
              <a:ext cx="406800" cy="3072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6247400" y="3955000"/>
              <a:ext cx="406800" cy="3072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Shape 85"/>
          <p:cNvSpPr/>
          <p:nvPr/>
        </p:nvSpPr>
        <p:spPr>
          <a:xfrm flipH="1">
            <a:off x="6593275" y="1594875"/>
            <a:ext cx="679800" cy="465300"/>
          </a:xfrm>
          <a:prstGeom prst="bentArrow">
            <a:avLst>
              <a:gd fmla="val 12905" name="adj1"/>
              <a:gd fmla="val 18009" name="adj2"/>
              <a:gd fmla="val 16843" name="adj3"/>
              <a:gd fmla="val 43750" name="adj4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5517600" y="2836325"/>
            <a:ext cx="7740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registry</a:t>
            </a:r>
          </a:p>
        </p:txBody>
      </p:sp>
      <p:sp>
        <p:nvSpPr>
          <p:cNvPr id="87" name="Shape 87"/>
          <p:cNvSpPr/>
          <p:nvPr/>
        </p:nvSpPr>
        <p:spPr>
          <a:xfrm>
            <a:off x="6204225" y="2028050"/>
            <a:ext cx="253500" cy="692650"/>
          </a:xfrm>
          <a:custGeom>
            <a:pathLst>
              <a:path extrusionOk="0" h="27706" w="10140">
                <a:moveTo>
                  <a:pt x="10140" y="0"/>
                </a:moveTo>
                <a:lnTo>
                  <a:pt x="10140" y="23749"/>
                </a:lnTo>
                <a:lnTo>
                  <a:pt x="7855" y="27706"/>
                </a:lnTo>
                <a:lnTo>
                  <a:pt x="0" y="27706"/>
                </a:lnTo>
              </a:path>
            </a:pathLst>
          </a:custGeom>
          <a:noFill/>
          <a:ln cap="flat" cmpd="sng" w="9525">
            <a:solidFill>
              <a:srgbClr val="666666"/>
            </a:solidFill>
            <a:prstDash val="solid"/>
            <a:round/>
            <a:headEnd len="lg" w="lg" type="oval"/>
            <a:tailEnd len="lg" w="lg" type="oval"/>
          </a:ln>
        </p:spPr>
      </p:sp>
      <p:sp>
        <p:nvSpPr>
          <p:cNvPr id="88" name="Shape 88"/>
          <p:cNvSpPr/>
          <p:nvPr/>
        </p:nvSpPr>
        <p:spPr>
          <a:xfrm>
            <a:off x="6206250" y="2799450"/>
            <a:ext cx="256575" cy="401750"/>
          </a:xfrm>
          <a:custGeom>
            <a:pathLst>
              <a:path extrusionOk="0" h="16070" w="10263">
                <a:moveTo>
                  <a:pt x="0" y="0"/>
                </a:moveTo>
                <a:lnTo>
                  <a:pt x="7892" y="0"/>
                </a:lnTo>
                <a:lnTo>
                  <a:pt x="10263" y="2371"/>
                </a:lnTo>
                <a:lnTo>
                  <a:pt x="10263" y="16070"/>
                </a:lnTo>
              </a:path>
            </a:pathLst>
          </a:custGeom>
          <a:noFill/>
          <a:ln cap="flat" cmpd="sng" w="9525">
            <a:solidFill>
              <a:srgbClr val="666666"/>
            </a:solidFill>
            <a:prstDash val="solid"/>
            <a:round/>
            <a:headEnd len="lg" w="lg" type="oval"/>
            <a:tailEnd len="lg" w="lg" type="oval"/>
          </a:ln>
        </p:spPr>
      </p:sp>
      <p:sp>
        <p:nvSpPr>
          <p:cNvPr id="89" name="Shape 89"/>
          <p:cNvSpPr txBox="1"/>
          <p:nvPr/>
        </p:nvSpPr>
        <p:spPr>
          <a:xfrm>
            <a:off x="7647025" y="2469600"/>
            <a:ext cx="7740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800"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rPr>
              <a:t>dep-sync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311700" y="445025"/>
            <a:ext cx="8520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Load-balancing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11700" y="987350"/>
            <a:ext cx="8520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3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Session affinity</a:t>
            </a:r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3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Service aware</a:t>
            </a:r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3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Tenant aware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311700" y="445025"/>
            <a:ext cx="8520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Session affinity </a:t>
            </a:r>
            <a:r>
              <a:rPr lang="en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load-balancing</a:t>
            </a:r>
          </a:p>
        </p:txBody>
      </p:sp>
      <p:sp>
        <p:nvSpPr>
          <p:cNvPr id="101" name="Shape 101"/>
          <p:cNvSpPr/>
          <p:nvPr/>
        </p:nvSpPr>
        <p:spPr>
          <a:xfrm>
            <a:off x="1764075" y="2126825"/>
            <a:ext cx="568500" cy="568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LB</a:t>
            </a:r>
          </a:p>
        </p:txBody>
      </p:sp>
      <p:sp>
        <p:nvSpPr>
          <p:cNvPr id="102" name="Shape 102"/>
          <p:cNvSpPr/>
          <p:nvPr/>
        </p:nvSpPr>
        <p:spPr>
          <a:xfrm>
            <a:off x="1212000" y="3149275"/>
            <a:ext cx="16908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1314525" y="3843175"/>
            <a:ext cx="14676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services.fidelitydp.com</a:t>
            </a:r>
          </a:p>
        </p:txBody>
      </p:sp>
      <p:sp>
        <p:nvSpPr>
          <p:cNvPr id="104" name="Shape 104"/>
          <p:cNvSpPr/>
          <p:nvPr/>
        </p:nvSpPr>
        <p:spPr>
          <a:xfrm>
            <a:off x="1418025" y="3323125"/>
            <a:ext cx="346200" cy="346200"/>
          </a:xfrm>
          <a:prstGeom prst="roundRect">
            <a:avLst>
              <a:gd fmla="val 711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VM</a:t>
            </a:r>
          </a:p>
        </p:txBody>
      </p:sp>
      <p:sp>
        <p:nvSpPr>
          <p:cNvPr id="105" name="Shape 105"/>
          <p:cNvSpPr/>
          <p:nvPr/>
        </p:nvSpPr>
        <p:spPr>
          <a:xfrm>
            <a:off x="1875225" y="3323125"/>
            <a:ext cx="346200" cy="346200"/>
          </a:xfrm>
          <a:prstGeom prst="roundRect">
            <a:avLst>
              <a:gd fmla="val 711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VM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1483650" y="1295650"/>
            <a:ext cx="1147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800">
                <a:solidFill>
                  <a:srgbClr val="999999"/>
                </a:solidFill>
                <a:latin typeface="Bitter"/>
                <a:ea typeface="Bitter"/>
                <a:cs typeface="Bitter"/>
                <a:sym typeface="Bitter"/>
              </a:rPr>
              <a:t>— Request 1 —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SessionID : </a:t>
            </a: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00001</a:t>
            </a:r>
          </a:p>
        </p:txBody>
      </p:sp>
      <p:cxnSp>
        <p:nvCxnSpPr>
          <p:cNvPr id="107" name="Shape 107"/>
          <p:cNvCxnSpPr>
            <a:stCxn id="101" idx="0"/>
          </p:cNvCxnSpPr>
          <p:nvPr/>
        </p:nvCxnSpPr>
        <p:spPr>
          <a:xfrm rot="10800000">
            <a:off x="2048325" y="1619225"/>
            <a:ext cx="0" cy="507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108" name="Shape 108"/>
          <p:cNvSpPr/>
          <p:nvPr/>
        </p:nvSpPr>
        <p:spPr>
          <a:xfrm>
            <a:off x="2332425" y="3323125"/>
            <a:ext cx="346200" cy="346200"/>
          </a:xfrm>
          <a:prstGeom prst="roundRect">
            <a:avLst>
              <a:gd fmla="val 711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VM</a:t>
            </a:r>
          </a:p>
        </p:txBody>
      </p:sp>
      <p:cxnSp>
        <p:nvCxnSpPr>
          <p:cNvPr id="109" name="Shape 109"/>
          <p:cNvCxnSpPr>
            <a:stCxn id="101" idx="4"/>
            <a:endCxn id="104" idx="0"/>
          </p:cNvCxnSpPr>
          <p:nvPr/>
        </p:nvCxnSpPr>
        <p:spPr>
          <a:xfrm rot="5400000">
            <a:off x="1505775" y="2780675"/>
            <a:ext cx="627900" cy="4572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0" name="Shape 110"/>
          <p:cNvSpPr/>
          <p:nvPr/>
        </p:nvSpPr>
        <p:spPr>
          <a:xfrm>
            <a:off x="4278675" y="2126825"/>
            <a:ext cx="568500" cy="568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LB</a:t>
            </a:r>
          </a:p>
        </p:txBody>
      </p:sp>
      <p:sp>
        <p:nvSpPr>
          <p:cNvPr id="111" name="Shape 111"/>
          <p:cNvSpPr/>
          <p:nvPr/>
        </p:nvSpPr>
        <p:spPr>
          <a:xfrm>
            <a:off x="3726600" y="3149275"/>
            <a:ext cx="16908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3829125" y="3843175"/>
            <a:ext cx="14676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services.fidelitydp.com</a:t>
            </a:r>
          </a:p>
        </p:txBody>
      </p:sp>
      <p:sp>
        <p:nvSpPr>
          <p:cNvPr id="113" name="Shape 113"/>
          <p:cNvSpPr/>
          <p:nvPr/>
        </p:nvSpPr>
        <p:spPr>
          <a:xfrm>
            <a:off x="3932625" y="3323125"/>
            <a:ext cx="346200" cy="346200"/>
          </a:xfrm>
          <a:prstGeom prst="roundRect">
            <a:avLst>
              <a:gd fmla="val 711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VM</a:t>
            </a:r>
          </a:p>
        </p:txBody>
      </p:sp>
      <p:sp>
        <p:nvSpPr>
          <p:cNvPr id="114" name="Shape 114"/>
          <p:cNvSpPr/>
          <p:nvPr/>
        </p:nvSpPr>
        <p:spPr>
          <a:xfrm>
            <a:off x="4389825" y="3323125"/>
            <a:ext cx="346200" cy="346200"/>
          </a:xfrm>
          <a:prstGeom prst="roundRect">
            <a:avLst>
              <a:gd fmla="val 711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VM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3998250" y="1295650"/>
            <a:ext cx="1147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800">
                <a:solidFill>
                  <a:srgbClr val="999999"/>
                </a:solidFill>
                <a:latin typeface="Bitter"/>
                <a:ea typeface="Bitter"/>
                <a:cs typeface="Bitter"/>
                <a:sym typeface="Bitter"/>
              </a:rPr>
              <a:t>— Request 2 —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SessionID : </a:t>
            </a:r>
            <a:r>
              <a:rPr lang="en" sz="1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00002</a:t>
            </a:r>
          </a:p>
        </p:txBody>
      </p:sp>
      <p:cxnSp>
        <p:nvCxnSpPr>
          <p:cNvPr id="116" name="Shape 116"/>
          <p:cNvCxnSpPr>
            <a:stCxn id="110" idx="0"/>
          </p:cNvCxnSpPr>
          <p:nvPr/>
        </p:nvCxnSpPr>
        <p:spPr>
          <a:xfrm rot="10800000">
            <a:off x="4562925" y="1619225"/>
            <a:ext cx="0" cy="507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117" name="Shape 117"/>
          <p:cNvSpPr/>
          <p:nvPr/>
        </p:nvSpPr>
        <p:spPr>
          <a:xfrm>
            <a:off x="4847025" y="3323125"/>
            <a:ext cx="346200" cy="346200"/>
          </a:xfrm>
          <a:prstGeom prst="roundRect">
            <a:avLst>
              <a:gd fmla="val 711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VM</a:t>
            </a:r>
          </a:p>
        </p:txBody>
      </p:sp>
      <p:cxnSp>
        <p:nvCxnSpPr>
          <p:cNvPr id="118" name="Shape 118"/>
          <p:cNvCxnSpPr>
            <a:stCxn id="110" idx="4"/>
            <a:endCxn id="117" idx="0"/>
          </p:cNvCxnSpPr>
          <p:nvPr/>
        </p:nvCxnSpPr>
        <p:spPr>
          <a:xfrm flipH="1" rot="-5400000">
            <a:off x="4477575" y="2780675"/>
            <a:ext cx="627900" cy="4572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9" name="Shape 119"/>
          <p:cNvSpPr/>
          <p:nvPr/>
        </p:nvSpPr>
        <p:spPr>
          <a:xfrm>
            <a:off x="6793275" y="2126825"/>
            <a:ext cx="568500" cy="568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LB</a:t>
            </a:r>
          </a:p>
        </p:txBody>
      </p:sp>
      <p:sp>
        <p:nvSpPr>
          <p:cNvPr id="120" name="Shape 120"/>
          <p:cNvSpPr/>
          <p:nvPr/>
        </p:nvSpPr>
        <p:spPr>
          <a:xfrm>
            <a:off x="6241200" y="3149275"/>
            <a:ext cx="16908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6343725" y="3843175"/>
            <a:ext cx="14676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services.fidelitydp.com</a:t>
            </a:r>
          </a:p>
        </p:txBody>
      </p:sp>
      <p:sp>
        <p:nvSpPr>
          <p:cNvPr id="122" name="Shape 122"/>
          <p:cNvSpPr/>
          <p:nvPr/>
        </p:nvSpPr>
        <p:spPr>
          <a:xfrm>
            <a:off x="6447225" y="3323125"/>
            <a:ext cx="346200" cy="346200"/>
          </a:xfrm>
          <a:prstGeom prst="roundRect">
            <a:avLst>
              <a:gd fmla="val 711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VM</a:t>
            </a:r>
          </a:p>
        </p:txBody>
      </p:sp>
      <p:sp>
        <p:nvSpPr>
          <p:cNvPr id="123" name="Shape 123"/>
          <p:cNvSpPr/>
          <p:nvPr/>
        </p:nvSpPr>
        <p:spPr>
          <a:xfrm>
            <a:off x="6904425" y="3323125"/>
            <a:ext cx="346200" cy="346200"/>
          </a:xfrm>
          <a:prstGeom prst="roundRect">
            <a:avLst>
              <a:gd fmla="val 711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VM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6512850" y="1295650"/>
            <a:ext cx="1147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800">
                <a:solidFill>
                  <a:srgbClr val="999999"/>
                </a:solidFill>
                <a:latin typeface="Bitter"/>
                <a:ea typeface="Bitter"/>
                <a:cs typeface="Bitter"/>
                <a:sym typeface="Bitter"/>
              </a:rPr>
              <a:t>— Request 3 —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SessionID : </a:t>
            </a: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00001</a:t>
            </a:r>
          </a:p>
        </p:txBody>
      </p:sp>
      <p:cxnSp>
        <p:nvCxnSpPr>
          <p:cNvPr id="125" name="Shape 125"/>
          <p:cNvCxnSpPr>
            <a:stCxn id="119" idx="0"/>
          </p:cNvCxnSpPr>
          <p:nvPr/>
        </p:nvCxnSpPr>
        <p:spPr>
          <a:xfrm rot="10800000">
            <a:off x="7077525" y="1619225"/>
            <a:ext cx="0" cy="507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126" name="Shape 126"/>
          <p:cNvSpPr/>
          <p:nvPr/>
        </p:nvSpPr>
        <p:spPr>
          <a:xfrm>
            <a:off x="7361625" y="3323125"/>
            <a:ext cx="346200" cy="346200"/>
          </a:xfrm>
          <a:prstGeom prst="roundRect">
            <a:avLst>
              <a:gd fmla="val 711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VM</a:t>
            </a:r>
          </a:p>
        </p:txBody>
      </p:sp>
      <p:cxnSp>
        <p:nvCxnSpPr>
          <p:cNvPr id="127" name="Shape 127"/>
          <p:cNvCxnSpPr>
            <a:stCxn id="119" idx="4"/>
            <a:endCxn id="122" idx="0"/>
          </p:cNvCxnSpPr>
          <p:nvPr/>
        </p:nvCxnSpPr>
        <p:spPr>
          <a:xfrm rot="5400000">
            <a:off x="6534975" y="2780675"/>
            <a:ext cx="627900" cy="4572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311700" y="445025"/>
            <a:ext cx="8520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Service aware</a:t>
            </a:r>
            <a:r>
              <a:rPr lang="en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load-balancing</a:t>
            </a:r>
          </a:p>
        </p:txBody>
      </p:sp>
      <p:sp>
        <p:nvSpPr>
          <p:cNvPr id="133" name="Shape 133"/>
          <p:cNvSpPr/>
          <p:nvPr/>
        </p:nvSpPr>
        <p:spPr>
          <a:xfrm>
            <a:off x="2140025" y="2133475"/>
            <a:ext cx="568500" cy="568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LB</a:t>
            </a:r>
          </a:p>
        </p:txBody>
      </p:sp>
      <p:sp>
        <p:nvSpPr>
          <p:cNvPr id="134" name="Shape 134"/>
          <p:cNvSpPr/>
          <p:nvPr/>
        </p:nvSpPr>
        <p:spPr>
          <a:xfrm>
            <a:off x="687650" y="3109375"/>
            <a:ext cx="16908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790175" y="3803275"/>
            <a:ext cx="14676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services.fidelitydp.com</a:t>
            </a:r>
          </a:p>
        </p:txBody>
      </p:sp>
      <p:sp>
        <p:nvSpPr>
          <p:cNvPr id="136" name="Shape 136"/>
          <p:cNvSpPr/>
          <p:nvPr/>
        </p:nvSpPr>
        <p:spPr>
          <a:xfrm>
            <a:off x="893675" y="3283225"/>
            <a:ext cx="346200" cy="346200"/>
          </a:xfrm>
          <a:prstGeom prst="roundRect">
            <a:avLst>
              <a:gd fmla="val 711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VM</a:t>
            </a:r>
          </a:p>
        </p:txBody>
      </p:sp>
      <p:sp>
        <p:nvSpPr>
          <p:cNvPr id="137" name="Shape 137"/>
          <p:cNvSpPr/>
          <p:nvPr/>
        </p:nvSpPr>
        <p:spPr>
          <a:xfrm>
            <a:off x="1350875" y="3283225"/>
            <a:ext cx="346200" cy="346200"/>
          </a:xfrm>
          <a:prstGeom prst="roundRect">
            <a:avLst>
              <a:gd fmla="val 711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VM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436675" y="1302300"/>
            <a:ext cx="19932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800">
                <a:solidFill>
                  <a:srgbClr val="999999"/>
                </a:solidFill>
                <a:latin typeface="Bitter"/>
                <a:ea typeface="Bitter"/>
                <a:cs typeface="Bitter"/>
                <a:sym typeface="Bitter"/>
              </a:rPr>
              <a:t>— Request 1 —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http://services.fidelitydp.com</a:t>
            </a:r>
          </a:p>
        </p:txBody>
      </p:sp>
      <p:cxnSp>
        <p:nvCxnSpPr>
          <p:cNvPr id="139" name="Shape 139"/>
          <p:cNvCxnSpPr>
            <a:stCxn id="133" idx="0"/>
          </p:cNvCxnSpPr>
          <p:nvPr/>
        </p:nvCxnSpPr>
        <p:spPr>
          <a:xfrm rot="10800000">
            <a:off x="2424275" y="1625875"/>
            <a:ext cx="0" cy="507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140" name="Shape 140"/>
          <p:cNvCxnSpPr>
            <a:stCxn id="133" idx="4"/>
            <a:endCxn id="134" idx="0"/>
          </p:cNvCxnSpPr>
          <p:nvPr/>
        </p:nvCxnSpPr>
        <p:spPr>
          <a:xfrm rot="5400000">
            <a:off x="1774925" y="2460025"/>
            <a:ext cx="407400" cy="891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1" name="Shape 141"/>
          <p:cNvSpPr/>
          <p:nvPr/>
        </p:nvSpPr>
        <p:spPr>
          <a:xfrm>
            <a:off x="2574550" y="3109375"/>
            <a:ext cx="16908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2677075" y="3803275"/>
            <a:ext cx="14676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api.fidelitydp.com</a:t>
            </a:r>
          </a:p>
        </p:txBody>
      </p:sp>
      <p:sp>
        <p:nvSpPr>
          <p:cNvPr id="143" name="Shape 143"/>
          <p:cNvSpPr/>
          <p:nvPr/>
        </p:nvSpPr>
        <p:spPr>
          <a:xfrm>
            <a:off x="2780575" y="3283225"/>
            <a:ext cx="346200" cy="346200"/>
          </a:xfrm>
          <a:prstGeom prst="roundRect">
            <a:avLst>
              <a:gd fmla="val 711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VM</a:t>
            </a:r>
          </a:p>
        </p:txBody>
      </p:sp>
      <p:sp>
        <p:nvSpPr>
          <p:cNvPr id="144" name="Shape 144"/>
          <p:cNvSpPr/>
          <p:nvPr/>
        </p:nvSpPr>
        <p:spPr>
          <a:xfrm>
            <a:off x="3237775" y="3283225"/>
            <a:ext cx="346200" cy="346200"/>
          </a:xfrm>
          <a:prstGeom prst="roundRect">
            <a:avLst>
              <a:gd fmla="val 711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VM</a:t>
            </a:r>
          </a:p>
        </p:txBody>
      </p:sp>
      <p:sp>
        <p:nvSpPr>
          <p:cNvPr id="145" name="Shape 145"/>
          <p:cNvSpPr/>
          <p:nvPr/>
        </p:nvSpPr>
        <p:spPr>
          <a:xfrm>
            <a:off x="3694975" y="3283225"/>
            <a:ext cx="346200" cy="346200"/>
          </a:xfrm>
          <a:prstGeom prst="roundRect">
            <a:avLst>
              <a:gd fmla="val 711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VM</a:t>
            </a:r>
          </a:p>
        </p:txBody>
      </p:sp>
      <p:sp>
        <p:nvSpPr>
          <p:cNvPr id="146" name="Shape 146"/>
          <p:cNvSpPr/>
          <p:nvPr/>
        </p:nvSpPr>
        <p:spPr>
          <a:xfrm>
            <a:off x="6331025" y="2133475"/>
            <a:ext cx="568500" cy="568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LB</a:t>
            </a:r>
          </a:p>
        </p:txBody>
      </p:sp>
      <p:sp>
        <p:nvSpPr>
          <p:cNvPr id="147" name="Shape 147"/>
          <p:cNvSpPr/>
          <p:nvPr/>
        </p:nvSpPr>
        <p:spPr>
          <a:xfrm>
            <a:off x="4878650" y="3109375"/>
            <a:ext cx="16908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4981175" y="3803275"/>
            <a:ext cx="14676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services.fidelitydp.com</a:t>
            </a:r>
          </a:p>
        </p:txBody>
      </p:sp>
      <p:sp>
        <p:nvSpPr>
          <p:cNvPr id="149" name="Shape 149"/>
          <p:cNvSpPr/>
          <p:nvPr/>
        </p:nvSpPr>
        <p:spPr>
          <a:xfrm>
            <a:off x="5084675" y="3283225"/>
            <a:ext cx="346200" cy="346200"/>
          </a:xfrm>
          <a:prstGeom prst="roundRect">
            <a:avLst>
              <a:gd fmla="val 711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VM</a:t>
            </a:r>
          </a:p>
        </p:txBody>
      </p:sp>
      <p:sp>
        <p:nvSpPr>
          <p:cNvPr id="150" name="Shape 150"/>
          <p:cNvSpPr/>
          <p:nvPr/>
        </p:nvSpPr>
        <p:spPr>
          <a:xfrm>
            <a:off x="5541875" y="3283225"/>
            <a:ext cx="346200" cy="346200"/>
          </a:xfrm>
          <a:prstGeom prst="roundRect">
            <a:avLst>
              <a:gd fmla="val 711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VM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5627675" y="1302300"/>
            <a:ext cx="19932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800">
                <a:solidFill>
                  <a:srgbClr val="999999"/>
                </a:solidFill>
                <a:latin typeface="Bitter"/>
                <a:ea typeface="Bitter"/>
                <a:cs typeface="Bitter"/>
                <a:sym typeface="Bitter"/>
              </a:rPr>
              <a:t>— Request 2 —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http://api.fidelitydp.com</a:t>
            </a:r>
          </a:p>
        </p:txBody>
      </p:sp>
      <p:cxnSp>
        <p:nvCxnSpPr>
          <p:cNvPr id="152" name="Shape 152"/>
          <p:cNvCxnSpPr>
            <a:stCxn id="146" idx="0"/>
          </p:cNvCxnSpPr>
          <p:nvPr/>
        </p:nvCxnSpPr>
        <p:spPr>
          <a:xfrm rot="10800000">
            <a:off x="6615275" y="1625875"/>
            <a:ext cx="0" cy="507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153" name="Shape 153"/>
          <p:cNvCxnSpPr>
            <a:stCxn id="146" idx="4"/>
            <a:endCxn id="154" idx="0"/>
          </p:cNvCxnSpPr>
          <p:nvPr/>
        </p:nvCxnSpPr>
        <p:spPr>
          <a:xfrm flipH="1" rot="-5400000">
            <a:off x="6909425" y="2407825"/>
            <a:ext cx="407400" cy="995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4" name="Shape 154"/>
          <p:cNvSpPr/>
          <p:nvPr/>
        </p:nvSpPr>
        <p:spPr>
          <a:xfrm>
            <a:off x="6765550" y="3109375"/>
            <a:ext cx="16908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6868075" y="3803275"/>
            <a:ext cx="14676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api.fidelitydp.com</a:t>
            </a:r>
          </a:p>
        </p:txBody>
      </p:sp>
      <p:sp>
        <p:nvSpPr>
          <p:cNvPr id="156" name="Shape 156"/>
          <p:cNvSpPr/>
          <p:nvPr/>
        </p:nvSpPr>
        <p:spPr>
          <a:xfrm>
            <a:off x="6971575" y="3283225"/>
            <a:ext cx="346200" cy="346200"/>
          </a:xfrm>
          <a:prstGeom prst="roundRect">
            <a:avLst>
              <a:gd fmla="val 711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VM</a:t>
            </a:r>
          </a:p>
        </p:txBody>
      </p:sp>
      <p:sp>
        <p:nvSpPr>
          <p:cNvPr id="157" name="Shape 157"/>
          <p:cNvSpPr/>
          <p:nvPr/>
        </p:nvSpPr>
        <p:spPr>
          <a:xfrm>
            <a:off x="7428775" y="3283225"/>
            <a:ext cx="346200" cy="346200"/>
          </a:xfrm>
          <a:prstGeom prst="roundRect">
            <a:avLst>
              <a:gd fmla="val 711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VM</a:t>
            </a:r>
          </a:p>
        </p:txBody>
      </p:sp>
      <p:sp>
        <p:nvSpPr>
          <p:cNvPr id="158" name="Shape 158"/>
          <p:cNvSpPr/>
          <p:nvPr/>
        </p:nvSpPr>
        <p:spPr>
          <a:xfrm>
            <a:off x="7885975" y="3283225"/>
            <a:ext cx="346200" cy="346200"/>
          </a:xfrm>
          <a:prstGeom prst="roundRect">
            <a:avLst>
              <a:gd fmla="val 711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VM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1508000" y="3062675"/>
            <a:ext cx="2962200" cy="1607100"/>
          </a:xfrm>
          <a:prstGeom prst="roundRect">
            <a:avLst>
              <a:gd fmla="val 3200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311700" y="445025"/>
            <a:ext cx="8520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Tenant aware</a:t>
            </a:r>
            <a:r>
              <a:rPr lang="en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load-balancing</a:t>
            </a:r>
          </a:p>
        </p:txBody>
      </p:sp>
      <p:sp>
        <p:nvSpPr>
          <p:cNvPr id="165" name="Shape 165"/>
          <p:cNvSpPr/>
          <p:nvPr/>
        </p:nvSpPr>
        <p:spPr>
          <a:xfrm>
            <a:off x="1617050" y="3338625"/>
            <a:ext cx="1141500" cy="1079700"/>
          </a:xfrm>
          <a:prstGeom prst="roundRect">
            <a:avLst>
              <a:gd fmla="val 3200" name="adj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2530575" y="2134762"/>
            <a:ext cx="568500" cy="568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LB</a:t>
            </a:r>
          </a:p>
        </p:txBody>
      </p:sp>
      <p:sp>
        <p:nvSpPr>
          <p:cNvPr id="167" name="Shape 167"/>
          <p:cNvSpPr/>
          <p:nvPr/>
        </p:nvSpPr>
        <p:spPr>
          <a:xfrm>
            <a:off x="354375" y="3062675"/>
            <a:ext cx="933300" cy="4023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446975" y="3143125"/>
            <a:ext cx="226800" cy="226800"/>
          </a:xfrm>
          <a:prstGeom prst="roundRect">
            <a:avLst>
              <a:gd fmla="val 7117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1818225" y="1302300"/>
            <a:ext cx="19932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800">
                <a:solidFill>
                  <a:srgbClr val="999999"/>
                </a:solidFill>
                <a:latin typeface="Bitter"/>
                <a:ea typeface="Bitter"/>
                <a:cs typeface="Bitter"/>
                <a:sym typeface="Bitter"/>
              </a:rPr>
              <a:t>— Request 1 —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http://api.hrm.fidelitydp.com</a:t>
            </a:r>
          </a:p>
        </p:txBody>
      </p:sp>
      <p:cxnSp>
        <p:nvCxnSpPr>
          <p:cNvPr id="170" name="Shape 170"/>
          <p:cNvCxnSpPr>
            <a:stCxn id="166" idx="0"/>
          </p:cNvCxnSpPr>
          <p:nvPr/>
        </p:nvCxnSpPr>
        <p:spPr>
          <a:xfrm rot="10800000">
            <a:off x="2814825" y="1627162"/>
            <a:ext cx="0" cy="507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171" name="Shape 171"/>
          <p:cNvCxnSpPr>
            <a:stCxn id="166" idx="4"/>
            <a:endCxn id="165" idx="0"/>
          </p:cNvCxnSpPr>
          <p:nvPr/>
        </p:nvCxnSpPr>
        <p:spPr>
          <a:xfrm rot="5400000">
            <a:off x="2183625" y="2707462"/>
            <a:ext cx="635400" cy="6270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2" name="Shape 172"/>
          <p:cNvSpPr txBox="1"/>
          <p:nvPr/>
        </p:nvSpPr>
        <p:spPr>
          <a:xfrm>
            <a:off x="1606625" y="4392400"/>
            <a:ext cx="1141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api.hrm.fidelitydp.com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6085425" y="1302300"/>
            <a:ext cx="19932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800">
                <a:solidFill>
                  <a:srgbClr val="999999"/>
                </a:solidFill>
                <a:latin typeface="Bitter"/>
                <a:ea typeface="Bitter"/>
                <a:cs typeface="Bitter"/>
                <a:sym typeface="Bitter"/>
              </a:rPr>
              <a:t>— Request 2 —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http://api.adm.fidelitydp.com</a:t>
            </a:r>
          </a:p>
        </p:txBody>
      </p:sp>
      <p:sp>
        <p:nvSpPr>
          <p:cNvPr id="174" name="Shape 174"/>
          <p:cNvSpPr/>
          <p:nvPr/>
        </p:nvSpPr>
        <p:spPr>
          <a:xfrm>
            <a:off x="719475" y="3143125"/>
            <a:ext cx="226800" cy="226800"/>
          </a:xfrm>
          <a:prstGeom prst="roundRect">
            <a:avLst>
              <a:gd fmla="val 7117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991975" y="3143125"/>
            <a:ext cx="226800" cy="226800"/>
          </a:xfrm>
          <a:prstGeom prst="roundRect">
            <a:avLst>
              <a:gd fmla="val 7117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76" name="Shape 176"/>
          <p:cNvGrpSpPr/>
          <p:nvPr/>
        </p:nvGrpSpPr>
        <p:grpSpPr>
          <a:xfrm>
            <a:off x="1786100" y="3481800"/>
            <a:ext cx="803400" cy="793175"/>
            <a:chOff x="2064825" y="3352112"/>
            <a:chExt cx="803400" cy="793175"/>
          </a:xfrm>
        </p:grpSpPr>
        <p:sp>
          <p:nvSpPr>
            <p:cNvPr id="177" name="Shape 177"/>
            <p:cNvSpPr/>
            <p:nvPr/>
          </p:nvSpPr>
          <p:spPr>
            <a:xfrm>
              <a:off x="2064825" y="3352112"/>
              <a:ext cx="346200" cy="346200"/>
            </a:xfrm>
            <a:prstGeom prst="roundRect">
              <a:avLst>
                <a:gd fmla="val 711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800">
                  <a:latin typeface="Roboto Condensed"/>
                  <a:ea typeface="Roboto Condensed"/>
                  <a:cs typeface="Roboto Condensed"/>
                  <a:sym typeface="Roboto Condensed"/>
                </a:rPr>
                <a:t>VM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2522025" y="3352112"/>
              <a:ext cx="346200" cy="346200"/>
            </a:xfrm>
            <a:prstGeom prst="roundRect">
              <a:avLst>
                <a:gd fmla="val 711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800">
                  <a:latin typeface="Roboto Condensed"/>
                  <a:ea typeface="Roboto Condensed"/>
                  <a:cs typeface="Roboto Condensed"/>
                  <a:sym typeface="Roboto Condensed"/>
                </a:rPr>
                <a:t>VM</a:t>
              </a:r>
            </a:p>
          </p:txBody>
        </p:sp>
        <p:sp>
          <p:nvSpPr>
            <p:cNvPr id="179" name="Shape 179"/>
            <p:cNvSpPr/>
            <p:nvPr/>
          </p:nvSpPr>
          <p:spPr>
            <a:xfrm>
              <a:off x="2064825" y="3799087"/>
              <a:ext cx="346200" cy="346200"/>
            </a:xfrm>
            <a:prstGeom prst="roundRect">
              <a:avLst>
                <a:gd fmla="val 711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800">
                  <a:latin typeface="Roboto Condensed"/>
                  <a:ea typeface="Roboto Condensed"/>
                  <a:cs typeface="Roboto Condensed"/>
                  <a:sym typeface="Roboto Condensed"/>
                </a:rPr>
                <a:t>VM</a:t>
              </a:r>
            </a:p>
          </p:txBody>
        </p:sp>
        <p:sp>
          <p:nvSpPr>
            <p:cNvPr id="180" name="Shape 180"/>
            <p:cNvSpPr/>
            <p:nvPr/>
          </p:nvSpPr>
          <p:spPr>
            <a:xfrm>
              <a:off x="2522025" y="3799087"/>
              <a:ext cx="346200" cy="346200"/>
            </a:xfrm>
            <a:prstGeom prst="roundRect">
              <a:avLst>
                <a:gd fmla="val 711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800">
                  <a:latin typeface="Roboto Condensed"/>
                  <a:ea typeface="Roboto Condensed"/>
                  <a:cs typeface="Roboto Condensed"/>
                  <a:sym typeface="Roboto Condensed"/>
                </a:rPr>
                <a:t>VM</a:t>
              </a:r>
            </a:p>
          </p:txBody>
        </p:sp>
      </p:grpSp>
      <p:sp>
        <p:nvSpPr>
          <p:cNvPr id="181" name="Shape 181"/>
          <p:cNvSpPr/>
          <p:nvPr/>
        </p:nvSpPr>
        <p:spPr>
          <a:xfrm>
            <a:off x="2855300" y="3338550"/>
            <a:ext cx="1523700" cy="1079700"/>
          </a:xfrm>
          <a:prstGeom prst="roundRect">
            <a:avLst>
              <a:gd fmla="val 320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82" name="Shape 182"/>
          <p:cNvGrpSpPr/>
          <p:nvPr/>
        </p:nvGrpSpPr>
        <p:grpSpPr>
          <a:xfrm>
            <a:off x="2986850" y="3481887"/>
            <a:ext cx="1260600" cy="793175"/>
            <a:chOff x="3257350" y="3356000"/>
            <a:chExt cx="1260600" cy="793175"/>
          </a:xfrm>
        </p:grpSpPr>
        <p:sp>
          <p:nvSpPr>
            <p:cNvPr id="183" name="Shape 183"/>
            <p:cNvSpPr/>
            <p:nvPr/>
          </p:nvSpPr>
          <p:spPr>
            <a:xfrm>
              <a:off x="3257350" y="3356000"/>
              <a:ext cx="346200" cy="346200"/>
            </a:xfrm>
            <a:prstGeom prst="roundRect">
              <a:avLst>
                <a:gd fmla="val 7117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800">
                  <a:latin typeface="Roboto Condensed"/>
                  <a:ea typeface="Roboto Condensed"/>
                  <a:cs typeface="Roboto Condensed"/>
                  <a:sym typeface="Roboto Condensed"/>
                </a:rPr>
                <a:t>VM</a:t>
              </a:r>
            </a:p>
          </p:txBody>
        </p:sp>
        <p:sp>
          <p:nvSpPr>
            <p:cNvPr id="184" name="Shape 184"/>
            <p:cNvSpPr/>
            <p:nvPr/>
          </p:nvSpPr>
          <p:spPr>
            <a:xfrm>
              <a:off x="3714550" y="3356000"/>
              <a:ext cx="346200" cy="346200"/>
            </a:xfrm>
            <a:prstGeom prst="roundRect">
              <a:avLst>
                <a:gd fmla="val 7117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800">
                  <a:latin typeface="Roboto Condensed"/>
                  <a:ea typeface="Roboto Condensed"/>
                  <a:cs typeface="Roboto Condensed"/>
                  <a:sym typeface="Roboto Condensed"/>
                </a:rPr>
                <a:t>VM</a:t>
              </a:r>
            </a:p>
          </p:txBody>
        </p:sp>
        <p:sp>
          <p:nvSpPr>
            <p:cNvPr id="185" name="Shape 185"/>
            <p:cNvSpPr/>
            <p:nvPr/>
          </p:nvSpPr>
          <p:spPr>
            <a:xfrm>
              <a:off x="3257350" y="3802975"/>
              <a:ext cx="346200" cy="346200"/>
            </a:xfrm>
            <a:prstGeom prst="roundRect">
              <a:avLst>
                <a:gd fmla="val 7117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800">
                  <a:latin typeface="Roboto Condensed"/>
                  <a:ea typeface="Roboto Condensed"/>
                  <a:cs typeface="Roboto Condensed"/>
                  <a:sym typeface="Roboto Condensed"/>
                </a:rPr>
                <a:t>VM</a:t>
              </a:r>
            </a:p>
          </p:txBody>
        </p:sp>
        <p:sp>
          <p:nvSpPr>
            <p:cNvPr id="186" name="Shape 186"/>
            <p:cNvSpPr/>
            <p:nvPr/>
          </p:nvSpPr>
          <p:spPr>
            <a:xfrm>
              <a:off x="3714550" y="3802975"/>
              <a:ext cx="346200" cy="346200"/>
            </a:xfrm>
            <a:prstGeom prst="roundRect">
              <a:avLst>
                <a:gd fmla="val 7117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800">
                  <a:latin typeface="Roboto Condensed"/>
                  <a:ea typeface="Roboto Condensed"/>
                  <a:cs typeface="Roboto Condensed"/>
                  <a:sym typeface="Roboto Condensed"/>
                </a:rPr>
                <a:t>VM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4171750" y="3356000"/>
              <a:ext cx="346200" cy="346200"/>
            </a:xfrm>
            <a:prstGeom prst="roundRect">
              <a:avLst>
                <a:gd fmla="val 7117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800">
                  <a:latin typeface="Roboto Condensed"/>
                  <a:ea typeface="Roboto Condensed"/>
                  <a:cs typeface="Roboto Condensed"/>
                  <a:sym typeface="Roboto Condensed"/>
                </a:rPr>
                <a:t>VM</a:t>
              </a:r>
            </a:p>
          </p:txBody>
        </p:sp>
      </p:grpSp>
      <p:sp>
        <p:nvSpPr>
          <p:cNvPr id="188" name="Shape 188"/>
          <p:cNvSpPr/>
          <p:nvPr/>
        </p:nvSpPr>
        <p:spPr>
          <a:xfrm>
            <a:off x="5775200" y="3062675"/>
            <a:ext cx="2962200" cy="1607100"/>
          </a:xfrm>
          <a:prstGeom prst="roundRect">
            <a:avLst>
              <a:gd fmla="val 3200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5884250" y="3338625"/>
            <a:ext cx="1141500" cy="1079700"/>
          </a:xfrm>
          <a:prstGeom prst="roundRect">
            <a:avLst>
              <a:gd fmla="val 320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6797775" y="2134762"/>
            <a:ext cx="568500" cy="568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LB</a:t>
            </a:r>
          </a:p>
        </p:txBody>
      </p:sp>
      <p:sp>
        <p:nvSpPr>
          <p:cNvPr id="191" name="Shape 191"/>
          <p:cNvSpPr/>
          <p:nvPr/>
        </p:nvSpPr>
        <p:spPr>
          <a:xfrm>
            <a:off x="4621575" y="3062675"/>
            <a:ext cx="933300" cy="4023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4714175" y="3143125"/>
            <a:ext cx="226800" cy="226800"/>
          </a:xfrm>
          <a:prstGeom prst="roundRect">
            <a:avLst>
              <a:gd fmla="val 7117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93" name="Shape 193"/>
          <p:cNvCxnSpPr>
            <a:stCxn id="190" idx="0"/>
          </p:cNvCxnSpPr>
          <p:nvPr/>
        </p:nvCxnSpPr>
        <p:spPr>
          <a:xfrm rot="10800000">
            <a:off x="7082025" y="1627162"/>
            <a:ext cx="0" cy="507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194" name="Shape 194"/>
          <p:cNvCxnSpPr>
            <a:stCxn id="190" idx="4"/>
            <a:endCxn id="195" idx="0"/>
          </p:cNvCxnSpPr>
          <p:nvPr/>
        </p:nvCxnSpPr>
        <p:spPr>
          <a:xfrm flipH="1" rot="-5400000">
            <a:off x="7165425" y="2619862"/>
            <a:ext cx="635400" cy="802200"/>
          </a:xfrm>
          <a:prstGeom prst="curvedConnector3">
            <a:avLst>
              <a:gd fmla="val 49991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6" name="Shape 196"/>
          <p:cNvSpPr txBox="1"/>
          <p:nvPr/>
        </p:nvSpPr>
        <p:spPr>
          <a:xfrm>
            <a:off x="7313600" y="4392400"/>
            <a:ext cx="1141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api.adm.fidelitydp.com</a:t>
            </a:r>
          </a:p>
        </p:txBody>
      </p:sp>
      <p:sp>
        <p:nvSpPr>
          <p:cNvPr id="197" name="Shape 197"/>
          <p:cNvSpPr/>
          <p:nvPr/>
        </p:nvSpPr>
        <p:spPr>
          <a:xfrm>
            <a:off x="4986675" y="3143125"/>
            <a:ext cx="226800" cy="226800"/>
          </a:xfrm>
          <a:prstGeom prst="roundRect">
            <a:avLst>
              <a:gd fmla="val 7117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5259175" y="3143125"/>
            <a:ext cx="226800" cy="226800"/>
          </a:xfrm>
          <a:prstGeom prst="roundRect">
            <a:avLst>
              <a:gd fmla="val 7117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99" name="Shape 199"/>
          <p:cNvGrpSpPr/>
          <p:nvPr/>
        </p:nvGrpSpPr>
        <p:grpSpPr>
          <a:xfrm>
            <a:off x="6053300" y="3481800"/>
            <a:ext cx="803400" cy="793175"/>
            <a:chOff x="2064825" y="3352112"/>
            <a:chExt cx="803400" cy="793175"/>
          </a:xfrm>
        </p:grpSpPr>
        <p:sp>
          <p:nvSpPr>
            <p:cNvPr id="200" name="Shape 200"/>
            <p:cNvSpPr/>
            <p:nvPr/>
          </p:nvSpPr>
          <p:spPr>
            <a:xfrm>
              <a:off x="2064825" y="3352112"/>
              <a:ext cx="346200" cy="346200"/>
            </a:xfrm>
            <a:prstGeom prst="roundRect">
              <a:avLst>
                <a:gd fmla="val 7117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800">
                  <a:latin typeface="Roboto Condensed"/>
                  <a:ea typeface="Roboto Condensed"/>
                  <a:cs typeface="Roboto Condensed"/>
                  <a:sym typeface="Roboto Condensed"/>
                </a:rPr>
                <a:t>VM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x="2522025" y="3352112"/>
              <a:ext cx="346200" cy="346200"/>
            </a:xfrm>
            <a:prstGeom prst="roundRect">
              <a:avLst>
                <a:gd fmla="val 7117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800">
                  <a:latin typeface="Roboto Condensed"/>
                  <a:ea typeface="Roboto Condensed"/>
                  <a:cs typeface="Roboto Condensed"/>
                  <a:sym typeface="Roboto Condensed"/>
                </a:rPr>
                <a:t>VM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2064825" y="3799087"/>
              <a:ext cx="346200" cy="346200"/>
            </a:xfrm>
            <a:prstGeom prst="roundRect">
              <a:avLst>
                <a:gd fmla="val 7117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800">
                  <a:latin typeface="Roboto Condensed"/>
                  <a:ea typeface="Roboto Condensed"/>
                  <a:cs typeface="Roboto Condensed"/>
                  <a:sym typeface="Roboto Condensed"/>
                </a:rPr>
                <a:t>VM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x="2522025" y="3799087"/>
              <a:ext cx="346200" cy="346200"/>
            </a:xfrm>
            <a:prstGeom prst="roundRect">
              <a:avLst>
                <a:gd fmla="val 7117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800">
                  <a:latin typeface="Roboto Condensed"/>
                  <a:ea typeface="Roboto Condensed"/>
                  <a:cs typeface="Roboto Condensed"/>
                  <a:sym typeface="Roboto Condensed"/>
                </a:rPr>
                <a:t>VM</a:t>
              </a:r>
            </a:p>
          </p:txBody>
        </p:sp>
      </p:grpSp>
      <p:sp>
        <p:nvSpPr>
          <p:cNvPr id="195" name="Shape 195"/>
          <p:cNvSpPr/>
          <p:nvPr/>
        </p:nvSpPr>
        <p:spPr>
          <a:xfrm>
            <a:off x="7122500" y="3338550"/>
            <a:ext cx="1523700" cy="1079700"/>
          </a:xfrm>
          <a:prstGeom prst="roundRect">
            <a:avLst>
              <a:gd fmla="val 3200" name="adj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204" name="Shape 204"/>
          <p:cNvGrpSpPr/>
          <p:nvPr/>
        </p:nvGrpSpPr>
        <p:grpSpPr>
          <a:xfrm>
            <a:off x="7254050" y="3481887"/>
            <a:ext cx="1260600" cy="793175"/>
            <a:chOff x="3257350" y="3356000"/>
            <a:chExt cx="1260600" cy="793175"/>
          </a:xfrm>
        </p:grpSpPr>
        <p:sp>
          <p:nvSpPr>
            <p:cNvPr id="205" name="Shape 205"/>
            <p:cNvSpPr/>
            <p:nvPr/>
          </p:nvSpPr>
          <p:spPr>
            <a:xfrm>
              <a:off x="3257350" y="3356000"/>
              <a:ext cx="346200" cy="346200"/>
            </a:xfrm>
            <a:prstGeom prst="roundRect">
              <a:avLst>
                <a:gd fmla="val 711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800">
                  <a:latin typeface="Roboto Condensed"/>
                  <a:ea typeface="Roboto Condensed"/>
                  <a:cs typeface="Roboto Condensed"/>
                  <a:sym typeface="Roboto Condensed"/>
                </a:rPr>
                <a:t>VM</a:t>
              </a:r>
            </a:p>
          </p:txBody>
        </p:sp>
        <p:sp>
          <p:nvSpPr>
            <p:cNvPr id="206" name="Shape 206"/>
            <p:cNvSpPr/>
            <p:nvPr/>
          </p:nvSpPr>
          <p:spPr>
            <a:xfrm>
              <a:off x="3714550" y="3356000"/>
              <a:ext cx="346200" cy="346200"/>
            </a:xfrm>
            <a:prstGeom prst="roundRect">
              <a:avLst>
                <a:gd fmla="val 711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800">
                  <a:latin typeface="Roboto Condensed"/>
                  <a:ea typeface="Roboto Condensed"/>
                  <a:cs typeface="Roboto Condensed"/>
                  <a:sym typeface="Roboto Condensed"/>
                </a:rPr>
                <a:t>VM</a:t>
              </a:r>
            </a:p>
          </p:txBody>
        </p:sp>
        <p:sp>
          <p:nvSpPr>
            <p:cNvPr id="207" name="Shape 207"/>
            <p:cNvSpPr/>
            <p:nvPr/>
          </p:nvSpPr>
          <p:spPr>
            <a:xfrm>
              <a:off x="3257350" y="3802975"/>
              <a:ext cx="346200" cy="346200"/>
            </a:xfrm>
            <a:prstGeom prst="roundRect">
              <a:avLst>
                <a:gd fmla="val 711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800">
                  <a:latin typeface="Roboto Condensed"/>
                  <a:ea typeface="Roboto Condensed"/>
                  <a:cs typeface="Roboto Condensed"/>
                  <a:sym typeface="Roboto Condensed"/>
                </a:rPr>
                <a:t>VM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3714550" y="3802975"/>
              <a:ext cx="346200" cy="346200"/>
            </a:xfrm>
            <a:prstGeom prst="roundRect">
              <a:avLst>
                <a:gd fmla="val 711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800">
                  <a:latin typeface="Roboto Condensed"/>
                  <a:ea typeface="Roboto Condensed"/>
                  <a:cs typeface="Roboto Condensed"/>
                  <a:sym typeface="Roboto Condensed"/>
                </a:rPr>
                <a:t>VM</a:t>
              </a:r>
            </a:p>
          </p:txBody>
        </p:sp>
        <p:sp>
          <p:nvSpPr>
            <p:cNvPr id="209" name="Shape 209"/>
            <p:cNvSpPr/>
            <p:nvPr/>
          </p:nvSpPr>
          <p:spPr>
            <a:xfrm>
              <a:off x="4171750" y="3356000"/>
              <a:ext cx="346200" cy="346200"/>
            </a:xfrm>
            <a:prstGeom prst="roundRect">
              <a:avLst>
                <a:gd fmla="val 711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800">
                  <a:latin typeface="Roboto Condensed"/>
                  <a:ea typeface="Roboto Condensed"/>
                  <a:cs typeface="Roboto Condensed"/>
                  <a:sym typeface="Roboto Condensed"/>
                </a:rPr>
                <a:t>VM</a:t>
              </a:r>
            </a:p>
          </p:txBody>
        </p:sp>
      </p:grpSp>
      <p:sp>
        <p:nvSpPr>
          <p:cNvPr id="210" name="Shape 210"/>
          <p:cNvSpPr txBox="1"/>
          <p:nvPr/>
        </p:nvSpPr>
        <p:spPr>
          <a:xfrm>
            <a:off x="1675375" y="4669775"/>
            <a:ext cx="26274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800">
                <a:solidFill>
                  <a:srgbClr val="666666"/>
                </a:solidFill>
                <a:latin typeface="Bitter"/>
                <a:ea typeface="Bitter"/>
                <a:cs typeface="Bitter"/>
                <a:sym typeface="Bitter"/>
              </a:rPr>
              <a:t>— API Manager - Gateway cluster —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5942600" y="4669775"/>
            <a:ext cx="26274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800">
                <a:solidFill>
                  <a:srgbClr val="666666"/>
                </a:solidFill>
                <a:latin typeface="Bitter"/>
                <a:ea typeface="Bitter"/>
                <a:cs typeface="Bitter"/>
                <a:sym typeface="Bitter"/>
              </a:rPr>
              <a:t>— API Manager - Gateway cluster —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/>
        </p:nvSpPr>
        <p:spPr>
          <a:xfrm>
            <a:off x="311700" y="445025"/>
            <a:ext cx="8520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Membership schemes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311700" y="987350"/>
            <a:ext cx="8520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3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Multicast</a:t>
            </a:r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3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Well-Known-Address (WKA)</a:t>
            </a:r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3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AWS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5304800" y="1013025"/>
            <a:ext cx="3252300" cy="32523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23" name="Shape 223"/>
          <p:cNvGrpSpPr/>
          <p:nvPr/>
        </p:nvGrpSpPr>
        <p:grpSpPr>
          <a:xfrm>
            <a:off x="4037200" y="1472375"/>
            <a:ext cx="4082700" cy="4083300"/>
            <a:chOff x="2701775" y="1634250"/>
            <a:chExt cx="4082700" cy="4083300"/>
          </a:xfrm>
        </p:grpSpPr>
        <p:sp>
          <p:nvSpPr>
            <p:cNvPr id="224" name="Shape 224"/>
            <p:cNvSpPr/>
            <p:nvPr/>
          </p:nvSpPr>
          <p:spPr>
            <a:xfrm>
              <a:off x="2701775" y="1634250"/>
              <a:ext cx="4082700" cy="40833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3316150" y="2248575"/>
              <a:ext cx="2854200" cy="28545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3797900" y="2730525"/>
              <a:ext cx="1890600" cy="18906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4152400" y="3085025"/>
              <a:ext cx="1181700" cy="11817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4423000" y="3355625"/>
              <a:ext cx="640500" cy="6405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Shape 229"/>
          <p:cNvSpPr/>
          <p:nvPr/>
        </p:nvSpPr>
        <p:spPr>
          <a:xfrm rot="-2618164">
            <a:off x="5056747" y="3834436"/>
            <a:ext cx="1194217" cy="12668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/>
        </p:nvSpPr>
        <p:spPr>
          <a:xfrm>
            <a:off x="311700" y="445025"/>
            <a:ext cx="8520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Multicast </a:t>
            </a:r>
            <a:r>
              <a:rPr lang="en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Membership scheme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6197150" y="4311150"/>
            <a:ext cx="14676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esb.fidelitydp.com</a:t>
            </a:r>
          </a:p>
        </p:txBody>
      </p:sp>
      <p:sp>
        <p:nvSpPr>
          <p:cNvPr id="232" name="Shape 232"/>
          <p:cNvSpPr/>
          <p:nvPr/>
        </p:nvSpPr>
        <p:spPr>
          <a:xfrm>
            <a:off x="6755400" y="1809237"/>
            <a:ext cx="346200" cy="346200"/>
          </a:xfrm>
          <a:prstGeom prst="roundRect">
            <a:avLst>
              <a:gd fmla="val 711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M</a:t>
            </a:r>
          </a:p>
        </p:txBody>
      </p:sp>
      <p:sp>
        <p:nvSpPr>
          <p:cNvPr id="233" name="Shape 233"/>
          <p:cNvSpPr/>
          <p:nvPr/>
        </p:nvSpPr>
        <p:spPr>
          <a:xfrm>
            <a:off x="7376925" y="1463050"/>
            <a:ext cx="346200" cy="346200"/>
          </a:xfrm>
          <a:prstGeom prst="roundRect">
            <a:avLst>
              <a:gd fmla="val 711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M</a:t>
            </a:r>
          </a:p>
        </p:txBody>
      </p:sp>
      <p:sp>
        <p:nvSpPr>
          <p:cNvPr id="234" name="Shape 234"/>
          <p:cNvSpPr/>
          <p:nvPr/>
        </p:nvSpPr>
        <p:spPr>
          <a:xfrm>
            <a:off x="2180875" y="1991325"/>
            <a:ext cx="198300" cy="198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2180875" y="2953875"/>
            <a:ext cx="198300" cy="198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6755400" y="2420462"/>
            <a:ext cx="346200" cy="346200"/>
          </a:xfrm>
          <a:prstGeom prst="roundRect">
            <a:avLst>
              <a:gd fmla="val 711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M</a:t>
            </a:r>
          </a:p>
        </p:txBody>
      </p:sp>
      <p:sp>
        <p:nvSpPr>
          <p:cNvPr id="237" name="Shape 237"/>
          <p:cNvSpPr/>
          <p:nvPr/>
        </p:nvSpPr>
        <p:spPr>
          <a:xfrm>
            <a:off x="7376925" y="2859500"/>
            <a:ext cx="346200" cy="346200"/>
          </a:xfrm>
          <a:prstGeom prst="roundRect">
            <a:avLst>
              <a:gd fmla="val 711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M</a:t>
            </a:r>
          </a:p>
        </p:txBody>
      </p:sp>
      <p:sp>
        <p:nvSpPr>
          <p:cNvPr id="238" name="Shape 238"/>
          <p:cNvSpPr/>
          <p:nvPr/>
        </p:nvSpPr>
        <p:spPr>
          <a:xfrm>
            <a:off x="7670450" y="2173150"/>
            <a:ext cx="346200" cy="346200"/>
          </a:xfrm>
          <a:prstGeom prst="roundRect">
            <a:avLst>
              <a:gd fmla="val 711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M</a:t>
            </a:r>
          </a:p>
        </p:txBody>
      </p:sp>
      <p:sp>
        <p:nvSpPr>
          <p:cNvPr id="239" name="Shape 239"/>
          <p:cNvSpPr/>
          <p:nvPr/>
        </p:nvSpPr>
        <p:spPr>
          <a:xfrm>
            <a:off x="5548650" y="3631287"/>
            <a:ext cx="346200" cy="346200"/>
          </a:xfrm>
          <a:prstGeom prst="roundRect">
            <a:avLst>
              <a:gd fmla="val 711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M</a:t>
            </a:r>
            <a:r>
              <a:rPr b="1" baseline="-25000" lang="en" sz="800">
                <a:latin typeface="Roboto Condensed"/>
                <a:ea typeface="Roboto Condensed"/>
                <a:cs typeface="Roboto Condensed"/>
                <a:sym typeface="Roboto Condensed"/>
              </a:rPr>
              <a:t>n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311700" y="987350"/>
            <a:ext cx="4993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Same Subnet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Same Multicast domain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 Fixed Hosts/</a:t>
            </a:r>
            <a:r>
              <a:rPr lang="e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IP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 impact by failed members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5932800" y="3631300"/>
            <a:ext cx="8226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800">
                <a:solidFill>
                  <a:srgbClr val="999999"/>
                </a:solidFill>
                <a:latin typeface="Bitter"/>
                <a:ea typeface="Bitter"/>
                <a:cs typeface="Bitter"/>
                <a:sym typeface="Bitter"/>
              </a:rPr>
              <a:t>— Join —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{ IP + Port }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5304800" y="1013025"/>
            <a:ext cx="3252300" cy="32523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 rot="-2618164">
            <a:off x="5056747" y="3834436"/>
            <a:ext cx="1194217" cy="12668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/>
        </p:nvSpPr>
        <p:spPr>
          <a:xfrm>
            <a:off x="311700" y="445025"/>
            <a:ext cx="8520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Well-Known-Address </a:t>
            </a:r>
            <a:r>
              <a:rPr lang="en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Membership scheme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6197150" y="4311150"/>
            <a:ext cx="14676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esb.fidelitydp.com</a:t>
            </a:r>
          </a:p>
        </p:txBody>
      </p:sp>
      <p:sp>
        <p:nvSpPr>
          <p:cNvPr id="250" name="Shape 250"/>
          <p:cNvSpPr/>
          <p:nvPr/>
        </p:nvSpPr>
        <p:spPr>
          <a:xfrm>
            <a:off x="8023950" y="2712575"/>
            <a:ext cx="346200" cy="346200"/>
          </a:xfrm>
          <a:prstGeom prst="roundRect">
            <a:avLst>
              <a:gd fmla="val 711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M</a:t>
            </a:r>
          </a:p>
        </p:txBody>
      </p:sp>
      <p:sp>
        <p:nvSpPr>
          <p:cNvPr id="251" name="Shape 251"/>
          <p:cNvSpPr/>
          <p:nvPr/>
        </p:nvSpPr>
        <p:spPr>
          <a:xfrm>
            <a:off x="2180875" y="1991325"/>
            <a:ext cx="198300" cy="198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2180875" y="2953875"/>
            <a:ext cx="198300" cy="198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7411950" y="3597450"/>
            <a:ext cx="346200" cy="346200"/>
          </a:xfrm>
          <a:prstGeom prst="roundRect">
            <a:avLst>
              <a:gd fmla="val 711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M</a:t>
            </a:r>
          </a:p>
        </p:txBody>
      </p:sp>
      <p:sp>
        <p:nvSpPr>
          <p:cNvPr id="254" name="Shape 254"/>
          <p:cNvSpPr/>
          <p:nvPr/>
        </p:nvSpPr>
        <p:spPr>
          <a:xfrm>
            <a:off x="7841875" y="3197900"/>
            <a:ext cx="346200" cy="346200"/>
          </a:xfrm>
          <a:prstGeom prst="roundRect">
            <a:avLst>
              <a:gd fmla="val 711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M</a:t>
            </a:r>
          </a:p>
        </p:txBody>
      </p:sp>
      <p:sp>
        <p:nvSpPr>
          <p:cNvPr id="255" name="Shape 255"/>
          <p:cNvSpPr/>
          <p:nvPr/>
        </p:nvSpPr>
        <p:spPr>
          <a:xfrm>
            <a:off x="7963900" y="2164962"/>
            <a:ext cx="346200" cy="346200"/>
          </a:xfrm>
          <a:prstGeom prst="roundRect">
            <a:avLst>
              <a:gd fmla="val 711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M</a:t>
            </a:r>
          </a:p>
        </p:txBody>
      </p:sp>
      <p:sp>
        <p:nvSpPr>
          <p:cNvPr id="256" name="Shape 256"/>
          <p:cNvSpPr/>
          <p:nvPr/>
        </p:nvSpPr>
        <p:spPr>
          <a:xfrm>
            <a:off x="5548650" y="3631287"/>
            <a:ext cx="346200" cy="346200"/>
          </a:xfrm>
          <a:prstGeom prst="roundRect">
            <a:avLst>
              <a:gd fmla="val 711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M</a:t>
            </a:r>
            <a:r>
              <a:rPr b="1" baseline="-25000" lang="en" sz="800">
                <a:latin typeface="Roboto Condensed"/>
                <a:ea typeface="Roboto Condensed"/>
                <a:cs typeface="Roboto Condensed"/>
                <a:sym typeface="Roboto Condensed"/>
              </a:rPr>
              <a:t>n</a:t>
            </a:r>
          </a:p>
        </p:txBody>
      </p:sp>
      <p:sp>
        <p:nvSpPr>
          <p:cNvPr id="257" name="Shape 257"/>
          <p:cNvSpPr/>
          <p:nvPr/>
        </p:nvSpPr>
        <p:spPr>
          <a:xfrm>
            <a:off x="5820900" y="1238650"/>
            <a:ext cx="1280700" cy="1280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dash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6094337" y="1593000"/>
            <a:ext cx="346200" cy="346200"/>
          </a:xfrm>
          <a:prstGeom prst="roundRect">
            <a:avLst>
              <a:gd fmla="val 711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baseline="30000" lang="en" sz="800">
                <a:latin typeface="Roboto Condensed"/>
                <a:ea typeface="Roboto Condensed"/>
                <a:cs typeface="Roboto Condensed"/>
                <a:sym typeface="Roboto Condensed"/>
              </a:rPr>
              <a:t>K</a:t>
            </a: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M</a:t>
            </a:r>
          </a:p>
        </p:txBody>
      </p:sp>
      <p:sp>
        <p:nvSpPr>
          <p:cNvPr id="259" name="Shape 259"/>
          <p:cNvSpPr/>
          <p:nvPr/>
        </p:nvSpPr>
        <p:spPr>
          <a:xfrm>
            <a:off x="6481962" y="1818775"/>
            <a:ext cx="346200" cy="346200"/>
          </a:xfrm>
          <a:prstGeom prst="roundRect">
            <a:avLst>
              <a:gd fmla="val 711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baseline="30000" lang="en" sz="800">
                <a:latin typeface="Roboto Condensed"/>
                <a:ea typeface="Roboto Condensed"/>
                <a:cs typeface="Roboto Condensed"/>
                <a:sym typeface="Roboto Condensed"/>
              </a:rPr>
              <a:t>k</a:t>
            </a: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M</a:t>
            </a:r>
          </a:p>
        </p:txBody>
      </p:sp>
      <p:sp>
        <p:nvSpPr>
          <p:cNvPr id="260" name="Shape 260"/>
          <p:cNvSpPr/>
          <p:nvPr/>
        </p:nvSpPr>
        <p:spPr>
          <a:xfrm>
            <a:off x="5768925" y="1177950"/>
            <a:ext cx="340225" cy="196300"/>
          </a:xfrm>
          <a:custGeom>
            <a:pathLst>
              <a:path extrusionOk="0" h="7852" w="13609">
                <a:moveTo>
                  <a:pt x="13609" y="7852"/>
                </a:moveTo>
                <a:lnTo>
                  <a:pt x="907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lg" w="lg" type="oval"/>
            <a:tailEnd len="lg" w="lg" type="none"/>
          </a:ln>
        </p:spPr>
      </p:sp>
      <p:cxnSp>
        <p:nvCxnSpPr>
          <p:cNvPr id="261" name="Shape 261"/>
          <p:cNvCxnSpPr>
            <a:stCxn id="256" idx="0"/>
            <a:endCxn id="259" idx="1"/>
          </p:cNvCxnSpPr>
          <p:nvPr/>
        </p:nvCxnSpPr>
        <p:spPr>
          <a:xfrm rot="-5400000">
            <a:off x="5282100" y="2431437"/>
            <a:ext cx="1639500" cy="7602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2" name="Shape 262"/>
          <p:cNvCxnSpPr>
            <a:stCxn id="256" idx="0"/>
            <a:endCxn id="258" idx="1"/>
          </p:cNvCxnSpPr>
          <p:nvPr/>
        </p:nvCxnSpPr>
        <p:spPr>
          <a:xfrm rot="-5400000">
            <a:off x="4975500" y="2512437"/>
            <a:ext cx="1865100" cy="3726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3" name="Shape 263"/>
          <p:cNvCxnSpPr>
            <a:stCxn id="259" idx="3"/>
            <a:endCxn id="253" idx="1"/>
          </p:cNvCxnSpPr>
          <p:nvPr/>
        </p:nvCxnSpPr>
        <p:spPr>
          <a:xfrm>
            <a:off x="6828162" y="1991875"/>
            <a:ext cx="583800" cy="17787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4" name="Shape 264"/>
          <p:cNvCxnSpPr>
            <a:stCxn id="259" idx="3"/>
            <a:endCxn id="254" idx="1"/>
          </p:cNvCxnSpPr>
          <p:nvPr/>
        </p:nvCxnSpPr>
        <p:spPr>
          <a:xfrm>
            <a:off x="6828162" y="1991875"/>
            <a:ext cx="1013700" cy="13791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5" name="Shape 265"/>
          <p:cNvCxnSpPr>
            <a:stCxn id="259" idx="3"/>
            <a:endCxn id="250" idx="1"/>
          </p:cNvCxnSpPr>
          <p:nvPr/>
        </p:nvCxnSpPr>
        <p:spPr>
          <a:xfrm>
            <a:off x="6828162" y="1991875"/>
            <a:ext cx="1195800" cy="8937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6" name="Shape 266"/>
          <p:cNvCxnSpPr>
            <a:stCxn id="259" idx="3"/>
            <a:endCxn id="255" idx="1"/>
          </p:cNvCxnSpPr>
          <p:nvPr/>
        </p:nvCxnSpPr>
        <p:spPr>
          <a:xfrm>
            <a:off x="6828162" y="1991875"/>
            <a:ext cx="1135800" cy="346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7" name="Shape 267"/>
          <p:cNvSpPr txBox="1"/>
          <p:nvPr/>
        </p:nvSpPr>
        <p:spPr>
          <a:xfrm>
            <a:off x="4301325" y="1054575"/>
            <a:ext cx="14676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well-known-members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5659375" y="2805975"/>
            <a:ext cx="8226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800">
                <a:solidFill>
                  <a:srgbClr val="999999"/>
                </a:solidFill>
                <a:latin typeface="Bitter"/>
                <a:ea typeface="Bitter"/>
                <a:cs typeface="Bitter"/>
                <a:sym typeface="Bitter"/>
              </a:rPr>
              <a:t>— Join —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{ IP + Port }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7014775" y="1841725"/>
            <a:ext cx="8226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800">
                <a:solidFill>
                  <a:srgbClr val="999999"/>
                </a:solidFill>
                <a:latin typeface="Bitter"/>
                <a:ea typeface="Bitter"/>
                <a:cs typeface="Bitter"/>
                <a:sym typeface="Bitter"/>
              </a:rPr>
              <a:t>— Notify —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311700" y="987350"/>
            <a:ext cx="4993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Different Networks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One Known host/IP </a:t>
            </a:r>
            <a:r>
              <a:rPr lang="en" sz="2400" u="sng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at least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One Live WKA member </a:t>
            </a:r>
            <a:r>
              <a:rPr lang="en" sz="2400" u="sng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at least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IaaS friendly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