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verage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Winston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Winston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Winston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Winston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Edwin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Edwin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Edwin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Edwin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Edwin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Edwin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Edwin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Edwin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Richard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Richard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Richard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Richard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Richard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Nicholas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Shane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Winston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buSzPct val="100000"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buSzPct val="100000"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441866"/>
            <a:ext cx="4045200" cy="228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1321066"/>
            <a:ext cx="7801500" cy="230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Systems Project: </a:t>
            </a:r>
            <a:r>
              <a:rPr lang="en" sz="7200"/>
              <a:t>Amazon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4233167"/>
            <a:ext cx="7801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Winston Biggs, Shane Johnson, Nicholas Pruss, Edwin Saez, Richard Zhao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#1: Description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Determine the average star rating of Fundamentals of Database Systems (7th Edition) based on its reviews.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References 2 tables: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Product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Review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Uses the AVERAGE aggregate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#1: Relational Algebra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Matching_Product ← π</a:t>
            </a:r>
            <a:r>
              <a:rPr baseline="-25000" lang="en" sz="3200"/>
              <a:t>ASIN</a:t>
            </a:r>
            <a:r>
              <a:rPr lang="en" sz="3200"/>
              <a:t>(σ</a:t>
            </a:r>
            <a:r>
              <a:rPr baseline="-25000" lang="en" sz="3200"/>
              <a:t>Name='Fundamentals of Database Systems (7th Edition)'</a:t>
            </a:r>
            <a:r>
              <a:rPr lang="en" sz="3200"/>
              <a:t>(Product))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Product_Reviews ← π</a:t>
            </a:r>
            <a:r>
              <a:rPr baseline="-25000" lang="en" sz="3200"/>
              <a:t>Star_Rating</a:t>
            </a:r>
            <a:r>
              <a:rPr lang="en" sz="3200"/>
              <a:t>(Matching_Product ⋈</a:t>
            </a:r>
            <a:r>
              <a:rPr baseline="-25000" lang="en" sz="3200"/>
              <a:t>ASIN=Written_About </a:t>
            </a:r>
            <a:r>
              <a:rPr lang="en" sz="3200"/>
              <a:t>Review)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Result ← Ʒ</a:t>
            </a:r>
            <a:r>
              <a:rPr baseline="-25000" lang="en" sz="3200"/>
              <a:t>AVERAGE Star_Rating</a:t>
            </a:r>
            <a:r>
              <a:rPr lang="en" sz="3200"/>
              <a:t>(Product_Reviews)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#1: Oracle Code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SELECT AVG(star_rating) FROM (SELECT star_rating FROM (SELECT asin FROM product WHERE name='Fundamentals of Database Systems (7th Edition)'), review WHERE asin=written_about);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#1: Results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8928"/>
            <a:ext cx="9144001" cy="215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#2: Description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Find the names and email addresses of everyone who has an American Express credit card saved to their account.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References 3 tables: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Credit_Card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Account_Credit_Card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Account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#2: Relational Algebra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AmEx_Cards ← π</a:t>
            </a:r>
            <a:r>
              <a:rPr baseline="-25000" lang="en" sz="3200"/>
              <a:t>Card_Number</a:t>
            </a:r>
            <a:r>
              <a:rPr lang="en" sz="3200"/>
              <a:t>(σ</a:t>
            </a:r>
            <a:r>
              <a:rPr baseline="-25000" lang="en" sz="3200"/>
              <a:t>Type='American Express'</a:t>
            </a:r>
            <a:r>
              <a:rPr lang="en" sz="3200"/>
              <a:t>(Credit_Card))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AmEx_Emails ← π</a:t>
            </a:r>
            <a:r>
              <a:rPr baseline="-25000" lang="en" sz="3200"/>
              <a:t>Account_Email</a:t>
            </a:r>
            <a:r>
              <a:rPr lang="en" sz="3200"/>
              <a:t>(AmEx_Cards ⋈</a:t>
            </a:r>
            <a:r>
              <a:rPr baseline="-25000" lang="en" sz="3200"/>
              <a:t>Card_Number=Credit_Card_Number</a:t>
            </a:r>
            <a:r>
              <a:rPr lang="en" sz="3200"/>
              <a:t> Account_Credit_Cards)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Result ← π</a:t>
            </a:r>
            <a:r>
              <a:rPr baseline="-25000" lang="en" sz="3200"/>
              <a:t>Name, Email</a:t>
            </a:r>
            <a:r>
              <a:rPr lang="en" sz="3200"/>
              <a:t>(AmEx_Emails ⋈</a:t>
            </a:r>
            <a:r>
              <a:rPr baseline="-25000" lang="en" sz="3200"/>
              <a:t>Account_Email=Email</a:t>
            </a:r>
            <a:r>
              <a:rPr lang="en" sz="3200"/>
              <a:t> Account)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#2: Oracle Code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SELECT name, email FROM (SELECT account_email FROM (SELECT card_number FROM credit_card WHERE type='American Express'), account_credit_cards WHERE card_number=credit_card_number), account WHERE account_email=email;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#2: Results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4504"/>
            <a:ext cx="9144001" cy="454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#3: Description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Determine the total amount of money that Shane Johnson has spent at Amazon.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References 4 tables: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Account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Orders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Order_Includes</a:t>
            </a:r>
          </a:p>
          <a:p>
            <a:pPr indent="-431800" lvl="1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Product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Uses the SUM aggregate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#3: Relational Algebra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User_Email ← π</a:t>
            </a:r>
            <a:r>
              <a:rPr baseline="-25000" lang="en" sz="3200"/>
              <a:t>Email</a:t>
            </a:r>
            <a:r>
              <a:rPr lang="en" sz="3200"/>
              <a:t>(σ</a:t>
            </a:r>
            <a:r>
              <a:rPr baseline="-25000" lang="en" sz="3200"/>
              <a:t>Name='Shane Johnson'</a:t>
            </a:r>
            <a:r>
              <a:rPr lang="en" sz="3200"/>
              <a:t>(Account))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User_Orders ← π</a:t>
            </a:r>
            <a:r>
              <a:rPr baseline="-25000" lang="en" sz="3200"/>
              <a:t>Order_Number</a:t>
            </a:r>
            <a:r>
              <a:rPr lang="en" sz="3200"/>
              <a:t>(User_Email ⋈</a:t>
            </a:r>
            <a:r>
              <a:rPr baseline="-25000" lang="en" sz="3200"/>
              <a:t>Email=Placed_By</a:t>
            </a:r>
            <a:r>
              <a:rPr lang="en" sz="3200"/>
              <a:t> Orders)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User_Products ← π</a:t>
            </a:r>
            <a:r>
              <a:rPr baseline="-25000" lang="en" sz="3200"/>
              <a:t>Product_ASIN</a:t>
            </a:r>
            <a:r>
              <a:rPr lang="en" sz="3200"/>
              <a:t>(User_Orders ⋈</a:t>
            </a:r>
            <a:r>
              <a:rPr baseline="-25000" lang="en" sz="3200"/>
              <a:t>Order_Number=Order_Number</a:t>
            </a:r>
            <a:r>
              <a:rPr lang="en" sz="3200"/>
              <a:t> Order_Includes)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200"/>
              <a:t>Result ← Ʒ</a:t>
            </a:r>
            <a:r>
              <a:rPr baseline="-25000" lang="en" sz="3200"/>
              <a:t>SUM Price</a:t>
            </a:r>
            <a:r>
              <a:rPr lang="en" sz="3200"/>
              <a:t>(User_Products ⋈</a:t>
            </a:r>
            <a:r>
              <a:rPr baseline="-25000" lang="en" sz="3200"/>
              <a:t>Product_ASIN=ASIN</a:t>
            </a:r>
            <a:r>
              <a:rPr lang="en" sz="3200"/>
              <a:t> Product)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Amazon.com is the world’s largest online retailer, so we couldn’t include everything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Our database focuses on the most important features and a small set of products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Most information for the database was available on the Amazon website, but some of it needed to be randomly generated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There are quite a few meaningful and realistic queries that can be used with our database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#3: Oracle Code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CREATE TABLE user_orders AS SELECT order_number FROM (SELECT email FROM account WHERE name='Shane Johnson'), Orders WHERE email=placed_by;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SELECT SUM(price) FROM (SELECT product_asin FROM user_orders, order_includes WHERE user_orders.order_number=order_includes.order_number), product WHERE product_asin=asin;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#3: Results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9744"/>
            <a:ext cx="9144001" cy="331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#4: Description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Find the names and email addresses of everyone who has purchased a product in the Video Games category.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References 5 tables:</a:t>
            </a:r>
          </a:p>
          <a:p>
            <a:pPr indent="-431800" lvl="1" marL="914400" rtl="0">
              <a:spcBef>
                <a:spcPts val="0"/>
              </a:spcBef>
              <a:buSzPct val="100000"/>
            </a:pPr>
            <a:r>
              <a:rPr lang="en" sz="3200"/>
              <a:t>Category</a:t>
            </a:r>
          </a:p>
          <a:p>
            <a:pPr indent="-431800" lvl="1" marL="914400" rtl="0">
              <a:spcBef>
                <a:spcPts val="0"/>
              </a:spcBef>
              <a:buSzPct val="100000"/>
            </a:pPr>
            <a:r>
              <a:rPr lang="en" sz="3200"/>
              <a:t>Product_Categorized_As</a:t>
            </a:r>
          </a:p>
          <a:p>
            <a:pPr indent="-431800" lvl="1" marL="914400" rtl="0">
              <a:spcBef>
                <a:spcPts val="0"/>
              </a:spcBef>
              <a:buSzPct val="100000"/>
            </a:pPr>
            <a:r>
              <a:rPr lang="en" sz="3200"/>
              <a:t>Order_Includes</a:t>
            </a:r>
          </a:p>
          <a:p>
            <a:pPr indent="-431800" lvl="1" marL="914400" rtl="0">
              <a:spcBef>
                <a:spcPts val="0"/>
              </a:spcBef>
              <a:buSzPct val="100000"/>
            </a:pPr>
            <a:r>
              <a:rPr lang="en" sz="3200"/>
              <a:t>Orders</a:t>
            </a:r>
          </a:p>
          <a:p>
            <a:pPr indent="-431800" lvl="1" marL="914400" rtl="0">
              <a:spcBef>
                <a:spcPts val="0"/>
              </a:spcBef>
              <a:buSzPct val="100000"/>
            </a:pPr>
            <a:r>
              <a:rPr lang="en" sz="3200"/>
              <a:t>Account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#4: Relational Algebra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536623"/>
            <a:ext cx="8520600" cy="510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Games_Category ← π</a:t>
            </a:r>
            <a:r>
              <a:rPr baseline="-25000" lang="en" sz="2800"/>
              <a:t>Category_ID</a:t>
            </a:r>
            <a:r>
              <a:rPr lang="en" sz="2800"/>
              <a:t>(σ</a:t>
            </a:r>
            <a:r>
              <a:rPr baseline="-25000" lang="en" sz="2800"/>
              <a:t>Name='Video Games'</a:t>
            </a:r>
            <a:r>
              <a:rPr lang="en" sz="2800"/>
              <a:t>(Category))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Games_Products ← π</a:t>
            </a:r>
            <a:r>
              <a:rPr baseline="-25000" lang="en" sz="2800"/>
              <a:t>Product_ASIN</a:t>
            </a:r>
            <a:r>
              <a:rPr lang="en" sz="2800"/>
              <a:t>(Games_Category ⋈</a:t>
            </a:r>
            <a:r>
              <a:rPr baseline="-25000" lang="en" sz="2800"/>
              <a:t>Category_ID=Category_ID</a:t>
            </a:r>
            <a:r>
              <a:rPr lang="en" sz="2800"/>
              <a:t> Product_Categorized_As)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Games_Orders ← π</a:t>
            </a:r>
            <a:r>
              <a:rPr baseline="-25000" lang="en" sz="2800"/>
              <a:t>Order_Number</a:t>
            </a:r>
            <a:r>
              <a:rPr lang="en" sz="2800"/>
              <a:t>(Games_Products ⋈</a:t>
            </a:r>
            <a:r>
              <a:rPr baseline="-25000" lang="en" sz="2800"/>
              <a:t>Product_ASIN=Product_ASIN</a:t>
            </a:r>
            <a:r>
              <a:rPr lang="en" sz="2800"/>
              <a:t> Order_Includes)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Games_Accounts ← π</a:t>
            </a:r>
            <a:r>
              <a:rPr baseline="-25000" lang="en" sz="2800"/>
              <a:t>Placed_By</a:t>
            </a:r>
            <a:r>
              <a:rPr lang="en" sz="2800"/>
              <a:t>(Games_Orders ⋈</a:t>
            </a:r>
            <a:r>
              <a:rPr baseline="-25000" lang="en" sz="2800"/>
              <a:t>Order_Number=Order_Number</a:t>
            </a:r>
            <a:r>
              <a:rPr lang="en" sz="2800"/>
              <a:t> Orders)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Result ← π</a:t>
            </a:r>
            <a:r>
              <a:rPr baseline="-25000" lang="en" sz="2800"/>
              <a:t>Name, Email</a:t>
            </a:r>
            <a:r>
              <a:rPr lang="en" sz="2800"/>
              <a:t>(Games_Accounts ⋈</a:t>
            </a:r>
            <a:r>
              <a:rPr baseline="-25000" lang="en" sz="2800"/>
              <a:t>Placed_By=Email</a:t>
            </a:r>
            <a:r>
              <a:rPr lang="en" sz="2800"/>
              <a:t> Account)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#4: Oracle Code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460423"/>
            <a:ext cx="8520600" cy="532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TABLE games_category AS SELECT category_id FROM category WHERE name='Video Games';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TABLE games_products AS SELECT product_asin FROM games_category, product_categorized_as WHERE games_category.category_id=product_categorized_as.category_id;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TABLE games_orders AS SELECT order_number FROM games_products, order_includes WHERE games_products.product_asin=order_includes.product_asin;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CREATE TABLE games_accounts AS SELECT DISTINCT placed_by FROM games_orders, orders WHERE games_orders.order_number=orders.order_number;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SELECT name, email FROM games_accounts, account WHERE games_accounts.placed_by=account.email;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0" y="25"/>
            <a:ext cx="1881300" cy="685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/>
              <a:t>Query #4: Results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03" y="0"/>
            <a:ext cx="726279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Databases can be very useful for processing large sets of data from sites like Amazon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Our database’s 15 tables represent some of the most important features of Amazon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Our 527 tuples use real data from Amazon’s website as well as some random information</a:t>
            </a:r>
          </a:p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3200"/>
              <a:t>There are many possible queries that retrieve useful information from our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83" y="0"/>
            <a:ext cx="736723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Oracle DDL Code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We created 15 tables total in Oracle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Our 7 main entities became tables:</a:t>
            </a:r>
          </a:p>
          <a:p>
            <a:pPr indent="-431800" lvl="1" marL="914400" rtl="0">
              <a:spcBef>
                <a:spcPts val="0"/>
              </a:spcBef>
              <a:buSzPct val="100000"/>
            </a:pPr>
            <a:r>
              <a:rPr lang="en" sz="3200" u="sng"/>
              <a:t>Product</a:t>
            </a:r>
            <a:r>
              <a:rPr lang="en" sz="3200"/>
              <a:t>, </a:t>
            </a:r>
            <a:r>
              <a:rPr lang="en" sz="3200" u="sng"/>
              <a:t>Category</a:t>
            </a:r>
            <a:r>
              <a:rPr lang="en" sz="3200"/>
              <a:t>, </a:t>
            </a:r>
            <a:r>
              <a:rPr lang="en" sz="3200" u="sng"/>
              <a:t>Review</a:t>
            </a:r>
            <a:r>
              <a:rPr lang="en" sz="3200"/>
              <a:t>, </a:t>
            </a:r>
            <a:r>
              <a:rPr lang="en" sz="3200" u="sng"/>
              <a:t>Account</a:t>
            </a:r>
            <a:r>
              <a:rPr lang="en" sz="3200"/>
              <a:t>, </a:t>
            </a:r>
            <a:r>
              <a:rPr lang="en" sz="3200" u="sng"/>
              <a:t>Orders</a:t>
            </a:r>
            <a:r>
              <a:rPr lang="en" sz="3200"/>
              <a:t>, </a:t>
            </a:r>
            <a:r>
              <a:rPr lang="en" sz="3200" u="sng"/>
              <a:t>Shipment</a:t>
            </a:r>
            <a:r>
              <a:rPr lang="en" sz="3200"/>
              <a:t>, and </a:t>
            </a:r>
            <a:r>
              <a:rPr lang="en" sz="3200" u="sng"/>
              <a:t>Credit_Card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 u="sng"/>
              <a:t>Product_Categorized_As</a:t>
            </a:r>
            <a:r>
              <a:rPr lang="en" sz="3200"/>
              <a:t> is a relationship between Product and Category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 u="sng"/>
              <a:t>Order_Includes</a:t>
            </a:r>
            <a:r>
              <a:rPr lang="en" sz="3200"/>
              <a:t> is a relationship between Orders and Product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Oracle DDL Code (continued)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 u="sng"/>
              <a:t>Shipment_Contains</a:t>
            </a:r>
            <a:r>
              <a:rPr lang="en" sz="3200"/>
              <a:t> is a relationship between Shipment and Product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 u="sng"/>
              <a:t>Account_Credit_Cards</a:t>
            </a:r>
            <a:r>
              <a:rPr lang="en" sz="3200"/>
              <a:t> is a relationship between Account and Credit_Card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 u="sng"/>
              <a:t>Order_Paid_With</a:t>
            </a:r>
            <a:r>
              <a:rPr lang="en" sz="3200"/>
              <a:t> is a relationship between Orders and Credit_Card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 u="sng"/>
              <a:t>Order_Gift_Cards</a:t>
            </a:r>
            <a:r>
              <a:rPr lang="en" sz="3200"/>
              <a:t>, </a:t>
            </a:r>
            <a:r>
              <a:rPr lang="en" sz="3200" u="sng"/>
              <a:t>Account_Gift_Cards</a:t>
            </a:r>
            <a:r>
              <a:rPr lang="en" sz="3200"/>
              <a:t>, and </a:t>
            </a:r>
            <a:r>
              <a:rPr lang="en" sz="3200" u="sng"/>
              <a:t>Account_Addresses</a:t>
            </a:r>
            <a:r>
              <a:rPr lang="en" sz="3200"/>
              <a:t> represent multivalued attributes from the ER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Loading the Data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We added 527 tuples to our database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Python script retrieved information from Amazon for </a:t>
            </a:r>
            <a:r>
              <a:rPr lang="en" sz="3200" u="sng"/>
              <a:t>Product</a:t>
            </a:r>
            <a:r>
              <a:rPr lang="en" sz="3200"/>
              <a:t>, </a:t>
            </a:r>
            <a:r>
              <a:rPr lang="en" sz="3200" u="sng"/>
              <a:t>Category</a:t>
            </a:r>
            <a:r>
              <a:rPr lang="en" sz="3200"/>
              <a:t>, and </a:t>
            </a:r>
            <a:r>
              <a:rPr lang="en" sz="3200" u="sng"/>
              <a:t>Review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We provided data from our own Amazon accounts for </a:t>
            </a:r>
            <a:r>
              <a:rPr lang="en" sz="3200" u="sng"/>
              <a:t>Account</a:t>
            </a:r>
            <a:r>
              <a:rPr lang="en" sz="3200"/>
              <a:t>, </a:t>
            </a:r>
            <a:r>
              <a:rPr lang="en" sz="3200" u="sng"/>
              <a:t>Orders</a:t>
            </a:r>
            <a:r>
              <a:rPr lang="en" sz="3200"/>
              <a:t>, and </a:t>
            </a:r>
            <a:r>
              <a:rPr lang="en" sz="3200" u="sng"/>
              <a:t>Shipment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" sz="3200"/>
              <a:t>Python script generated random information for </a:t>
            </a:r>
            <a:r>
              <a:rPr lang="en" sz="3200" u="sng"/>
              <a:t>Credit_Card</a:t>
            </a:r>
            <a:r>
              <a:rPr lang="en" sz="3200"/>
              <a:t> and </a:t>
            </a:r>
            <a:r>
              <a:rPr lang="en" sz="3200"/>
              <a:t>other </a:t>
            </a:r>
            <a:r>
              <a:rPr lang="en" sz="3200"/>
              <a:t>miscellaneous attributes, such as addresses, passwords, gift cards, and reviewers’ email addresses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Tuples #1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product VALUES ('B00IEYHMIM', 'Sony ICFC1 Alarm Clock Radio, Black', 'Rise and shine with a Sony alarm clock radio...', 6.35);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category VALUES (509324, 'Electronic Alarm Clocks', 3734911);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review VALUES ('R2ICA6JQFAB4T5', 'Great quality', 'I really like this Moko slim case for my new Fire 7 kindle...', 5, 'ashleemckim22738@hotmail.com', 'B014KP70F8');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Tuples #2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account VALUES ('darrenlevine53893@gmail.com', 'Darren Levine', '04d4d58ac863d1856b6c4b41b010d075c593ce91');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orders VALUES (10211679247601928, '3-OCT-15', 'Complete', 'npruss1@cub.uca.edu');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shipment VALUES (10211679247601928, '9491889694817050183712', 'USPS', '4-OCT-15', '978 L Ave', 'Conway', 'AR', 72632);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Tuples #3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0"/>
              </a:spcBef>
              <a:buSzPct val="114285"/>
            </a:pPr>
            <a:r>
              <a:rPr lang="en" sz="2800"/>
              <a:t>INSERT INTO credit_card VALUES (2363569869213103, 'MasterCard', 753, 08, 17);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product_categorized_as VALUES ('B00TSUGXKE', 172282);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order_includes VALUES (10864849968079468, 'B00N0YYGIU');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800"/>
              <a:t>INSERT INTO account_gift_cards VALUES ('jjohnson64@cub.uca.edu', 'SNTHLJJ4RV2GSN9');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