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7" r:id="rId4"/>
    <p:sldId id="260" r:id="rId5"/>
    <p:sldId id="261" r:id="rId6"/>
    <p:sldId id="258" r:id="rId7"/>
    <p:sldId id="262" r:id="rId8"/>
    <p:sldId id="268" r:id="rId9"/>
    <p:sldId id="263" r:id="rId10"/>
    <p:sldId id="264" r:id="rId11"/>
    <p:sldId id="265" r:id="rId12"/>
    <p:sldId id="266" r:id="rId13"/>
    <p:sldId id="259" r:id="rId14"/>
    <p:sldId id="269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4" r:id="rId27"/>
    <p:sldId id="285" r:id="rId28"/>
    <p:sldId id="286" r:id="rId29"/>
    <p:sldId id="288" r:id="rId30"/>
    <p:sldId id="287" r:id="rId31"/>
    <p:sldId id="282" r:id="rId32"/>
    <p:sldId id="28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059" autoAdjust="0"/>
    <p:restoredTop sz="70285" autoAdjust="0"/>
  </p:normalViewPr>
  <p:slideViewPr>
    <p:cSldViewPr>
      <p:cViewPr varScale="1">
        <p:scale>
          <a:sx n="71" d="100"/>
          <a:sy n="71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A7CE9-5476-4A90-8645-20642AB43962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3DC07-12DA-4907-B68D-C6D54C5EA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642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    -p -3 </a:t>
            </a:r>
            <a:br>
              <a:rPr lang="en-US" dirty="0" smtClean="0"/>
            </a:br>
            <a:r>
              <a:rPr lang="en-US" dirty="0" smtClean="0"/>
              <a:t>--all</a:t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--stat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--pretty=[format]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--graph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oneline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--decorate</a:t>
            </a:r>
          </a:p>
          <a:p>
            <a:r>
              <a:rPr lang="en-US" dirty="0" smtClean="0"/>
              <a:t>--since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dirty="0" smtClean="0"/>
              <a:t>--until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 is remote added</a:t>
            </a:r>
            <a:r>
              <a:rPr lang="en-US" baseline="0" dirty="0" smtClean="0"/>
              <a:t> by default when cloning from a server</a:t>
            </a:r>
          </a:p>
          <a:p>
            <a:endParaRPr lang="en-US" dirty="0" smtClean="0"/>
          </a:p>
          <a:p>
            <a:r>
              <a:rPr lang="en-US" dirty="0" smtClean="0"/>
              <a:t>Fetch –all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, --no-merged, --merged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 ourselves and push </a:t>
            </a:r>
            <a:r>
              <a:rPr lang="en-US" dirty="0" err="1" smtClean="0"/>
              <a:t>vs</a:t>
            </a:r>
            <a:r>
              <a:rPr lang="en-US" dirty="0" smtClean="0"/>
              <a:t> merge on server after</a:t>
            </a:r>
            <a:r>
              <a:rPr lang="en-US" baseline="0" dirty="0" smtClean="0"/>
              <a:t> push.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you’re familiar with other VCS systems such as Subversion, you’ll notice that the 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is "clone" and not "checkout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This is an 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 distinction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getting just a working copy, Git receives a full copy of nearly all data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 server has. 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version of every file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history of the project is pulled down by default when you run </a:t>
            </a:r>
            <a:r>
              <a:rPr lang="en-IN" dirty="0" smtClean="0"/>
              <a:t>git clone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your server disk gets corrupted, you any of the clones on any client to set the server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status –s flag</a:t>
            </a:r>
          </a:p>
          <a:p>
            <a:r>
              <a:rPr lang="en-US" dirty="0" smtClean="0"/>
              <a:t>*.[</a:t>
            </a:r>
            <a:r>
              <a:rPr lang="en-US" dirty="0" err="1" smtClean="0"/>
              <a:t>oa</a:t>
            </a:r>
            <a:r>
              <a:rPr lang="en-US" dirty="0" smtClean="0"/>
              <a:t>] </a:t>
            </a:r>
          </a:p>
          <a:p>
            <a:r>
              <a:rPr lang="en-US" dirty="0" smtClean="0"/>
              <a:t>*~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see what you’ve changed but not yet staged, type </a:t>
            </a:r>
            <a:r>
              <a:rPr lang="en-IN" dirty="0" smtClean="0"/>
              <a:t>git diff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wd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stagingarea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you’ve staged that will go into your next commit, you can use </a:t>
            </a:r>
            <a:r>
              <a:rPr lang="en-IN" dirty="0" smtClean="0"/>
              <a:t>git diff –staged (last commit</a:t>
            </a:r>
            <a:r>
              <a:rPr lang="en-IN" baseline="0" dirty="0" smtClean="0"/>
              <a:t> vs staging)</a:t>
            </a:r>
            <a:endParaRPr lang="en-IN" dirty="0" smtClean="0"/>
          </a:p>
          <a:p>
            <a:r>
              <a:rPr lang="en-US" dirty="0" smtClean="0"/>
              <a:t>Commit</a:t>
            </a:r>
            <a:r>
              <a:rPr lang="en-US" baseline="0" dirty="0" smtClean="0"/>
              <a:t> –a flag auto add all tracked files…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272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355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767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92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188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870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36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806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393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388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38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CE2F6-C757-45E7-996E-C6026A719188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169C-83CC-448E-B761-3463995035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932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smtClean="0"/>
              <a:t>GIT version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-- everything-is-local</a:t>
            </a:r>
          </a:p>
          <a:p>
            <a:r>
              <a:rPr lang="en-US" dirty="0" smtClean="0"/>
              <a:t>-- distributed-is-the-new-centralized</a:t>
            </a:r>
            <a:br>
              <a:rPr lang="en-US" dirty="0" smtClean="0"/>
            </a:br>
            <a:r>
              <a:rPr lang="en-US" dirty="0" smtClean="0"/>
              <a:t>-- distributed-even-if-your-workflow-isn’t</a:t>
            </a:r>
            <a:br>
              <a:rPr lang="en-US" dirty="0" smtClean="0"/>
            </a:br>
            <a:r>
              <a:rPr lang="en-US" dirty="0" smtClean="0"/>
              <a:t>--</a:t>
            </a:r>
            <a:r>
              <a:rPr lang="en-US" dirty="0"/>
              <a:t>local-branching-on-the-cheap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52578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Sparsh</a:t>
            </a:r>
            <a:r>
              <a:rPr lang="en-US" dirty="0" smtClean="0"/>
              <a:t> </a:t>
            </a:r>
            <a:r>
              <a:rPr lang="en-US" dirty="0" err="1" smtClean="0"/>
              <a:t>Priyadarshi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GIT fan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846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design goals and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Staging Area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7636" y="2438400"/>
            <a:ext cx="3962400" cy="2309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572000"/>
            <a:ext cx="32480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7400" y="420248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don’t like then bypass…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52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design goals and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Branching and Merging</a:t>
            </a: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Frictionless Context </a:t>
            </a:r>
            <a:r>
              <a:rPr lang="en-IN" sz="2400" dirty="0" smtClean="0"/>
              <a:t>Switching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Role-Based </a:t>
            </a:r>
            <a:r>
              <a:rPr lang="en-IN" sz="2400" dirty="0" err="1"/>
              <a:t>Codelines</a:t>
            </a:r>
            <a:r>
              <a:rPr lang="en-IN" sz="2400" dirty="0"/>
              <a:t>. 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Feature </a:t>
            </a:r>
            <a:r>
              <a:rPr lang="en-IN" sz="2400" dirty="0"/>
              <a:t>Based Workflow</a:t>
            </a:r>
            <a:r>
              <a:rPr lang="en-IN" sz="2400" dirty="0" smtClean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Disposable Experimentation.</a:t>
            </a:r>
            <a:endParaRPr lang="en-IN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924300"/>
            <a:ext cx="52387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837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 like GIT design goals and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590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Free and Open </a:t>
            </a:r>
            <a:r>
              <a:rPr lang="en-US" b="1" dirty="0" smtClean="0"/>
              <a:t>Source, yay !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999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Think Like GIT (and not SVN)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Snapshots, Not Differences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4883727" cy="21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7582" y="3896021"/>
            <a:ext cx="6581775" cy="2866729"/>
          </a:xfrm>
          <a:prstGeom prst="rect">
            <a:avLst/>
          </a:prstGeom>
          <a:noFill/>
          <a:ln w="76200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6282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Think Like GIT (and not SVN)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IN" b="1" i="1" dirty="0"/>
              <a:t>Nearly</a:t>
            </a:r>
            <a:r>
              <a:rPr lang="en-IN" b="1" dirty="0"/>
              <a:t> Every Operation Is </a:t>
            </a:r>
            <a:r>
              <a:rPr lang="en-IN" b="1" dirty="0">
                <a:solidFill>
                  <a:srgbClr val="FF0000"/>
                </a:solidFill>
              </a:rPr>
              <a:t>Local</a:t>
            </a:r>
          </a:p>
          <a:p>
            <a:pPr marL="0" indent="0">
              <a:buNone/>
            </a:pPr>
            <a:r>
              <a:rPr lang="en-US" dirty="0" smtClean="0"/>
              <a:t>… Entire history since you took (cloned)   repository is present locally, </a:t>
            </a:r>
            <a:br>
              <a:rPr lang="en-US" dirty="0" smtClean="0"/>
            </a:br>
            <a:r>
              <a:rPr lang="en-US" dirty="0" smtClean="0"/>
              <a:t>   make commits, merge branches etc.</a:t>
            </a:r>
            <a:br>
              <a:rPr lang="en-US" dirty="0" smtClean="0"/>
            </a:br>
            <a:r>
              <a:rPr lang="en-US" dirty="0" smtClean="0"/>
              <a:t>   no network needed.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IN" b="1" dirty="0" smtClean="0"/>
              <a:t>Integrity : everything is </a:t>
            </a:r>
            <a:r>
              <a:rPr lang="en-IN" b="1" dirty="0" err="1" smtClean="0"/>
              <a:t>checksummed</a:t>
            </a:r>
            <a:r>
              <a:rPr lang="en-IN" b="1" dirty="0" smtClean="0"/>
              <a:t> with SHA1  </a:t>
            </a:r>
            <a:r>
              <a:rPr lang="en-IN" dirty="0" smtClean="0"/>
              <a:t>impossible to change anything without GIT detecting it.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107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GIT in nutshell…</a:t>
            </a:r>
            <a:br>
              <a:rPr lang="en-US" dirty="0" smtClean="0"/>
            </a:br>
            <a:r>
              <a:rPr lang="en-US" sz="1800" dirty="0" smtClean="0"/>
              <a:t>“I know… enough history lessons “</a:t>
            </a:r>
            <a:r>
              <a:rPr lang="en-US" sz="1800" dirty="0" smtClean="0">
                <a:sym typeface="Wingdings" panose="05000000000000000000" pitchFamily="2" charset="2"/>
              </a:rPr>
              <a:t>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82" y="4724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modified               staged              committed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^ Stages that a file can exist in </a:t>
            </a:r>
            <a:r>
              <a:rPr lang="en-US" dirty="0" err="1" smtClean="0"/>
              <a:t>git</a:t>
            </a:r>
            <a:r>
              <a:rPr lang="en-US" dirty="0" smtClean="0"/>
              <a:t> 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528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GIT in nutshell…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82" y="4724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modified               staged              committed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^ Stages that a file can exist in </a:t>
            </a:r>
            <a:r>
              <a:rPr lang="en-US" dirty="0" err="1" smtClean="0"/>
              <a:t>git</a:t>
            </a:r>
            <a:r>
              <a:rPr lang="en-US" dirty="0" smtClean="0"/>
              <a:t> ^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0600"/>
            <a:ext cx="63531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6948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82" y="4724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modified               staged              committed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^ Stages that a file can exist in </a:t>
            </a:r>
            <a:r>
              <a:rPr lang="en-US" dirty="0" err="1" smtClean="0"/>
              <a:t>git</a:t>
            </a:r>
            <a:r>
              <a:rPr lang="en-US" dirty="0" smtClean="0"/>
              <a:t> ^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9255" y="1066800"/>
            <a:ext cx="63531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09307" y="1600200"/>
            <a:ext cx="1678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 </a:t>
            </a:r>
            <a:r>
              <a:rPr lang="en-US" dirty="0" smtClean="0"/>
              <a:t>&amp; </a:t>
            </a:r>
          </a:p>
          <a:p>
            <a:r>
              <a:rPr lang="en-US" dirty="0" smtClean="0"/>
              <a:t>object </a:t>
            </a:r>
            <a:r>
              <a:rPr lang="en-US" dirty="0"/>
              <a:t>database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906" y="697559"/>
            <a:ext cx="2333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single checkout of one </a:t>
            </a:r>
            <a:r>
              <a:rPr lang="en-IN" dirty="0" smtClean="0"/>
              <a:t>version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i="1" dirty="0" smtClean="0"/>
              <a:t>what we see</a:t>
            </a:r>
            <a:br>
              <a:rPr lang="en-IN" i="1" dirty="0" smtClean="0"/>
            </a:br>
            <a:r>
              <a:rPr lang="en-IN" i="1" dirty="0" smtClean="0"/>
              <a:t>and work with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3124200" y="0"/>
            <a:ext cx="3276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smtClean="0"/>
              <a:t>file </a:t>
            </a:r>
            <a:r>
              <a:rPr lang="en-IN" dirty="0"/>
              <a:t>that stores information about what will go into your next </a:t>
            </a:r>
            <a:r>
              <a:rPr lang="en-IN" dirty="0" smtClean="0"/>
              <a:t>commit -&gt; snapshot -&gt;local DB/repository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942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82" y="4724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modified               staged              committed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^ Stages that a file can exist in </a:t>
            </a:r>
            <a:r>
              <a:rPr lang="en-US" dirty="0" err="1" smtClean="0"/>
              <a:t>git</a:t>
            </a:r>
            <a:r>
              <a:rPr lang="en-US" dirty="0" smtClean="0"/>
              <a:t> ^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9255" y="1066800"/>
            <a:ext cx="63531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09307" y="1600200"/>
            <a:ext cx="1678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 </a:t>
            </a:r>
            <a:r>
              <a:rPr lang="en-US" dirty="0" smtClean="0"/>
              <a:t>&amp; </a:t>
            </a:r>
          </a:p>
          <a:p>
            <a:r>
              <a:rPr lang="en-US" dirty="0" smtClean="0"/>
              <a:t>object </a:t>
            </a:r>
            <a:r>
              <a:rPr lang="en-US" dirty="0"/>
              <a:t>database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906" y="697559"/>
            <a:ext cx="2333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single checkout of one </a:t>
            </a:r>
            <a:r>
              <a:rPr lang="en-IN" dirty="0" smtClean="0"/>
              <a:t>version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b="1" i="1" dirty="0" smtClean="0"/>
              <a:t>what we see</a:t>
            </a:r>
            <a:br>
              <a:rPr lang="en-IN" b="1" i="1" dirty="0" smtClean="0"/>
            </a:br>
            <a:r>
              <a:rPr lang="en-IN" b="1" i="1" dirty="0" smtClean="0"/>
              <a:t>and work with</a:t>
            </a:r>
            <a:endParaRPr lang="en-US" b="1" i="1" dirty="0"/>
          </a:p>
        </p:txBody>
      </p:sp>
      <p:sp>
        <p:nvSpPr>
          <p:cNvPr id="4" name="Rectangle 3"/>
          <p:cNvSpPr/>
          <p:nvPr/>
        </p:nvSpPr>
        <p:spPr>
          <a:xfrm>
            <a:off x="3124200" y="0"/>
            <a:ext cx="3276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smtClean="0"/>
              <a:t>file </a:t>
            </a:r>
            <a:r>
              <a:rPr lang="en-IN" dirty="0"/>
              <a:t>that stores information about what will go into your next </a:t>
            </a:r>
            <a:r>
              <a:rPr lang="en-IN" dirty="0" smtClean="0"/>
              <a:t>commit -&gt; snapshot -&gt;local DB/repository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3073086">
            <a:off x="7487710" y="173644"/>
            <a:ext cx="1019015" cy="1196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4126359">
            <a:off x="8120809" y="616898"/>
            <a:ext cx="1019015" cy="1196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9065517">
            <a:off x="7396447" y="464574"/>
            <a:ext cx="131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495894">
            <a:off x="7972756" y="994258"/>
            <a:ext cx="131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 rot="7813321">
            <a:off x="5953186" y="1972952"/>
            <a:ext cx="2602726" cy="139541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9362559">
            <a:off x="6321122" y="2336069"/>
            <a:ext cx="2148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Don’t forget, </a:t>
            </a:r>
            <a:r>
              <a:rPr lang="en-US" b="1" dirty="0" err="1" smtClean="0">
                <a:solidFill>
                  <a:schemeClr val="bg1"/>
                </a:solidFill>
              </a:rPr>
              <a:t>Im</a:t>
            </a:r>
            <a:r>
              <a:rPr lang="en-US" b="1" dirty="0" smtClean="0">
                <a:solidFill>
                  <a:schemeClr val="bg1"/>
                </a:solidFill>
              </a:rPr>
              <a:t> local 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88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-- install</a:t>
            </a:r>
          </a:p>
          <a:p>
            <a:pPr marL="0" indent="0">
              <a:buNone/>
            </a:pPr>
            <a:r>
              <a:rPr lang="en-US" dirty="0" smtClean="0"/>
              <a:t> -- </a:t>
            </a:r>
            <a:r>
              <a:rPr lang="en-US" dirty="0" err="1" smtClean="0"/>
              <a:t>git</a:t>
            </a:r>
            <a:r>
              <a:rPr lang="en-US" dirty="0" smtClean="0"/>
              <a:t>-bash / </a:t>
            </a:r>
            <a:r>
              <a:rPr lang="en-US" dirty="0" err="1" smtClean="0"/>
              <a:t>git-cmd</a:t>
            </a:r>
            <a:r>
              <a:rPr lang="en-US" dirty="0" smtClean="0"/>
              <a:t> / </a:t>
            </a:r>
            <a:r>
              <a:rPr lang="en-US" dirty="0" err="1" smtClean="0"/>
              <a:t>git</a:t>
            </a:r>
            <a:r>
              <a:rPr lang="en-US" dirty="0" smtClean="0"/>
              <a:t>-GUI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 smtClean="0"/>
              <a:t>GUIs for GIT</a:t>
            </a:r>
          </a:p>
          <a:p>
            <a:pPr marL="0" indent="0">
              <a:buNone/>
            </a:pPr>
            <a:r>
              <a:rPr lang="en-US" dirty="0" smtClean="0"/>
              <a:t>( </a:t>
            </a:r>
            <a:r>
              <a:rPr lang="en-US" dirty="0" err="1" smtClean="0"/>
              <a:t>tortoiseGIT</a:t>
            </a:r>
            <a:r>
              <a:rPr lang="en-US" dirty="0" smtClean="0"/>
              <a:t>,  </a:t>
            </a:r>
            <a:r>
              <a:rPr lang="en-US" dirty="0" err="1" smtClean="0"/>
              <a:t>githubDesktop</a:t>
            </a:r>
            <a:r>
              <a:rPr lang="en-US" dirty="0" smtClean="0"/>
              <a:t>, </a:t>
            </a:r>
            <a:r>
              <a:rPr lang="en-US" dirty="0" err="1" smtClean="0"/>
              <a:t>SourceTree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…)</a:t>
            </a:r>
          </a:p>
          <a:p>
            <a:pPr marL="0" indent="0">
              <a:buNone/>
            </a:pPr>
            <a:r>
              <a:rPr lang="en-US" dirty="0" smtClean="0"/>
              <a:t>__________________________________________________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config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/>
              <a:t>	$ </a:t>
            </a:r>
            <a:r>
              <a:rPr lang="en-US" sz="2200" dirty="0" err="1" smtClean="0"/>
              <a:t>git</a:t>
            </a:r>
            <a:r>
              <a:rPr lang="en-US" sz="2200" dirty="0" smtClean="0"/>
              <a:t> </a:t>
            </a:r>
            <a:r>
              <a:rPr lang="en-US" sz="2200" dirty="0" err="1" smtClean="0"/>
              <a:t>config</a:t>
            </a:r>
            <a:r>
              <a:rPr lang="en-US" sz="2200" dirty="0" smtClean="0"/>
              <a:t> --global user.name "John Doe" 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$ </a:t>
            </a:r>
            <a:r>
              <a:rPr lang="en-US" sz="2200" dirty="0" err="1" smtClean="0"/>
              <a:t>git</a:t>
            </a:r>
            <a:r>
              <a:rPr lang="en-US" sz="2200" dirty="0" smtClean="0"/>
              <a:t> </a:t>
            </a:r>
            <a:r>
              <a:rPr lang="en-US" sz="2200" dirty="0" err="1" smtClean="0"/>
              <a:t>config</a:t>
            </a:r>
            <a:r>
              <a:rPr lang="en-US" sz="2200" dirty="0" smtClean="0"/>
              <a:t> --global </a:t>
            </a:r>
            <a:r>
              <a:rPr lang="en-US" sz="2200" dirty="0" err="1" smtClean="0"/>
              <a:t>user.email</a:t>
            </a:r>
            <a:r>
              <a:rPr lang="en-US" sz="2200" dirty="0" smtClean="0"/>
              <a:t> johndoe@example.com</a:t>
            </a:r>
          </a:p>
          <a:p>
            <a:pPr marL="0" indent="0">
              <a:buNone/>
            </a:pPr>
            <a:r>
              <a:rPr lang="en-US" sz="1800" dirty="0" smtClean="0"/>
              <a:t>	$ </a:t>
            </a:r>
            <a:r>
              <a:rPr lang="en-US" sz="1800" dirty="0" err="1" smtClean="0"/>
              <a:t>git</a:t>
            </a:r>
            <a:r>
              <a:rPr lang="en-US" sz="1800" dirty="0" smtClean="0"/>
              <a:t> </a:t>
            </a:r>
            <a:r>
              <a:rPr lang="en-US" sz="1800" dirty="0" err="1" smtClean="0"/>
              <a:t>config</a:t>
            </a:r>
            <a:r>
              <a:rPr lang="en-US" sz="1800" dirty="0" smtClean="0"/>
              <a:t> --list</a:t>
            </a:r>
            <a:endParaRPr lang="en-US" sz="2200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help &lt;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-command&gt;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3860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Bit about Version Control…</a:t>
            </a:r>
            <a:br>
              <a:rPr lang="en-US" dirty="0" smtClean="0"/>
            </a:br>
            <a:r>
              <a:rPr lang="en-US" dirty="0" smtClean="0"/>
              <a:t>what, why ?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3733800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Collaborate on code files, make changes, revert to previous version, add , remove modifications and most importantly Track all of this history. </a:t>
            </a:r>
            <a:br>
              <a:rPr lang="en-US" sz="2400" dirty="0" smtClean="0"/>
            </a:br>
            <a:r>
              <a:rPr lang="en-US" sz="2400" dirty="0" smtClean="0"/>
              <a:t>And obviously do not overwrite on some one else’ work </a:t>
            </a:r>
            <a:r>
              <a:rPr lang="en-US" sz="2400" dirty="0" smtClean="0">
                <a:sym typeface="Wingdings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6915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Get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In an existing directory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Cloning an existing repo from server.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</a:rPr>
              <a:t> clone [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80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Recording changes to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40" y="1219200"/>
            <a:ext cx="888274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3258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Recording changes to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status 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 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 smtClean="0"/>
              <a:t> file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diff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diff  --staged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pPr marL="0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–cached</a:t>
            </a:r>
          </a:p>
          <a:p>
            <a:pPr marL="0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mv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53522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Viewing history in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log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37780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Undoing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smtClean="0"/>
              <a:t>To amend previous commit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commit --amend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To </a:t>
            </a:r>
            <a:r>
              <a:rPr lang="en-US" i="1" dirty="0" err="1" smtClean="0"/>
              <a:t>unstage</a:t>
            </a:r>
            <a:endParaRPr lang="en-US" i="1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</a:rPr>
              <a:t> reset HEAD &lt;file&gt;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To discard a modified file</a:t>
            </a:r>
            <a:endParaRPr lang="en-US" i="1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</a:rPr>
              <a:t> checkout -- &lt;file&gt;</a:t>
            </a:r>
          </a:p>
        </p:txBody>
      </p:sp>
    </p:spTree>
    <p:extLst>
      <p:ext uri="{BB962C8B-B14F-4D97-AF65-F5344CB8AC3E}">
        <p14:creationId xmlns:p14="http://schemas.microsoft.com/office/powerpoint/2010/main" xmlns="" val="33411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Working with Remotes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remote [-v]</a:t>
            </a:r>
          </a:p>
          <a:p>
            <a:pPr marL="0" indent="0">
              <a:buNone/>
            </a:pPr>
            <a:r>
              <a:rPr lang="en-IN" dirty="0" smtClean="0">
                <a:latin typeface="Consolas" panose="020B0609020204030204" pitchFamily="49" charset="0"/>
              </a:rPr>
              <a:t>git </a:t>
            </a:r>
            <a:r>
              <a:rPr lang="en-IN" dirty="0">
                <a:latin typeface="Consolas" panose="020B0609020204030204" pitchFamily="49" charset="0"/>
              </a:rPr>
              <a:t>remote add &lt;</a:t>
            </a:r>
            <a:r>
              <a:rPr lang="en-IN" dirty="0" err="1">
                <a:latin typeface="Consolas" panose="020B0609020204030204" pitchFamily="49" charset="0"/>
              </a:rPr>
              <a:t>shortname</a:t>
            </a:r>
            <a:r>
              <a:rPr lang="en-IN" dirty="0">
                <a:latin typeface="Consolas" panose="020B0609020204030204" pitchFamily="49" charset="0"/>
              </a:rPr>
              <a:t>&gt; &lt;</a:t>
            </a:r>
            <a:r>
              <a:rPr lang="en-IN" dirty="0" err="1">
                <a:latin typeface="Consolas" panose="020B0609020204030204" pitchFamily="49" charset="0"/>
              </a:rPr>
              <a:t>url</a:t>
            </a:r>
            <a:r>
              <a:rPr lang="en-IN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g</a:t>
            </a:r>
            <a:r>
              <a:rPr lang="en-IN" dirty="0" smtClean="0">
                <a:latin typeface="Consolas" panose="020B0609020204030204" pitchFamily="49" charset="0"/>
              </a:rPr>
              <a:t>it fetch &lt;</a:t>
            </a:r>
            <a:r>
              <a:rPr lang="en-IN" dirty="0" err="1" smtClean="0">
                <a:latin typeface="Consolas" panose="020B0609020204030204" pitchFamily="49" charset="0"/>
              </a:rPr>
              <a:t>remotename</a:t>
            </a:r>
            <a:r>
              <a:rPr lang="en-IN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</a:rPr>
              <a:t> pull // = </a:t>
            </a:r>
            <a:r>
              <a:rPr lang="en-US" dirty="0" err="1" smtClean="0">
                <a:latin typeface="Consolas" panose="020B0609020204030204" pitchFamily="49" charset="0"/>
              </a:rPr>
              <a:t>fetch+merge</a:t>
            </a:r>
            <a:r>
              <a:rPr lang="en-US" dirty="0" smtClean="0">
                <a:latin typeface="Consolas" panose="020B0609020204030204" pitchFamily="49" charset="0"/>
              </a:rPr>
              <a:t> from remote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</a:rPr>
              <a:t> push [remote-name] [branch-name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</a:rPr>
              <a:t> remote show &lt;</a:t>
            </a:r>
            <a:r>
              <a:rPr lang="en-US" dirty="0" err="1" smtClean="0">
                <a:latin typeface="Consolas" panose="020B0609020204030204" pitchFamily="49" charset="0"/>
              </a:rPr>
              <a:t>remotename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</a:rPr>
              <a:t> remote rename &lt;old&gt; &lt;new&gt;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</a:rPr>
              <a:t> remote remove &lt;</a:t>
            </a:r>
            <a:r>
              <a:rPr lang="en-US" dirty="0" err="1" smtClean="0">
                <a:latin typeface="Consolas" panose="020B0609020204030204" pitchFamily="49" charset="0"/>
              </a:rPr>
              <a:t>remotename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xmlns="" val="11114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Branching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i="1" dirty="0" smtClean="0"/>
              <a:t>“Unlike </a:t>
            </a:r>
            <a:r>
              <a:rPr lang="en-IN" i="1" dirty="0"/>
              <a:t>many other VCSs, Git encourages workflows that branch and merge often, even multiple times in a day. Understanding and mastering this feature gives you a powerful and unique tool and can entirely change the way that you develop</a:t>
            </a:r>
            <a:r>
              <a:rPr lang="en-IN" i="1" dirty="0" smtClean="0"/>
              <a:t>.”</a:t>
            </a:r>
            <a:br>
              <a:rPr lang="en-IN" i="1" dirty="0" smtClean="0"/>
            </a:br>
            <a:r>
              <a:rPr lang="en-IN" i="1" dirty="0" smtClean="0"/>
              <a:t>  -- wise words in the GIT documentation</a:t>
            </a:r>
            <a:endParaRPr lang="en-US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30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Branching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branch [-v]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branch 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branchname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branch –d &lt;</a:t>
            </a:r>
            <a:r>
              <a:rPr lang="en-US" dirty="0" err="1" smtClean="0">
                <a:latin typeface="Consolas" panose="020B0609020204030204" pitchFamily="49" charset="0"/>
              </a:rPr>
              <a:t>branchname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HEAD pointer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checkout &lt;</a:t>
            </a:r>
            <a:r>
              <a:rPr lang="en-US" dirty="0" err="1" smtClean="0">
                <a:latin typeface="Consolas" panose="020B0609020204030204" pitchFamily="49" charset="0"/>
              </a:rPr>
              <a:t>branchname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05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merge &lt;branch-to-merge-in&gt;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15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Nearing end…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 (Workflow review)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900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 about version control…</a:t>
            </a:r>
            <a:br>
              <a:rPr lang="en-US" dirty="0" smtClean="0"/>
            </a:br>
            <a:r>
              <a:rPr lang="en-US" i="1" dirty="0" smtClean="0"/>
              <a:t>Local Version Control</a:t>
            </a:r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5687291" cy="483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420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Appendix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..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rebase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..remote tracking advanced concepts, remote branch management, configuring multiple remotes for fetch/push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..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on server -&gt; configuring </a:t>
            </a:r>
            <a:r>
              <a:rPr lang="en-US" dirty="0" err="1" smtClean="0">
                <a:latin typeface="Consolas" panose="020B0609020204030204" pitchFamily="49" charset="0"/>
              </a:rPr>
              <a:t>gitlab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github</a:t>
            </a:r>
            <a:r>
              <a:rPr lang="en-US" dirty="0" smtClean="0">
                <a:latin typeface="Consolas" panose="020B0609020204030204" pitchFamily="49" charset="0"/>
              </a:rPr>
              <a:t> etc. configuring read/write access, </a:t>
            </a:r>
            <a:r>
              <a:rPr lang="en-US" dirty="0" err="1" smtClean="0">
                <a:latin typeface="Consolas" panose="020B0609020204030204" pitchFamily="49" charset="0"/>
              </a:rPr>
              <a:t>ssh</a:t>
            </a:r>
            <a:r>
              <a:rPr lang="en-US" dirty="0" smtClean="0">
                <a:latin typeface="Consolas" panose="020B0609020204030204" pitchFamily="49" charset="0"/>
              </a:rPr>
              <a:t> keys …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..tags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..</a:t>
            </a:r>
            <a:r>
              <a:rPr lang="en-US" dirty="0" smtClean="0">
                <a:latin typeface="Consolas" panose="020B0609020204030204" pitchFamily="49" charset="0"/>
              </a:rPr>
              <a:t>aliases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..commit stashing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434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tag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253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 smtClean="0"/>
              <a:t>Eg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>
                <a:latin typeface="Consolas" panose="020B0609020204030204" pitchFamily="49" charset="0"/>
              </a:rPr>
              <a:t>git </a:t>
            </a:r>
            <a:r>
              <a:rPr lang="en-IN" dirty="0" err="1">
                <a:latin typeface="Consolas" panose="020B0609020204030204" pitchFamily="49" charset="0"/>
              </a:rPr>
              <a:t>config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 smtClean="0">
                <a:latin typeface="Consolas" panose="020B0609020204030204" pitchFamily="49" charset="0"/>
              </a:rPr>
              <a:t>--global alias.ci commit</a:t>
            </a:r>
          </a:p>
          <a:p>
            <a:pPr marL="0" indent="0">
              <a:buNone/>
            </a:pPr>
            <a:endParaRPr lang="en-I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 smtClean="0">
                <a:latin typeface="Consolas" panose="020B0609020204030204" pitchFamily="49" charset="0"/>
              </a:rPr>
              <a:t>&gt;&gt;ci –m “</a:t>
            </a:r>
            <a:r>
              <a:rPr lang="en-IN" dirty="0" err="1" smtClean="0">
                <a:latin typeface="Consolas" panose="020B0609020204030204" pitchFamily="49" charset="0"/>
              </a:rPr>
              <a:t>commitmessage</a:t>
            </a:r>
            <a:r>
              <a:rPr lang="en-IN" dirty="0" smtClean="0"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25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 about version control…</a:t>
            </a:r>
            <a:br>
              <a:rPr lang="en-US" dirty="0" smtClean="0"/>
            </a:br>
            <a:r>
              <a:rPr lang="en-US" b="1" i="1" dirty="0" smtClean="0"/>
              <a:t>Centralized</a:t>
            </a:r>
            <a:r>
              <a:rPr lang="en-US" i="1" dirty="0" smtClean="0"/>
              <a:t> Version Control</a:t>
            </a:r>
            <a:endParaRPr lang="en-US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625792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19794191">
            <a:off x="443944" y="3253105"/>
            <a:ext cx="1370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SVN</a:t>
            </a:r>
          </a:p>
        </p:txBody>
      </p:sp>
    </p:spTree>
    <p:extLst>
      <p:ext uri="{BB962C8B-B14F-4D97-AF65-F5344CB8AC3E}">
        <p14:creationId xmlns:p14="http://schemas.microsoft.com/office/powerpoint/2010/main" xmlns="" val="149496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 about version control…</a:t>
            </a:r>
            <a:br>
              <a:rPr lang="en-US" dirty="0" smtClean="0"/>
            </a:br>
            <a:r>
              <a:rPr lang="en-US" b="1" i="1" dirty="0" smtClean="0"/>
              <a:t>Distributed</a:t>
            </a:r>
            <a:r>
              <a:rPr lang="en-US" i="1" dirty="0" smtClean="0"/>
              <a:t> Version Control</a:t>
            </a:r>
            <a:endParaRPr lang="en-US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24000"/>
            <a:ext cx="4252912" cy="481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 rot="19794191">
            <a:off x="1600200" y="28956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GIT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69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design goals and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Nearly all operations </a:t>
            </a:r>
            <a:r>
              <a:rPr lang="en-US" b="1" dirty="0" smtClean="0"/>
              <a:t>local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Was intended for </a:t>
            </a:r>
            <a:r>
              <a:rPr lang="en-US" dirty="0" err="1" smtClean="0"/>
              <a:t>linux</a:t>
            </a:r>
            <a:r>
              <a:rPr lang="en-US" dirty="0" smtClean="0"/>
              <a:t> codebase, hence </a:t>
            </a:r>
            <a:r>
              <a:rPr lang="en-US" b="1" dirty="0" smtClean="0"/>
              <a:t>speed</a:t>
            </a:r>
            <a:r>
              <a:rPr lang="en-US" dirty="0" smtClean="0"/>
              <a:t> </a:t>
            </a:r>
            <a:r>
              <a:rPr lang="en-US" b="1" dirty="0" smtClean="0"/>
              <a:t>and performance </a:t>
            </a:r>
            <a:r>
              <a:rPr lang="en-US" dirty="0" smtClean="0"/>
              <a:t>design goal from the start.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7208409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48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design goals and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Distributed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Multiple backups</a:t>
            </a:r>
          </a:p>
          <a:p>
            <a:pPr lvl="1"/>
            <a:r>
              <a:rPr lang="en-US" dirty="0" smtClean="0"/>
              <a:t>Many workflows,</a:t>
            </a:r>
            <a:br>
              <a:rPr lang="en-US" dirty="0" smtClean="0"/>
            </a:br>
            <a:r>
              <a:rPr lang="en-US" dirty="0" smtClean="0"/>
              <a:t>SVN style, Integration Manager, Dictator – Lieutenants workflow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	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127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design goals and Advantages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581025" y="2590800"/>
            <a:ext cx="4467225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143000"/>
            <a:ext cx="5348823" cy="2219325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52850" y="3919012"/>
            <a:ext cx="5391150" cy="293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7100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design goals and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Data Assurance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cryptographic integrity</a:t>
            </a:r>
            <a:br>
              <a:rPr lang="en-US" dirty="0" smtClean="0"/>
            </a:b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6324600" cy="513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583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640</Words>
  <Application>Microsoft Office PowerPoint</Application>
  <PresentationFormat>On-screen Show (4:3)</PresentationFormat>
  <Paragraphs>178</Paragraphs>
  <Slides>32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GIT version control</vt:lpstr>
      <vt:lpstr>Bit about Version Control… what, why ?     </vt:lpstr>
      <vt:lpstr>Bit about version control… Local Version Control</vt:lpstr>
      <vt:lpstr>Bit about version control… Centralized Version Control</vt:lpstr>
      <vt:lpstr>Bit about version control… Distributed Version Control</vt:lpstr>
      <vt:lpstr>GIT design goals and Advantages</vt:lpstr>
      <vt:lpstr>GIT design goals and Advantages</vt:lpstr>
      <vt:lpstr>GIT design goals and Advantages</vt:lpstr>
      <vt:lpstr>GIT design goals and Advantages</vt:lpstr>
      <vt:lpstr>GIT design goals and Advantages</vt:lpstr>
      <vt:lpstr>GIT design goals and Advantages</vt:lpstr>
      <vt:lpstr>Think like GIT design goals and Advantages</vt:lpstr>
      <vt:lpstr>Think Like GIT (and not SVN)</vt:lpstr>
      <vt:lpstr>Think Like GIT (and not SVN)</vt:lpstr>
      <vt:lpstr>GIT in nutshell… “I know… enough history lessons “</vt:lpstr>
      <vt:lpstr>GIT in nutshell…</vt:lpstr>
      <vt:lpstr>Slide 17</vt:lpstr>
      <vt:lpstr>Slide 18</vt:lpstr>
      <vt:lpstr>Getting started</vt:lpstr>
      <vt:lpstr>Get a Git repository</vt:lpstr>
      <vt:lpstr>Recording changes to a Git repository</vt:lpstr>
      <vt:lpstr>Recording changes to a Git repository</vt:lpstr>
      <vt:lpstr>Viewing history in Git</vt:lpstr>
      <vt:lpstr>Undoing things</vt:lpstr>
      <vt:lpstr>Working with Remotes</vt:lpstr>
      <vt:lpstr>Branching </vt:lpstr>
      <vt:lpstr>Branching </vt:lpstr>
      <vt:lpstr>Merging</vt:lpstr>
      <vt:lpstr>Nearing end…</vt:lpstr>
      <vt:lpstr>Appendix ?</vt:lpstr>
      <vt:lpstr>Tags</vt:lpstr>
      <vt:lpstr>Aliases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version control</dc:title>
  <dc:creator>RC</dc:creator>
  <cp:lastModifiedBy>CenturyLink Employee</cp:lastModifiedBy>
  <cp:revision>125</cp:revision>
  <dcterms:created xsi:type="dcterms:W3CDTF">2017-07-13T14:18:42Z</dcterms:created>
  <dcterms:modified xsi:type="dcterms:W3CDTF">2017-07-14T11:42:47Z</dcterms:modified>
</cp:coreProperties>
</file>