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notesSlides/notesSlide40.xml" ContentType="application/vnd.openxmlformats-officedocument.presentationml.notesSlide+xml"/>
  <Default Extension="pdf" ContentType="application/pdf"/>
  <Override PartName="/ppt/slideLayouts/slideLayout13.xml" ContentType="application/vnd.openxmlformats-officedocument.presentationml.slideLayout+xml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3" r:id="rId1"/>
    <p:sldMasterId id="2147483675" r:id="rId2"/>
  </p:sldMasterIdLst>
  <p:notesMasterIdLst>
    <p:notesMasterId r:id="rId65"/>
  </p:notesMasterIdLst>
  <p:sldIdLst>
    <p:sldId id="256" r:id="rId3"/>
    <p:sldId id="329" r:id="rId4"/>
    <p:sldId id="330" r:id="rId5"/>
    <p:sldId id="331" r:id="rId6"/>
    <p:sldId id="332" r:id="rId7"/>
    <p:sldId id="341" r:id="rId8"/>
    <p:sldId id="342" r:id="rId9"/>
    <p:sldId id="334" r:id="rId10"/>
    <p:sldId id="343" r:id="rId11"/>
    <p:sldId id="344" r:id="rId12"/>
    <p:sldId id="338" r:id="rId13"/>
    <p:sldId id="286" r:id="rId14"/>
    <p:sldId id="304" r:id="rId15"/>
    <p:sldId id="259" r:id="rId16"/>
    <p:sldId id="28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257" r:id="rId25"/>
    <p:sldId id="282" r:id="rId26"/>
    <p:sldId id="310" r:id="rId27"/>
    <p:sldId id="283" r:id="rId28"/>
    <p:sldId id="307" r:id="rId29"/>
    <p:sldId id="339" r:id="rId30"/>
    <p:sldId id="285" r:id="rId31"/>
    <p:sldId id="289" r:id="rId32"/>
    <p:sldId id="288" r:id="rId33"/>
    <p:sldId id="294" r:id="rId34"/>
    <p:sldId id="295" r:id="rId35"/>
    <p:sldId id="291" r:id="rId36"/>
    <p:sldId id="293" r:id="rId37"/>
    <p:sldId id="290" r:id="rId38"/>
    <p:sldId id="296" r:id="rId39"/>
    <p:sldId id="263" r:id="rId40"/>
    <p:sldId id="309" r:id="rId41"/>
    <p:sldId id="340" r:id="rId42"/>
    <p:sldId id="305" r:id="rId43"/>
    <p:sldId id="262" r:id="rId44"/>
    <p:sldId id="287" r:id="rId45"/>
    <p:sldId id="267" r:id="rId46"/>
    <p:sldId id="302" r:id="rId47"/>
    <p:sldId id="265" r:id="rId48"/>
    <p:sldId id="266" r:id="rId49"/>
    <p:sldId id="268" r:id="rId50"/>
    <p:sldId id="269" r:id="rId51"/>
    <p:sldId id="273" r:id="rId52"/>
    <p:sldId id="274" r:id="rId53"/>
    <p:sldId id="276" r:id="rId54"/>
    <p:sldId id="277" r:id="rId55"/>
    <p:sldId id="278" r:id="rId56"/>
    <p:sldId id="300" r:id="rId57"/>
    <p:sldId id="279" r:id="rId58"/>
    <p:sldId id="280" r:id="rId59"/>
    <p:sldId id="270" r:id="rId60"/>
    <p:sldId id="271" r:id="rId61"/>
    <p:sldId id="308" r:id="rId62"/>
    <p:sldId id="275" r:id="rId63"/>
    <p:sldId id="319" r:id="rId64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Lucida Sans" pitchFamily="-109" charset="0"/>
        <a:ea typeface="Arial" pitchFamily="-109" charset="0"/>
        <a:cs typeface="Arial" pitchFamily="-109" charset="0"/>
      </a:defRPr>
    </a:lvl1pPr>
    <a:lvl2pPr marL="457200" algn="r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Lucida Sans" pitchFamily="-109" charset="0"/>
        <a:ea typeface="Arial" pitchFamily="-109" charset="0"/>
        <a:cs typeface="Arial" pitchFamily="-109" charset="0"/>
      </a:defRPr>
    </a:lvl2pPr>
    <a:lvl3pPr marL="914400" algn="r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Lucida Sans" pitchFamily="-109" charset="0"/>
        <a:ea typeface="Arial" pitchFamily="-109" charset="0"/>
        <a:cs typeface="Arial" pitchFamily="-109" charset="0"/>
      </a:defRPr>
    </a:lvl3pPr>
    <a:lvl4pPr marL="1371600" algn="r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Lucida Sans" pitchFamily="-109" charset="0"/>
        <a:ea typeface="Arial" pitchFamily="-109" charset="0"/>
        <a:cs typeface="Arial" pitchFamily="-109" charset="0"/>
      </a:defRPr>
    </a:lvl4pPr>
    <a:lvl5pPr marL="1828800" algn="r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Lucida Sans" pitchFamily="-109" charset="0"/>
        <a:ea typeface="Arial" pitchFamily="-109" charset="0"/>
        <a:cs typeface="Arial" pitchFamily="-109" charset="0"/>
      </a:defRPr>
    </a:lvl5pPr>
    <a:lvl6pPr marL="2286000" algn="l" defTabSz="457200" rtl="0" eaLnBrk="1" latinLnBrk="0" hangingPunct="1">
      <a:defRPr sz="2400" i="1" kern="1200">
        <a:solidFill>
          <a:schemeClr val="tx1"/>
        </a:solidFill>
        <a:latin typeface="Lucida Sans" pitchFamily="-109" charset="0"/>
        <a:ea typeface="Arial" pitchFamily="-109" charset="0"/>
        <a:cs typeface="Arial" pitchFamily="-109" charset="0"/>
      </a:defRPr>
    </a:lvl6pPr>
    <a:lvl7pPr marL="2743200" algn="l" defTabSz="457200" rtl="0" eaLnBrk="1" latinLnBrk="0" hangingPunct="1">
      <a:defRPr sz="2400" i="1" kern="1200">
        <a:solidFill>
          <a:schemeClr val="tx1"/>
        </a:solidFill>
        <a:latin typeface="Lucida Sans" pitchFamily="-109" charset="0"/>
        <a:ea typeface="Arial" pitchFamily="-109" charset="0"/>
        <a:cs typeface="Arial" pitchFamily="-109" charset="0"/>
      </a:defRPr>
    </a:lvl7pPr>
    <a:lvl8pPr marL="3200400" algn="l" defTabSz="457200" rtl="0" eaLnBrk="1" latinLnBrk="0" hangingPunct="1">
      <a:defRPr sz="2400" i="1" kern="1200">
        <a:solidFill>
          <a:schemeClr val="tx1"/>
        </a:solidFill>
        <a:latin typeface="Lucida Sans" pitchFamily="-109" charset="0"/>
        <a:ea typeface="Arial" pitchFamily="-109" charset="0"/>
        <a:cs typeface="Arial" pitchFamily="-109" charset="0"/>
      </a:defRPr>
    </a:lvl8pPr>
    <a:lvl9pPr marL="3657600" algn="l" defTabSz="457200" rtl="0" eaLnBrk="1" latinLnBrk="0" hangingPunct="1">
      <a:defRPr sz="2400" i="1" kern="1200">
        <a:solidFill>
          <a:schemeClr val="tx1"/>
        </a:solidFill>
        <a:latin typeface="Lucida Sans" pitchFamily="-109" charset="0"/>
        <a:ea typeface="Arial" pitchFamily="-109" charset="0"/>
        <a:cs typeface="Arial" pitchFamily="-109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2B2B2"/>
    <a:srgbClr val="00CC00"/>
    <a:srgbClr val="D60093"/>
    <a:srgbClr val="FF3399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notesMaster" Target="notesMasters/notes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pitchFamily="-109" charset="0"/>
              </a:defRPr>
            </a:lvl1pPr>
          </a:lstStyle>
          <a:p>
            <a:fld id="{AD1D54F5-8592-4E41-B7FF-A9DEB28A3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F13CE0-902C-7748-9432-2F78B5BF1867}" type="slidenum">
              <a:rPr lang="en-US"/>
              <a:pPr/>
              <a:t>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E7DB5-0BB4-884A-B4DB-8F660FC25128}" type="slidenum">
              <a:rPr lang="en-US"/>
              <a:pPr/>
              <a:t>24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3EA7A-32BC-504F-99DD-9C2190909706}" type="slidenum">
              <a:rPr lang="en-US"/>
              <a:pPr/>
              <a:t>25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79127C-8D4C-DE49-A52C-687B84737945}" type="slidenum">
              <a:rPr lang="en-US"/>
              <a:pPr/>
              <a:t>26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843AD-F8AC-AE42-8148-855CC5191A73}" type="slidenum">
              <a:rPr lang="en-US"/>
              <a:pPr/>
              <a:t>27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3B08D-EF67-394E-9422-37304A07CAB9}" type="slidenum">
              <a:rPr lang="en-US"/>
              <a:pPr/>
              <a:t>29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CB6532-F0FB-AE4F-82B5-C79991E86FE1}" type="slidenum">
              <a:rPr lang="en-US"/>
              <a:pPr/>
              <a:t>30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037C0-AC91-A947-9EC8-B2632F6F3411}" type="slidenum">
              <a:rPr lang="en-US"/>
              <a:pPr/>
              <a:t>31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67E55-2BE4-564D-B025-6F8FB0761E21}" type="slidenum">
              <a:rPr lang="en-US"/>
              <a:pPr/>
              <a:t>32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ED026-2901-0045-8CC8-3023C008C9FA}" type="slidenum">
              <a:rPr lang="en-US"/>
              <a:pPr/>
              <a:t>33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C9E26-21B1-3743-8D4F-E5A84A256600}" type="slidenum">
              <a:rPr lang="en-US"/>
              <a:pPr/>
              <a:t>34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daughter of the lawyer from Edinburgh…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Update references for </a:t>
            </a:r>
            <a:r>
              <a:rPr lang="en-US" smtClean="0"/>
              <a:t>Ferrer.</a:t>
            </a:r>
            <a:r>
              <a:rPr lang="en-US" baseline="0" smtClean="0"/>
              <a:t> </a:t>
            </a:r>
            <a:r>
              <a:rPr lang="en-US" smtClean="0"/>
              <a:t>The </a:t>
            </a:r>
            <a:r>
              <a:rPr lang="en-US" dirty="0" smtClean="0"/>
              <a:t>entropy of English 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br>
              <a:rPr lang="en-US" sz="1400" dirty="0" smtClean="0">
                <a:solidFill>
                  <a:schemeClr val="accent2"/>
                </a:solidFill>
              </a:rPr>
            </a:br>
            <a:r>
              <a:rPr lang="en-US" sz="12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[Shannon, 1951; Cover and King, 1978; Brown et al., 1992]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2EE2B-C4A5-453B-8490-A86A7CA6F57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729824-1B95-804A-A20B-335A768DD817}" type="slidenum">
              <a:rPr lang="en-US"/>
              <a:pPr/>
              <a:t>35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omit “still problematic” bullet?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AF3EC-26DD-F346-8B5B-7475AFC03B9F}" type="slidenum">
              <a:rPr lang="en-US"/>
              <a:pPr/>
              <a:t>36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193ED-77E5-E644-A202-42CBC8C6421E}" type="slidenum">
              <a:rPr lang="en-US"/>
              <a:pPr/>
              <a:t>37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48810-82AA-F24B-ACF4-8DBB83332464}" type="slidenum">
              <a:rPr lang="en-US"/>
              <a:pPr/>
              <a:t>38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3393" tIns="46695" rIns="93393" bIns="46695"/>
          <a:lstStyle/>
          <a:p>
            <a:r>
              <a:rPr lang="en-US"/>
              <a:t>say “these are Penn treebank labels!”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02CE6-5D24-5C43-B0AD-CB0D22098C53}" type="slidenum">
              <a:rPr lang="en-US"/>
              <a:pPr/>
              <a:t>39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E1A0F-115C-1843-8C45-51BEF52087D2}" type="slidenum">
              <a:rPr lang="en-US"/>
              <a:pPr/>
              <a:t>41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B54BF-4A56-0648-866E-126F3FFDE3B8}" type="slidenum">
              <a:rPr lang="en-US"/>
              <a:pPr/>
              <a:t>42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03F96-46D8-4D4B-8B54-C20E175DCADD}" type="slidenum">
              <a:rPr lang="en-US"/>
              <a:pPr/>
              <a:t>43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67847F-2DA9-4545-BA33-9BADF6B55AB8}" type="slidenum">
              <a:rPr lang="en-US"/>
              <a:pPr/>
              <a:t>44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 is the issue connecting with marginalization!!!</a:t>
            </a:r>
          </a:p>
          <a:p>
            <a:endParaRPr lang="en-GB"/>
          </a:p>
          <a:p>
            <a:r>
              <a:rPr lang="en-GB"/>
              <a:t>Note that valence probs come either from 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4E98B-3DBB-B748-8471-A3C4C7F23F97}" type="slidenum">
              <a:rPr lang="en-US"/>
              <a:pPr/>
              <a:t>45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last bullet refers to a full</a:t>
            </a:r>
            <a:r>
              <a:rPr lang="en-US" baseline="0" dirty="0" smtClean="0"/>
              <a:t> blown model </a:t>
            </a:r>
            <a:r>
              <a:rPr lang="en-US" baseline="0" smtClean="0"/>
              <a:t>of adaptation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2EE2B-C4A5-453B-8490-A86A7CA6F57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42646-7619-DD45-8713-F591485529A5}" type="slidenum">
              <a:rPr lang="en-US"/>
              <a:pPr/>
              <a:t>46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97B67-A83B-164C-91AA-9AA7D1D945B7}" type="slidenum">
              <a:rPr lang="en-US"/>
              <a:pPr/>
              <a:t>47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23A8F-D9C9-A346-B564-5B72A53F30E4}" type="slidenum">
              <a:rPr lang="en-US"/>
              <a:pPr/>
              <a:t>48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6543F-148F-D647-9FFD-89E877248632}" type="slidenum">
              <a:rPr lang="en-US"/>
              <a:pPr/>
              <a:t>49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F7E6C-3F98-D440-86B9-ECA3AE5B8B6F}" type="slidenum">
              <a:rPr lang="en-US"/>
              <a:pPr/>
              <a:t>50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AD00EF-5B24-F541-B38C-25CB8B2B0347}" type="slidenum">
              <a:rPr lang="en-US"/>
              <a:pPr/>
              <a:t>51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E6E89-F822-EC4A-89E4-169F5268F6BA}" type="slidenum">
              <a:rPr lang="en-US"/>
              <a:pPr/>
              <a:t>52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EF205-CE8F-A848-B79B-993C562F4473}" type="slidenum">
              <a:rPr lang="en-US"/>
              <a:pPr/>
              <a:t>53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add in example of marginalization, and show its equivalence to a grammar transform</a:t>
            </a:r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524BC2-F803-E34B-B6D6-030244F214B3}" type="slidenum">
              <a:rPr lang="en-US"/>
              <a:pPr/>
              <a:t>54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56F9F-1AB5-AB4F-B8BC-149A9768AC4F}" type="slidenum">
              <a:rPr lang="en-US"/>
              <a:pPr/>
              <a:t>55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478BFA-6BB3-3C4F-AA40-CCAF0C6164F4}" type="slidenum">
              <a:rPr lang="en-US"/>
              <a:pPr/>
              <a:t>12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39DCD8-C692-664A-8508-06D6DD19FE82}" type="slidenum">
              <a:rPr lang="en-US"/>
              <a:pPr/>
              <a:t>56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we’ll come back to RRCs twice: once in competition models, once in surprisal</a:t>
            </a:r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7A6DA-E05B-D64F-B87D-83A8A3A516CE}" type="slidenum">
              <a:rPr lang="en-US"/>
              <a:pPr/>
              <a:t>57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5DD1E-E3DC-7848-828D-24B39A58A6FF}" type="slidenum">
              <a:rPr lang="en-US"/>
              <a:pPr/>
              <a:t>58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343EC-FD37-944F-87E4-2B826D336B5D}" type="slidenum">
              <a:rPr lang="en-US"/>
              <a:pPr/>
              <a:t>59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D204E-7E58-FF45-88B4-668DD5565F61}" type="slidenum">
              <a:rPr lang="en-US"/>
              <a:pPr/>
              <a:t>60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73306-7DA3-A24B-8C43-1E7A84D4A9FA}" type="slidenum">
              <a:rPr lang="en-US"/>
              <a:pPr/>
              <a:t>61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EBF58-3247-694F-B65A-1A6114941232}" type="slidenum">
              <a:rPr lang="en-US"/>
              <a:pPr/>
              <a:t>13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35DEF-D76F-C741-941A-679A06541EAE}" type="slidenum">
              <a:rPr lang="en-US"/>
              <a:pPr/>
              <a:t>14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DE471B-A931-D643-B09D-2715A0E41F17}" type="slidenum">
              <a:rPr lang="en-US"/>
              <a:pPr/>
              <a:t>15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Show probability of two dice roll coming out with total four.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42751-701B-5344-8B52-51A22DD49205}" type="slidenum">
              <a:rPr lang="en-US"/>
              <a:pPr/>
              <a:t>16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Show probability of two dice summing to no more than six, given that first die roll was no more than three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4000C-CF79-154A-9BF1-662270FA2167}" type="slidenum">
              <a:rPr lang="en-US"/>
              <a:pPr/>
              <a:t>23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1038" y="1143000"/>
            <a:ext cx="7781925" cy="1752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198688"/>
          </a:xfrm>
        </p:spPr>
        <p:txBody>
          <a:bodyPr/>
          <a:lstStyle>
            <a:lvl1pPr marL="0" indent="0" algn="ctr">
              <a:buFont typeface="Times" pitchFamily="-109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407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2625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407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407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6375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42ACA0-BCD4-074A-9682-ED9988AC872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40775" name="Picture 7" descr="ucsdlogo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3188"/>
            <a:ext cx="1295400" cy="2016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13F097-307F-FE43-B838-CC2E8DCB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8775" y="71438"/>
            <a:ext cx="2152650" cy="6176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1438"/>
            <a:ext cx="6305550" cy="6176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392913-FF2D-A04E-9131-4DD432A60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76200"/>
            <a:ext cx="8763000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572000"/>
            <a:ext cx="6705600" cy="2057400"/>
          </a:xfrm>
        </p:spPr>
        <p:txBody>
          <a:bodyPr/>
          <a:lstStyle>
            <a:lvl1pPr marL="0" indent="0" algn="ctr">
              <a:buFont typeface="Times" pitchFamily="24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407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2625" y="6629400"/>
            <a:ext cx="1905000" cy="2286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407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4407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6375" y="6629400"/>
            <a:ext cx="1905000" cy="2286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42ACA0-BCD4-074A-9682-ED9988AC872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40775" name="Picture 7" descr="ucsdlogo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3188"/>
            <a:ext cx="1295400" cy="2016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09BA71-A52C-6A40-9766-7C1641515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E80922-53DE-634B-B958-830939DAC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19200"/>
            <a:ext cx="4208463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219200"/>
            <a:ext cx="420846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95D47E-A637-054C-9CDF-AF0948AC4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44868C-E6B4-714A-8FAA-08C60D7B0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DDF736-2209-DE4E-9441-5A2146FA1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D374945-D4DD-6C44-8D92-384283180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FB45B56-D4C3-B048-AF5F-7162F4E53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09BA71-A52C-6A40-9766-7C1641515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E24FEBC-1A05-6745-96D0-7191E10CE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13F097-307F-FE43-B838-CC2E8DCB9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8775" y="71438"/>
            <a:ext cx="2152650" cy="6176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1438"/>
            <a:ext cx="6305550" cy="6176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392913-FF2D-A04E-9131-4DD432A60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E80922-53DE-634B-B958-830939DAC3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219200"/>
            <a:ext cx="4208463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219200"/>
            <a:ext cx="420846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95D47E-A637-054C-9CDF-AF0948AC4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44868C-E6B4-714A-8FAA-08C60D7B0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DDF736-2209-DE4E-9441-5A2146FA1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D374945-D4DD-6C44-8D92-3842831804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FB45B56-D4C3-B048-AF5F-7162F4E53A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E24FEBC-1A05-6745-96D0-7191E10CE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ChangeArrowheads="1"/>
          </p:cNvSpPr>
          <p:nvPr/>
        </p:nvSpPr>
        <p:spPr bwMode="auto">
          <a:xfrm>
            <a:off x="757238" y="830263"/>
            <a:ext cx="8080375" cy="1603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A50021"/>
              </a:solidFill>
              <a:latin typeface="Lucida Sans" pitchFamily="-109" charset="0"/>
              <a:ea typeface="Arial" pitchFamily="-109" charset="0"/>
              <a:cs typeface="Arial" pitchFamily="-109" charset="0"/>
            </a:endParaRP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1438"/>
            <a:ext cx="8023225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397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9200"/>
            <a:ext cx="85693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39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248400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Lucida Sans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1439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248400"/>
            <a:ext cx="309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Lucida Sans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1439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2225" y="6248400"/>
            <a:ext cx="208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Lucida Sans" pitchFamily="-109" charset="0"/>
                <a:ea typeface="Arial" pitchFamily="-109" charset="0"/>
                <a:cs typeface="Arial" pitchFamily="-109" charset="0"/>
              </a:defRPr>
            </a:lvl1pPr>
          </a:lstStyle>
          <a:p>
            <a:fld id="{5B842F26-DAC8-2B46-B3A0-55506E169E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39752" name="Picture 8" descr="UCSDa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57200"/>
            <a:ext cx="685800" cy="5556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-109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-109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-109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-109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-109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-109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-109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-109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109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-109" charset="0"/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109" charset="0"/>
        <a:buChar char="•"/>
        <a:defRPr sz="2200">
          <a:solidFill>
            <a:schemeClr val="tx1"/>
          </a:solidFill>
          <a:latin typeface="+mn-lt"/>
          <a:ea typeface="ＭＳ Ｐゴシック" pitchFamily="-109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-109" charset="0"/>
        <a:buChar char="•"/>
        <a:defRPr sz="2200">
          <a:solidFill>
            <a:schemeClr val="tx1"/>
          </a:solidFill>
          <a:latin typeface="+mn-lt"/>
          <a:ea typeface="ＭＳ Ｐゴシック" pitchFamily="-109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109" charset="0"/>
        <a:buChar char="•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109" charset="0"/>
        <a:buChar char="•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109" charset="0"/>
        <a:buChar char="•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109" charset="0"/>
        <a:buChar char="•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109" charset="0"/>
        <a:buChar char="•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ChangeArrowheads="1"/>
          </p:cNvSpPr>
          <p:nvPr/>
        </p:nvSpPr>
        <p:spPr bwMode="auto">
          <a:xfrm>
            <a:off x="685800" y="685800"/>
            <a:ext cx="8382000" cy="841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A50021"/>
              </a:solidFill>
              <a:latin typeface="Lucida Sans" pitchFamily="24" charset="0"/>
              <a:ea typeface="Arial" pitchFamily="24" charset="0"/>
              <a:cs typeface="Arial" pitchFamily="24" charset="0"/>
            </a:endParaRP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1438"/>
            <a:ext cx="83058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397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84226"/>
            <a:ext cx="8893175" cy="5768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39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553200"/>
            <a:ext cx="2087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Lucida Sans" pitchFamily="24" charset="0"/>
                <a:ea typeface="Arial" pitchFamily="24" charset="0"/>
                <a:cs typeface="Arial" pitchFamily="24" charset="0"/>
              </a:defRPr>
            </a:lvl1pPr>
          </a:lstStyle>
          <a:p>
            <a:endParaRPr lang="en-US"/>
          </a:p>
        </p:txBody>
      </p:sp>
      <p:sp>
        <p:nvSpPr>
          <p:cNvPr id="1439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553200"/>
            <a:ext cx="3097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Lucida Sans" pitchFamily="24" charset="0"/>
                <a:ea typeface="Arial" pitchFamily="24" charset="0"/>
                <a:cs typeface="Arial" pitchFamily="24" charset="0"/>
              </a:defRPr>
            </a:lvl1pPr>
          </a:lstStyle>
          <a:p>
            <a:endParaRPr lang="en-US"/>
          </a:p>
        </p:txBody>
      </p:sp>
      <p:sp>
        <p:nvSpPr>
          <p:cNvPr id="1439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2225" y="6553200"/>
            <a:ext cx="2085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Lucida Sans" pitchFamily="24" charset="0"/>
                <a:ea typeface="Arial" pitchFamily="24" charset="0"/>
                <a:cs typeface="Arial" pitchFamily="24" charset="0"/>
              </a:defRPr>
            </a:lvl1pPr>
          </a:lstStyle>
          <a:p>
            <a:fld id="{5B842F26-DAC8-2B46-B3A0-55506E169E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39752" name="Picture 8" descr="UCSDa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228600"/>
            <a:ext cx="685800" cy="5556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2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2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2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2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2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2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2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2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24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24" charset="0"/>
        <a:buChar char="•"/>
        <a:defRPr sz="2400">
          <a:solidFill>
            <a:schemeClr val="tx1"/>
          </a:solidFill>
          <a:latin typeface="+mn-lt"/>
          <a:ea typeface="ＭＳ Ｐゴシック" pitchFamily="24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24" charset="0"/>
        <a:buChar char="•"/>
        <a:defRPr sz="2200">
          <a:solidFill>
            <a:schemeClr val="tx1"/>
          </a:solidFill>
          <a:latin typeface="+mn-lt"/>
          <a:ea typeface="ＭＳ Ｐゴシック" pitchFamily="24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pitchFamily="24" charset="0"/>
        <a:buChar char="•"/>
        <a:defRPr sz="2200">
          <a:solidFill>
            <a:schemeClr val="tx1"/>
          </a:solidFill>
          <a:latin typeface="+mn-lt"/>
          <a:ea typeface="ＭＳ Ｐゴシック" pitchFamily="24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24" charset="0"/>
        <a:buChar char="•"/>
        <a:defRPr sz="2000">
          <a:solidFill>
            <a:schemeClr val="tx1"/>
          </a:solidFill>
          <a:latin typeface="+mn-lt"/>
          <a:ea typeface="ＭＳ Ｐゴシック" pitchFamily="24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24" charset="0"/>
        <a:buChar char="•"/>
        <a:defRPr sz="2000">
          <a:solidFill>
            <a:schemeClr val="tx1"/>
          </a:solidFill>
          <a:latin typeface="+mn-lt"/>
          <a:ea typeface="ＭＳ Ｐゴシック" pitchFamily="24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24" charset="0"/>
        <a:buChar char="•"/>
        <a:defRPr sz="2000">
          <a:solidFill>
            <a:schemeClr val="tx1"/>
          </a:solidFill>
          <a:latin typeface="+mn-lt"/>
          <a:ea typeface="ＭＳ Ｐゴシック" pitchFamily="24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24" charset="0"/>
        <a:buChar char="•"/>
        <a:defRPr sz="2000">
          <a:solidFill>
            <a:schemeClr val="tx1"/>
          </a:solidFill>
          <a:latin typeface="+mn-lt"/>
          <a:ea typeface="ＭＳ Ｐゴシック" pitchFamily="24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24" charset="0"/>
        <a:buChar char="•"/>
        <a:defRPr sz="2000">
          <a:solidFill>
            <a:schemeClr val="tx1"/>
          </a:solidFill>
          <a:latin typeface="+mn-lt"/>
          <a:ea typeface="ＭＳ Ｐゴシック" pitchFamily="2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df"/><Relationship Id="rId5" Type="http://schemas.openxmlformats.org/officeDocument/2006/relationships/image" Target="../media/image16.png"/><Relationship Id="rId6" Type="http://schemas.openxmlformats.org/officeDocument/2006/relationships/image" Target="../media/image17.pdf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d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df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df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df"/><Relationship Id="rId5" Type="http://schemas.openxmlformats.org/officeDocument/2006/relationships/image" Target="../media/image26.png"/><Relationship Id="rId6" Type="http://schemas.openxmlformats.org/officeDocument/2006/relationships/image" Target="../media/image27.pdf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d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df"/><Relationship Id="rId5" Type="http://schemas.openxmlformats.org/officeDocument/2006/relationships/image" Target="../media/image32.png"/><Relationship Id="rId6" Type="http://schemas.openxmlformats.org/officeDocument/2006/relationships/image" Target="../media/image33.pdf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d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png"/><Relationship Id="rId12" Type="http://schemas.openxmlformats.org/officeDocument/2006/relationships/image" Target="../media/image45.pdf"/><Relationship Id="rId13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df"/><Relationship Id="rId3" Type="http://schemas.openxmlformats.org/officeDocument/2006/relationships/image" Target="../media/image36.png"/><Relationship Id="rId4" Type="http://schemas.openxmlformats.org/officeDocument/2006/relationships/image" Target="../media/image37.pdf"/><Relationship Id="rId5" Type="http://schemas.openxmlformats.org/officeDocument/2006/relationships/image" Target="../media/image38.png"/><Relationship Id="rId6" Type="http://schemas.openxmlformats.org/officeDocument/2006/relationships/image" Target="../media/image39.pdf"/><Relationship Id="rId7" Type="http://schemas.openxmlformats.org/officeDocument/2006/relationships/image" Target="../media/image40.png"/><Relationship Id="rId8" Type="http://schemas.openxmlformats.org/officeDocument/2006/relationships/image" Target="../media/image41.pdf"/><Relationship Id="rId9" Type="http://schemas.openxmlformats.org/officeDocument/2006/relationships/image" Target="../media/image42.png"/><Relationship Id="rId10" Type="http://schemas.openxmlformats.org/officeDocument/2006/relationships/image" Target="../media/image43.pd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df"/><Relationship Id="rId3" Type="http://schemas.openxmlformats.org/officeDocument/2006/relationships/image" Target="../media/image7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 smtClean="0"/>
              <a:t>Computational Psycholinguistics</a:t>
            </a:r>
            <a:br>
              <a:rPr lang="en-GB" sz="3200" dirty="0" smtClean="0"/>
            </a:br>
            <a:r>
              <a:rPr lang="en-GB" sz="2400" dirty="0" smtClean="0"/>
              <a:t>Lecture 1: </a:t>
            </a:r>
            <a:r>
              <a:rPr lang="en-US" sz="2400" dirty="0" smtClean="0"/>
              <a:t>Introduction, basic probability theory</a:t>
            </a:r>
            <a:r>
              <a:rPr lang="en-US" sz="2400" smtClean="0"/>
              <a:t>, incremental </a:t>
            </a:r>
            <a:r>
              <a:rPr lang="en-US" sz="2400" dirty="0" smtClean="0"/>
              <a:t>parsing</a:t>
            </a:r>
            <a:endParaRPr lang="en-US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 err="1" smtClean="0"/>
              <a:t>Florian</a:t>
            </a:r>
            <a:r>
              <a:rPr lang="en-GB" dirty="0" smtClean="0"/>
              <a:t> Jaeger &amp; Roger </a:t>
            </a:r>
            <a:r>
              <a:rPr lang="en-GB" dirty="0"/>
              <a:t>Levy</a:t>
            </a:r>
            <a:endParaRPr lang="en-GB" dirty="0" smtClean="0"/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LSA 2011 Summer Institute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Boulder, CO</a:t>
            </a:r>
          </a:p>
          <a:p>
            <a:pPr>
              <a:lnSpc>
                <a:spcPct val="90000"/>
              </a:lnSpc>
            </a:pPr>
            <a:r>
              <a:rPr lang="en-GB" dirty="0" smtClean="0"/>
              <a:t>8 July 2011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</a:t>
            </a:r>
            <a:r>
              <a:rPr lang="en-US" dirty="0" smtClean="0"/>
              <a:t>course: </a:t>
            </a:r>
            <a:r>
              <a:rPr lang="en-US" dirty="0" smtClean="0"/>
              <a:t>Lecture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en-US" b="1" dirty="0" smtClean="0"/>
              <a:t>Adaptation – What’s known?</a:t>
            </a:r>
          </a:p>
          <a:p>
            <a:pPr lvl="1">
              <a:defRPr/>
            </a:pPr>
            <a:r>
              <a:rPr lang="en-US" dirty="0" smtClean="0"/>
              <a:t>Phonetic perception </a:t>
            </a:r>
            <a:r>
              <a:rPr lang="en-US" sz="1800" dirty="0" smtClean="0"/>
              <a:t>[Bradlow and Bent, 2003, 2008; Kraljic and Samuel, 2005, 2006a,b, 2007, 2008; Norris et al., 2003; </a:t>
            </a:r>
            <a:r>
              <a:rPr lang="en-US" sz="1800" dirty="0" err="1" smtClean="0"/>
              <a:t>Vroomen</a:t>
            </a:r>
            <a:r>
              <a:rPr lang="en-US" sz="1800" dirty="0" smtClean="0"/>
              <a:t> et al., 2004, 2007]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Syntactic processing </a:t>
            </a:r>
            <a:r>
              <a:rPr lang="en-US" sz="1800" dirty="0" smtClean="0"/>
              <a:t>[Fine et al., 2010; Fine and Jaeger, 2011; Farmer et al., 2011]</a:t>
            </a:r>
            <a:endParaRPr lang="en-US" b="1" dirty="0" smtClean="0"/>
          </a:p>
          <a:p>
            <a:pPr lvl="1">
              <a:defRPr/>
            </a:pPr>
            <a:r>
              <a:rPr lang="en-US" dirty="0" smtClean="0"/>
              <a:t>Lack of invariance revisited</a:t>
            </a:r>
          </a:p>
          <a:p>
            <a:pPr lvl="0">
              <a:defRPr/>
            </a:pPr>
            <a:r>
              <a:rPr lang="en-US" b="1" dirty="0" smtClean="0"/>
              <a:t>Adaptation as rational behavior:</a:t>
            </a:r>
            <a:r>
              <a:rPr lang="en-US" dirty="0" smtClean="0"/>
              <a:t> Phonetic perception as Bayesian belief update  </a:t>
            </a:r>
            <a:r>
              <a:rPr lang="en-US" sz="1600" dirty="0" smtClean="0"/>
              <a:t>[Kleinschmidt and Jaeger, 2011; XXX-VISION]</a:t>
            </a:r>
          </a:p>
          <a:p>
            <a:pPr>
              <a:defRPr/>
            </a:pPr>
            <a:r>
              <a:rPr lang="en-US" b="1" dirty="0" smtClean="0"/>
              <a:t>Linking computation to mechanisms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dirty="0" smtClean="0"/>
              <a:t>What type of learning mechanisms are involved in adaptation? </a:t>
            </a:r>
            <a:r>
              <a:rPr lang="en-US" sz="1600" dirty="0" smtClean="0"/>
              <a:t>[Fine and Jaeger, submitted; Kaschak and Glenberg, 2004; Snider and Jaeger, submitted]</a:t>
            </a:r>
          </a:p>
          <a:p>
            <a:pPr>
              <a:defRPr/>
            </a:pPr>
            <a:r>
              <a:rPr lang="en-US" b="1" dirty="0" smtClean="0"/>
              <a:t>Where will this lead us? </a:t>
            </a:r>
            <a:r>
              <a:rPr lang="en-US" dirty="0" smtClean="0"/>
              <a:t>Acquisition and adaptation</a:t>
            </a:r>
            <a:endParaRPr lang="en-US" b="1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b="1" smtClean="0">
                <a:latin typeface="+mn-lt"/>
              </a:rPr>
              <a:t>[</a:t>
            </a:r>
            <a:fld id="{9C7530BD-E12A-4BFB-96CB-6BC4D1515F02}" type="slidenum">
              <a:rPr lang="en-US" b="1" smtClean="0">
                <a:latin typeface="+mn-lt"/>
              </a:rPr>
              <a:pPr>
                <a:defRPr/>
              </a:pPr>
              <a:t>10</a:t>
            </a:fld>
            <a:r>
              <a:rPr lang="en-US" b="1" smtClean="0">
                <a:latin typeface="+mn-lt"/>
              </a:rPr>
              <a:t>]</a:t>
            </a:r>
            <a:endParaRPr lang="en-US" b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course: Lecture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keeping this lecture open for spillover &amp; choice of additional topics as student interest indicates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Today</a:t>
            </a: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Crash course in probability theory</a:t>
            </a:r>
          </a:p>
          <a:p>
            <a:r>
              <a:rPr lang="en-GB" dirty="0"/>
              <a:t>Crash course in natural language syntax and parsing</a:t>
            </a:r>
            <a:endParaRPr lang="en-GB" dirty="0" smtClean="0"/>
          </a:p>
          <a:p>
            <a:r>
              <a:rPr lang="en-GB" dirty="0" smtClean="0"/>
              <a:t>Pruning </a:t>
            </a:r>
            <a:r>
              <a:rPr lang="en-GB" dirty="0"/>
              <a:t>models: </a:t>
            </a:r>
            <a:r>
              <a:rPr lang="en-GB" dirty="0" err="1"/>
              <a:t>Jurafsky</a:t>
            </a:r>
            <a:r>
              <a:rPr lang="en-GB" dirty="0"/>
              <a:t> 1996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Probability theory: what? why?</a:t>
            </a: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Probability theory is the calculus of </a:t>
            </a:r>
            <a:r>
              <a:rPr lang="en-GB" i="1"/>
              <a:t>reasoning under uncertainty</a:t>
            </a:r>
            <a:endParaRPr lang="en-GB"/>
          </a:p>
          <a:p>
            <a:r>
              <a:rPr lang="en-GB"/>
              <a:t>This makes it well-suited to modeling the process of language comprehension</a:t>
            </a:r>
          </a:p>
          <a:p>
            <a:r>
              <a:rPr lang="en-GB"/>
              <a:t>Language comprehension involves uncertainty about:</a:t>
            </a:r>
          </a:p>
          <a:p>
            <a:pPr lvl="1"/>
            <a:r>
              <a:rPr lang="en-GB"/>
              <a:t>What has </a:t>
            </a:r>
            <a:r>
              <a:rPr lang="en-GB" i="1"/>
              <a:t>already been said</a:t>
            </a:r>
          </a:p>
          <a:p>
            <a:pPr lvl="1"/>
            <a:endParaRPr lang="en-GB" i="1"/>
          </a:p>
          <a:p>
            <a:pPr lvl="1"/>
            <a:endParaRPr lang="en-GB"/>
          </a:p>
          <a:p>
            <a:pPr lvl="1"/>
            <a:r>
              <a:rPr lang="en-GB"/>
              <a:t>What has </a:t>
            </a:r>
            <a:r>
              <a:rPr lang="en-GB" i="1"/>
              <a:t>not yet been said</a:t>
            </a:r>
            <a:endParaRPr lang="en-US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157288" y="4149725"/>
            <a:ext cx="5522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The girl saw the boy with the telescope.</a:t>
            </a:r>
            <a:endParaRPr lang="en-US"/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63010" y="5492750"/>
            <a:ext cx="47725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I like my tea with lemon and.</a:t>
            </a:r>
            <a:r>
              <a:rPr lang="en-GB" dirty="0"/>
              <a:t>..</a:t>
            </a:r>
            <a:endParaRPr lang="en-US" dirty="0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5580063" y="4581525"/>
            <a:ext cx="301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2000" i="0"/>
              <a:t>(who has the telescope?)</a:t>
            </a:r>
            <a:endParaRPr lang="en-US" sz="2000" i="0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5256213" y="5805488"/>
            <a:ext cx="28748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 i="0" dirty="0" smtClean="0"/>
              <a:t>(sugar? mint? </a:t>
            </a:r>
            <a:r>
              <a:rPr lang="en-GB" sz="2000" i="0" dirty="0" smtClean="0"/>
              <a:t>s</a:t>
            </a:r>
            <a:r>
              <a:rPr lang="en-GB" sz="2000" i="0" dirty="0" smtClean="0"/>
              <a:t>pices?)</a:t>
            </a:r>
            <a:endParaRPr lang="en-US" sz="200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Crash course in probability theory</a:t>
            </a:r>
            <a:endParaRPr lang="en-US" sz="320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Event space </a:t>
            </a:r>
            <a:r>
              <a:rPr lang="el-GR" i="1" dirty="0"/>
              <a:t>Ω</a:t>
            </a:r>
          </a:p>
          <a:p>
            <a:r>
              <a:rPr lang="en-GB" dirty="0"/>
              <a:t>A function </a:t>
            </a:r>
            <a:r>
              <a:rPr lang="en-GB" i="1" dirty="0"/>
              <a:t>P</a:t>
            </a:r>
            <a:r>
              <a:rPr lang="en-GB" dirty="0"/>
              <a:t> from subsets of </a:t>
            </a:r>
            <a:r>
              <a:rPr lang="el-GR" i="1" dirty="0"/>
              <a:t>Ω</a:t>
            </a:r>
            <a:r>
              <a:rPr lang="en-GB" dirty="0"/>
              <a:t> to real numbers such that:</a:t>
            </a:r>
          </a:p>
          <a:p>
            <a:pPr lvl="1"/>
            <a:r>
              <a:rPr lang="en-GB" dirty="0"/>
              <a:t>Non-negativity: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Properness: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Disjoint union:</a:t>
            </a:r>
          </a:p>
          <a:p>
            <a:r>
              <a:rPr lang="en-GB" dirty="0"/>
              <a:t>An improper function </a:t>
            </a:r>
            <a:r>
              <a:rPr lang="en-GB" i="1" dirty="0"/>
              <a:t>P</a:t>
            </a:r>
            <a:r>
              <a:rPr lang="en-GB" dirty="0"/>
              <a:t> for which                     is called </a:t>
            </a:r>
            <a:r>
              <a:rPr lang="en-GB" i="1" dirty="0"/>
              <a:t>deficient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5125" name="Picture 5" descr="prob-axiom-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2138" y="4394200"/>
            <a:ext cx="5688012" cy="392112"/>
          </a:xfrm>
          <a:prstGeom prst="rect">
            <a:avLst/>
          </a:prstGeom>
          <a:noFill/>
        </p:spPr>
      </p:pic>
      <p:pic>
        <p:nvPicPr>
          <p:cNvPr id="5133" name="Picture 13" descr="prob-axiom-2-prob-of-omeg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1663" y="3562350"/>
            <a:ext cx="1501775" cy="341312"/>
          </a:xfrm>
          <a:prstGeom prst="rect">
            <a:avLst/>
          </a:prstGeom>
          <a:noFill/>
        </p:spPr>
      </p:pic>
      <p:pic>
        <p:nvPicPr>
          <p:cNvPr id="5134" name="Picture 14" descr="prob-axiom-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3575" y="2697162"/>
            <a:ext cx="3168650" cy="382588"/>
          </a:xfrm>
          <a:prstGeom prst="rect">
            <a:avLst/>
          </a:prstGeom>
          <a:noFill/>
        </p:spPr>
      </p:pic>
      <p:pic>
        <p:nvPicPr>
          <p:cNvPr id="5135" name="Picture 15" descr="prob-omega-less-than-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80063" y="4900612"/>
            <a:ext cx="1584325" cy="357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Probability: an example</a:t>
            </a: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569325" cy="5373687"/>
          </a:xfrm>
        </p:spPr>
        <p:txBody>
          <a:bodyPr/>
          <a:lstStyle/>
          <a:p>
            <a:r>
              <a:rPr lang="en-GB"/>
              <a:t>Rolling a </a:t>
            </a:r>
            <a:r>
              <a:rPr lang="en-GB" i="1"/>
              <a:t>die </a:t>
            </a:r>
            <a:r>
              <a:rPr lang="en-GB"/>
              <a:t>has event space </a:t>
            </a:r>
            <a:r>
              <a:rPr lang="el-GR"/>
              <a:t>Ω</a:t>
            </a:r>
            <a:r>
              <a:rPr lang="en-GB"/>
              <a:t>={1,2,3,4,5,6}</a:t>
            </a:r>
          </a:p>
          <a:p>
            <a:r>
              <a:rPr lang="en-GB"/>
              <a:t>If it is a </a:t>
            </a:r>
            <a:r>
              <a:rPr lang="en-GB" i="1"/>
              <a:t>fair</a:t>
            </a:r>
            <a:r>
              <a:rPr lang="en-GB"/>
              <a:t> die, we require of the function </a:t>
            </a:r>
            <a:r>
              <a:rPr lang="en-GB" i="1"/>
              <a:t>P</a:t>
            </a:r>
            <a:r>
              <a:rPr lang="en-GB"/>
              <a:t>:</a:t>
            </a:r>
          </a:p>
          <a:p>
            <a:endParaRPr lang="en-GB"/>
          </a:p>
          <a:p>
            <a:r>
              <a:rPr lang="en-GB"/>
              <a:t>Disjoint union means that this requirement completely specifies the probability distribution </a:t>
            </a:r>
            <a:r>
              <a:rPr lang="en-GB" i="1"/>
              <a:t>P</a:t>
            </a:r>
            <a:endParaRPr lang="en-GB"/>
          </a:p>
          <a:p>
            <a:r>
              <a:rPr lang="en-GB"/>
              <a:t>For example, the event that a roll of the die comes out even is </a:t>
            </a:r>
            <a:r>
              <a:rPr lang="en-GB" i="1"/>
              <a:t>E</a:t>
            </a:r>
            <a:r>
              <a:rPr lang="en-GB"/>
              <a:t>={2,4,6}.  For a fair die, its probability is 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Using disjoint union to calculate event probabilities is known as the </a:t>
            </a:r>
            <a:r>
              <a:rPr lang="en-GB" i="1"/>
              <a:t>counting method</a:t>
            </a:r>
            <a:endParaRPr lang="el-GR"/>
          </a:p>
        </p:txBody>
      </p:sp>
      <p:pic>
        <p:nvPicPr>
          <p:cNvPr id="63492" name="Picture 4" descr="whitedice4_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1484313"/>
            <a:ext cx="1219200" cy="1270000"/>
          </a:xfrm>
          <a:prstGeom prst="rect">
            <a:avLst/>
          </a:prstGeom>
          <a:noFill/>
        </p:spPr>
      </p:pic>
      <p:pic>
        <p:nvPicPr>
          <p:cNvPr id="63493" name="Picture 5" descr="fair-die-pro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350" y="2473325"/>
            <a:ext cx="3859213" cy="450850"/>
          </a:xfrm>
          <a:prstGeom prst="rect">
            <a:avLst/>
          </a:prstGeom>
          <a:noFill/>
        </p:spPr>
      </p:pic>
      <p:pic>
        <p:nvPicPr>
          <p:cNvPr id="63494" name="Picture 6" descr="prob-even-die-rol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25" y="4699000"/>
            <a:ext cx="8655050" cy="817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Joint and conditional probability</a:t>
            </a: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P(X,Y) is called a </a:t>
            </a:r>
            <a:r>
              <a:rPr lang="en-GB" i="1"/>
              <a:t>joint</a:t>
            </a:r>
            <a:r>
              <a:rPr lang="en-GB"/>
              <a:t> probability</a:t>
            </a:r>
          </a:p>
          <a:p>
            <a:pPr lvl="1"/>
            <a:r>
              <a:rPr lang="en-GB"/>
              <a:t>e.g., probability of a pair of dice coming out &lt;4,6&gt; </a:t>
            </a:r>
          </a:p>
          <a:p>
            <a:pPr lvl="1"/>
            <a:r>
              <a:rPr lang="en-GB"/>
              <a:t>Two events are </a:t>
            </a:r>
            <a:r>
              <a:rPr lang="en-GB" i="1"/>
              <a:t>independent</a:t>
            </a:r>
            <a:r>
              <a:rPr lang="en-GB"/>
              <a:t> if the probability of the joint event is the product of the individual event probabilities:</a:t>
            </a:r>
          </a:p>
          <a:p>
            <a:pPr lvl="1"/>
            <a:endParaRPr lang="en-GB"/>
          </a:p>
          <a:p>
            <a:r>
              <a:rPr lang="en-GB"/>
              <a:t>P(Y|X) is called a </a:t>
            </a:r>
            <a:r>
              <a:rPr lang="en-GB" i="1"/>
              <a:t>conditional</a:t>
            </a:r>
            <a:r>
              <a:rPr lang="en-GB"/>
              <a:t> probability</a:t>
            </a:r>
          </a:p>
          <a:p>
            <a:pPr lvl="1"/>
            <a:r>
              <a:rPr lang="en-GB"/>
              <a:t>By definition, </a:t>
            </a:r>
          </a:p>
          <a:p>
            <a:pPr lvl="1"/>
            <a:endParaRPr lang="en-GB"/>
          </a:p>
          <a:p>
            <a:pPr lvl="1"/>
            <a:r>
              <a:rPr lang="en-GB"/>
              <a:t>This gives rise to </a:t>
            </a:r>
            <a:r>
              <a:rPr lang="en-GB" i="1"/>
              <a:t>Bayes’ Theorem:</a:t>
            </a:r>
            <a:endParaRPr lang="en-GB"/>
          </a:p>
        </p:txBody>
      </p:sp>
      <p:pic>
        <p:nvPicPr>
          <p:cNvPr id="124932" name="Picture 4" descr="independent-even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3638" y="3048000"/>
            <a:ext cx="4010025" cy="409575"/>
          </a:xfrm>
          <a:prstGeom prst="rect">
            <a:avLst/>
          </a:prstGeom>
          <a:noFill/>
        </p:spPr>
      </p:pic>
      <p:pic>
        <p:nvPicPr>
          <p:cNvPr id="124933" name="Picture 5" descr="markov_ru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7675" y="3962400"/>
            <a:ext cx="3960813" cy="784225"/>
          </a:xfrm>
          <a:prstGeom prst="rect">
            <a:avLst/>
          </a:prstGeom>
          <a:noFill/>
        </p:spPr>
      </p:pic>
      <p:pic>
        <p:nvPicPr>
          <p:cNvPr id="124934" name="Picture 6" descr="bayes_theorem_x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1050" y="5254625"/>
            <a:ext cx="4495800" cy="96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use terms </a:t>
            </a:r>
            <a:r>
              <a:rPr lang="en-US" i="1" dirty="0" smtClean="0"/>
              <a:t>marginalization</a:t>
            </a:r>
            <a:r>
              <a:rPr lang="en-US" dirty="0" smtClean="0"/>
              <a:t> and </a:t>
            </a:r>
            <a:r>
              <a:rPr lang="en-US" i="1" dirty="0" smtClean="0"/>
              <a:t>marginal probability</a:t>
            </a: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i="1" dirty="0" smtClean="0"/>
              <a:t>Joint probabilities </a:t>
            </a:r>
            <a:r>
              <a:rPr lang="en-US" dirty="0" smtClean="0"/>
              <a:t>for Old English word order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marginal probability</a:t>
            </a:r>
            <a:r>
              <a:rPr lang="en-US" dirty="0" smtClean="0"/>
              <a:t> P(X=</a:t>
            </a:r>
            <a:r>
              <a:rPr lang="en-US" dirty="0" err="1" smtClean="0"/>
              <a:t>x</a:t>
            </a:r>
            <a:r>
              <a:rPr lang="en-US" dirty="0" smtClean="0"/>
              <a:t>) is </a:t>
            </a:r>
          </a:p>
          <a:p>
            <a:endParaRPr lang="en-US" dirty="0" smtClean="0"/>
          </a:p>
          <a:p>
            <a:pPr>
              <a:spcAft>
                <a:spcPts val="3000"/>
              </a:spcAft>
              <a:buNone/>
            </a:pPr>
            <a:endParaRPr lang="en-US" dirty="0" smtClean="0"/>
          </a:p>
          <a:p>
            <a:r>
              <a:rPr lang="en-US" dirty="0" smtClean="0"/>
              <a:t>In our example:</a:t>
            </a:r>
            <a:endParaRPr lang="en-US" dirty="0"/>
          </a:p>
        </p:txBody>
      </p:sp>
      <p:pic>
        <p:nvPicPr>
          <p:cNvPr id="4" name="Picture 3" descr="lecture_equation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43000" y="1806837"/>
            <a:ext cx="5313896" cy="860163"/>
          </a:xfrm>
          <a:prstGeom prst="rect">
            <a:avLst/>
          </a:prstGeom>
        </p:spPr>
      </p:pic>
      <p:pic>
        <p:nvPicPr>
          <p:cNvPr id="5" name="Picture 4" descr="lecture_equation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846670" y="3274198"/>
            <a:ext cx="4701873" cy="1297802"/>
          </a:xfrm>
          <a:prstGeom prst="rect">
            <a:avLst/>
          </a:prstGeom>
        </p:spPr>
      </p:pic>
      <p:pic>
        <p:nvPicPr>
          <p:cNvPr id="6" name="Picture 5" descr="lecture_equation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44663" y="5142919"/>
            <a:ext cx="8563161" cy="1314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already saw </a:t>
            </a:r>
            <a:r>
              <a:rPr lang="en-US" dirty="0" err="1" smtClean="0"/>
              <a:t>Bayes</a:t>
            </a:r>
            <a:r>
              <a:rPr lang="en-US" dirty="0" smtClean="0"/>
              <a:t>’ rule as a consequence of the laws of conditional probability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Its importance is its </a:t>
            </a:r>
            <a:r>
              <a:rPr lang="en-US" i="1" dirty="0" smtClean="0"/>
              <a:t>use</a:t>
            </a:r>
            <a:r>
              <a:rPr lang="en-US" dirty="0" smtClean="0"/>
              <a:t> for inference and </a:t>
            </a:r>
            <a:r>
              <a:rPr lang="en-US" dirty="0" smtClean="0"/>
              <a:t>learnin</a:t>
            </a:r>
            <a:r>
              <a:rPr lang="en-US" dirty="0" smtClean="0"/>
              <a:t>g</a:t>
            </a:r>
          </a:p>
          <a:p>
            <a:r>
              <a:rPr lang="en-US" dirty="0" smtClean="0">
                <a:solidFill>
                  <a:srgbClr val="660066"/>
                </a:solidFill>
              </a:rPr>
              <a:t>The posterior distribution summarizes </a:t>
            </a:r>
            <a:r>
              <a:rPr lang="en-US" i="1" dirty="0" smtClean="0">
                <a:solidFill>
                  <a:srgbClr val="660066"/>
                </a:solidFill>
              </a:rPr>
              <a:t>all</a:t>
            </a:r>
            <a:r>
              <a:rPr lang="en-US" dirty="0" smtClean="0">
                <a:solidFill>
                  <a:srgbClr val="660066"/>
                </a:solidFill>
              </a:rPr>
              <a:t> the information relevant </a:t>
            </a:r>
            <a:r>
              <a:rPr lang="en-US" dirty="0" smtClean="0">
                <a:solidFill>
                  <a:srgbClr val="660066"/>
                </a:solidFill>
              </a:rPr>
              <a:t>to decision-making about </a:t>
            </a:r>
            <a:r>
              <a:rPr lang="en-US" i="1" dirty="0" smtClean="0">
                <a:solidFill>
                  <a:srgbClr val="660066"/>
                </a:solidFill>
              </a:rPr>
              <a:t>X</a:t>
            </a:r>
            <a:r>
              <a:rPr lang="en-US" dirty="0" smtClean="0">
                <a:solidFill>
                  <a:srgbClr val="660066"/>
                </a:solidFill>
              </a:rPr>
              <a:t> on the basis of </a:t>
            </a:r>
            <a:r>
              <a:rPr lang="en-US" i="1" dirty="0" smtClean="0">
                <a:solidFill>
                  <a:srgbClr val="660066"/>
                </a:solidFill>
              </a:rPr>
              <a:t>Y</a:t>
            </a:r>
            <a:endParaRPr lang="en-US" dirty="0" smtClean="0">
              <a:solidFill>
                <a:srgbClr val="660066"/>
              </a:solidFill>
            </a:endParaRPr>
          </a:p>
          <a:p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5" name="Picture 4" descr="lecture_equation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121814" y="2993528"/>
            <a:ext cx="5138420" cy="1146263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987286" y="1752600"/>
            <a:ext cx="2366203" cy="1524000"/>
            <a:chOff x="987286" y="1752600"/>
            <a:chExt cx="2366203" cy="15240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286002" y="2209800"/>
              <a:ext cx="1067487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87286" y="1752600"/>
              <a:ext cx="236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Observations (“data”)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00349" y="2511986"/>
            <a:ext cx="1878266" cy="836140"/>
            <a:chOff x="900349" y="2511986"/>
            <a:chExt cx="1878266" cy="836140"/>
          </a:xfrm>
        </p:grpSpPr>
        <p:sp>
          <p:nvSpPr>
            <p:cNvPr id="9" name="TextBox 8"/>
            <p:cNvSpPr txBox="1"/>
            <p:nvPr/>
          </p:nvSpPr>
          <p:spPr>
            <a:xfrm>
              <a:off x="900349" y="2511986"/>
              <a:ext cx="1878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Hidden structure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816671" y="2881318"/>
              <a:ext cx="961944" cy="4668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43600" y="2057400"/>
            <a:ext cx="2667000" cy="944376"/>
            <a:chOff x="5943600" y="2057400"/>
            <a:chExt cx="2667000" cy="944376"/>
          </a:xfrm>
        </p:grpSpPr>
        <p:sp>
          <p:nvSpPr>
            <p:cNvPr id="12" name="Left Brace 11"/>
            <p:cNvSpPr/>
            <p:nvPr/>
          </p:nvSpPr>
          <p:spPr>
            <a:xfrm rot="5400000">
              <a:off x="6537238" y="2427229"/>
              <a:ext cx="230901" cy="91819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3600" y="2057400"/>
              <a:ext cx="266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/>
                <a:t>Prior</a:t>
              </a:r>
              <a:r>
                <a:rPr lang="en-US" sz="2000" dirty="0" smtClean="0"/>
                <a:t> probability of hidden structure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1895" y="1676401"/>
            <a:ext cx="2851714" cy="1320367"/>
            <a:chOff x="3191895" y="1676401"/>
            <a:chExt cx="2851714" cy="1320367"/>
          </a:xfrm>
        </p:grpSpPr>
        <p:sp>
          <p:nvSpPr>
            <p:cNvPr id="14" name="TextBox 13"/>
            <p:cNvSpPr txBox="1"/>
            <p:nvPr/>
          </p:nvSpPr>
          <p:spPr>
            <a:xfrm>
              <a:off x="3191895" y="1676401"/>
              <a:ext cx="27517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smtClean="0"/>
                <a:t>Likelihood</a:t>
              </a:r>
              <a:r>
                <a:rPr lang="en-US" sz="2000" dirty="0" smtClean="0"/>
                <a:t> of data given a particular hidden structure</a:t>
              </a:r>
              <a:endParaRPr lang="en-US" sz="2000" dirty="0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5116583" y="2069742"/>
              <a:ext cx="230901" cy="162315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84047" y="4139790"/>
            <a:ext cx="3045584" cy="1061899"/>
            <a:chOff x="4484047" y="4139790"/>
            <a:chExt cx="3045584" cy="1061899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5722133" y="3693056"/>
              <a:ext cx="230901" cy="112437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84047" y="4370692"/>
              <a:ext cx="3045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(marginal likelihood of data)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95400" y="3886200"/>
            <a:ext cx="3045584" cy="1061899"/>
            <a:chOff x="4484047" y="4139790"/>
            <a:chExt cx="3045584" cy="1061899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6021573" y="3393616"/>
              <a:ext cx="230901" cy="172325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84047" y="4370692"/>
              <a:ext cx="3045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Posterior distribution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 smtClean="0"/>
              <a:t>Phoneme identification as Bayesian inference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Voice onset time</a:t>
            </a:r>
            <a:r>
              <a:rPr lang="en-US" dirty="0" smtClean="0"/>
              <a:t> (VOT) a key cue in distinguishing voicing in English stops (</a:t>
            </a:r>
            <a:r>
              <a:rPr lang="en-US" dirty="0" err="1" smtClean="0"/>
              <a:t>Liberman</a:t>
            </a:r>
            <a:r>
              <a:rPr lang="en-US" dirty="0" smtClean="0"/>
              <a:t> et al., 1957)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would an optimal listener do?</a:t>
            </a:r>
            <a:endParaRPr lang="en-US" dirty="0"/>
          </a:p>
        </p:txBody>
      </p:sp>
      <p:pic>
        <p:nvPicPr>
          <p:cNvPr id="5" name="Picture 4" descr="example-empirical-response-curv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71600" y="1212591"/>
            <a:ext cx="64008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class </a:t>
            </a:r>
            <a:r>
              <a:rPr lang="en-US" i="1" dirty="0" smtClean="0"/>
              <a:t>will</a:t>
            </a:r>
            <a:r>
              <a:rPr lang="en-US" dirty="0" smtClean="0"/>
              <a:t> and </a:t>
            </a:r>
            <a:r>
              <a:rPr lang="en-US" i="1" dirty="0" smtClean="0"/>
              <a:t>will not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can’t give a comprehensive overview in 8 classes</a:t>
            </a:r>
          </a:p>
          <a:p>
            <a:r>
              <a:rPr lang="en-US" dirty="0" smtClean="0"/>
              <a:t>We </a:t>
            </a:r>
            <a:r>
              <a:rPr lang="en-US" i="1" dirty="0" smtClean="0"/>
              <a:t>will</a:t>
            </a:r>
            <a:r>
              <a:rPr lang="en-US" dirty="0" smtClean="0"/>
              <a:t> try to convey:</a:t>
            </a:r>
          </a:p>
          <a:p>
            <a:pPr lvl="1"/>
            <a:r>
              <a:rPr lang="en-US" dirty="0" smtClean="0"/>
              <a:t>How to profitably combine ideas from computational linguistics, psycholinguistics, theoretical linguistics, statistics, and cognitive science</a:t>
            </a:r>
          </a:p>
          <a:p>
            <a:pPr lvl="1"/>
            <a:r>
              <a:rPr lang="en-US" dirty="0" smtClean="0"/>
              <a:t>How these ideas together have led to a productive new view of how language works given </a:t>
            </a:r>
            <a:r>
              <a:rPr lang="en-US" i="1" dirty="0" err="1" smtClean="0"/>
              <a:t>incrementality</a:t>
            </a:r>
            <a:r>
              <a:rPr lang="en-US" dirty="0" smtClean="0"/>
              <a:t>, </a:t>
            </a:r>
            <a:r>
              <a:rPr lang="en-US" i="1" dirty="0" smtClean="0"/>
              <a:t>uncertainty</a:t>
            </a:r>
            <a:r>
              <a:rPr lang="en-US" dirty="0" smtClean="0"/>
              <a:t>, and </a:t>
            </a:r>
            <a:r>
              <a:rPr lang="en-US" i="1" dirty="0" smtClean="0"/>
              <a:t>noise in the communicative channel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i="1" dirty="0" smtClean="0"/>
              <a:t>will</a:t>
            </a:r>
            <a:r>
              <a:rPr lang="en-US" dirty="0" smtClean="0"/>
              <a:t> point out potential research topics when possible</a:t>
            </a:r>
          </a:p>
          <a:p>
            <a:r>
              <a:rPr lang="en-US" dirty="0" smtClean="0"/>
              <a:t>We </a:t>
            </a:r>
            <a:r>
              <a:rPr lang="en-US" i="1" dirty="0" smtClean="0"/>
              <a:t>won’t</a:t>
            </a:r>
            <a:r>
              <a:rPr lang="en-US" dirty="0" smtClean="0"/>
              <a:t> cover work on acquisition (but we do touch on related topics)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xample-pdf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71600" y="1295400"/>
            <a:ext cx="617220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 smtClean="0"/>
              <a:t>Phoneme identification as Bayesian inference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empirical distributions of [</a:t>
            </a:r>
            <a:r>
              <a:rPr lang="en-US" dirty="0" err="1" smtClean="0"/>
              <a:t>b</a:t>
            </a:r>
            <a:r>
              <a:rPr lang="en-US" dirty="0" smtClean="0"/>
              <a:t>] and [</a:t>
            </a:r>
            <a:r>
              <a:rPr lang="en-US" dirty="0" err="1" smtClean="0"/>
              <a:t>p</a:t>
            </a:r>
            <a:r>
              <a:rPr lang="en-US" dirty="0" smtClean="0"/>
              <a:t>] </a:t>
            </a:r>
            <a:r>
              <a:rPr lang="en-US" dirty="0" err="1" smtClean="0"/>
              <a:t>VOTs</a:t>
            </a:r>
            <a:r>
              <a:rPr lang="en-US" dirty="0" smtClean="0"/>
              <a:t> looks something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like this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optimal listener would compute the relative probabilities of [</a:t>
            </a:r>
            <a:r>
              <a:rPr lang="en-US" dirty="0" err="1" smtClean="0"/>
              <a:t>b</a:t>
            </a:r>
            <a:r>
              <a:rPr lang="en-US" dirty="0" smtClean="0"/>
              <a:t>] and [</a:t>
            </a:r>
            <a:r>
              <a:rPr lang="en-US" dirty="0" err="1" smtClean="0"/>
              <a:t>p</a:t>
            </a:r>
            <a:r>
              <a:rPr lang="en-US" dirty="0" smtClean="0"/>
              <a:t>] and respond on that basis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343400" y="4191000"/>
            <a:ext cx="107213" cy="1072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2328479" y="2252278"/>
            <a:ext cx="989725" cy="601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ecture_equation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899895" y="1812881"/>
            <a:ext cx="1104315" cy="227875"/>
          </a:xfrm>
          <a:prstGeom prst="rect">
            <a:avLst/>
          </a:prstGeom>
        </p:spPr>
      </p:pic>
      <p:pic>
        <p:nvPicPr>
          <p:cNvPr id="10" name="Picture 9" descr="lecture_equation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116363" y="1812880"/>
            <a:ext cx="1104138" cy="22783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5400000">
            <a:off x="5702738" y="2146738"/>
            <a:ext cx="989727" cy="812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 smtClean="0"/>
              <a:t>Phoneme identification as Bayesian inference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complete Bayesian inference for an input </a:t>
            </a:r>
            <a:r>
              <a:rPr lang="en-US" i="1" dirty="0" smtClean="0"/>
              <a:t>Y</a:t>
            </a:r>
            <a:r>
              <a:rPr lang="en-US" dirty="0" smtClean="0"/>
              <a:t>, we need to specify the </a:t>
            </a:r>
            <a:r>
              <a:rPr lang="en-US" i="1" dirty="0" smtClean="0"/>
              <a:t>likelihood functions</a:t>
            </a:r>
            <a:endParaRPr lang="en-US" dirty="0" smtClean="0"/>
          </a:p>
          <a:p>
            <a:r>
              <a:rPr lang="en-US" dirty="0" smtClean="0"/>
              <a:t>For likelihood, we’ll </a:t>
            </a:r>
            <a:r>
              <a:rPr lang="en-US" dirty="0" smtClean="0"/>
              <a:t>use the </a:t>
            </a:r>
            <a:r>
              <a:rPr lang="en-US" i="1" dirty="0" smtClean="0"/>
              <a:t>normal distribution: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And we’ll set the priors equal: P(</a:t>
            </a:r>
            <a:r>
              <a:rPr lang="en-US" i="1" dirty="0" smtClean="0"/>
              <a:t>X</a:t>
            </a:r>
            <a:r>
              <a:rPr lang="en-US" dirty="0" smtClean="0"/>
              <a:t>=</a:t>
            </a:r>
            <a:r>
              <a:rPr lang="en-US" dirty="0" err="1" smtClean="0"/>
              <a:t>b</a:t>
            </a:r>
            <a:r>
              <a:rPr lang="en-US" dirty="0" smtClean="0"/>
              <a:t>)=P(</a:t>
            </a:r>
            <a:r>
              <a:rPr lang="en-US" i="1" dirty="0" smtClean="0"/>
              <a:t>X</a:t>
            </a:r>
            <a:r>
              <a:rPr lang="en-US" dirty="0" smtClean="0"/>
              <a:t>=</a:t>
            </a:r>
            <a:r>
              <a:rPr lang="en-US" dirty="0" err="1" smtClean="0"/>
              <a:t>p</a:t>
            </a:r>
            <a:r>
              <a:rPr lang="en-US" dirty="0" smtClean="0"/>
              <a:t>)=0.5</a:t>
            </a:r>
            <a:endParaRPr lang="en-US" dirty="0"/>
          </a:p>
        </p:txBody>
      </p:sp>
      <p:pic>
        <p:nvPicPr>
          <p:cNvPr id="4" name="Picture 3" descr="lecture_equation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490545" y="1410735"/>
            <a:ext cx="4463397" cy="683173"/>
          </a:xfrm>
          <a:prstGeom prst="rect">
            <a:avLst/>
          </a:prstGeom>
        </p:spPr>
      </p:pic>
      <p:sp>
        <p:nvSpPr>
          <p:cNvPr id="5" name="Left Brace 4"/>
          <p:cNvSpPr/>
          <p:nvPr/>
        </p:nvSpPr>
        <p:spPr>
          <a:xfrm rot="5400000">
            <a:off x="6924304" y="646566"/>
            <a:ext cx="230901" cy="12448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8553" y="784226"/>
            <a:ext cx="122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Likelihood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5400000">
            <a:off x="8240709" y="732541"/>
            <a:ext cx="230901" cy="10729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42317" y="784227"/>
            <a:ext cx="67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7515645" y="1836823"/>
            <a:ext cx="230901" cy="6224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84518" y="2228460"/>
            <a:ext cx="209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likelihood</a:t>
            </a:r>
            <a:endParaRPr lang="en-US" dirty="0"/>
          </a:p>
        </p:txBody>
      </p:sp>
      <p:pic>
        <p:nvPicPr>
          <p:cNvPr id="11" name="Picture 10" descr="lecture_equation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829664" y="4419380"/>
            <a:ext cx="5460543" cy="98468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884278" y="3886200"/>
            <a:ext cx="1653997" cy="642006"/>
            <a:chOff x="6884278" y="3886200"/>
            <a:chExt cx="1653997" cy="642006"/>
          </a:xfrm>
        </p:grpSpPr>
        <p:cxnSp>
          <p:nvCxnSpPr>
            <p:cNvPr id="14" name="Straight Arrow Connector 13"/>
            <p:cNvCxnSpPr/>
            <p:nvPr/>
          </p:nvCxnSpPr>
          <p:spPr>
            <a:xfrm rot="10800000" flipV="1">
              <a:off x="6884278" y="4267200"/>
              <a:ext cx="583322" cy="261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696200" y="3886200"/>
              <a:ext cx="842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mean</a:t>
              </a:r>
              <a:endParaRPr lang="en-US" i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31179" y="4942928"/>
            <a:ext cx="1175926" cy="830472"/>
            <a:chOff x="6531179" y="4942928"/>
            <a:chExt cx="1175926" cy="830472"/>
          </a:xfrm>
        </p:grpSpPr>
        <p:sp>
          <p:nvSpPr>
            <p:cNvPr id="16" name="TextBox 15"/>
            <p:cNvSpPr txBox="1"/>
            <p:nvPr/>
          </p:nvSpPr>
          <p:spPr>
            <a:xfrm>
              <a:off x="6531179" y="5404068"/>
              <a:ext cx="1175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variance</a:t>
              </a:r>
              <a:endParaRPr lang="en-US" b="1" i="1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6200000" flipV="1">
              <a:off x="6726460" y="5071079"/>
              <a:ext cx="461140" cy="2048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 descr="example-pdf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04800" y="304800"/>
            <a:ext cx="40005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arrow-wide-pdf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6886" y="1749103"/>
            <a:ext cx="4389120" cy="2926080"/>
          </a:xfrm>
          <a:prstGeom prst="rect">
            <a:avLst/>
          </a:prstGeom>
        </p:spPr>
      </p:pic>
      <p:pic>
        <p:nvPicPr>
          <p:cNvPr id="11" name="Picture 10" descr="example-ideal-response-curv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649076" y="1749103"/>
            <a:ext cx="4389120" cy="2926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 smtClean="0"/>
              <a:t>Phoneme identification as Bayesian inference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variances for /</a:t>
            </a:r>
            <a:r>
              <a:rPr lang="en-US" dirty="0" err="1" smtClean="0"/>
              <a:t>b</a:t>
            </a:r>
            <a:r>
              <a:rPr lang="en-US" dirty="0" smtClean="0"/>
              <a:t>/ and /</a:t>
            </a:r>
            <a:r>
              <a:rPr lang="en-US" dirty="0" err="1" smtClean="0"/>
              <a:t>p</a:t>
            </a:r>
            <a:r>
              <a:rPr lang="en-US" dirty="0" smtClean="0"/>
              <a:t>/ are equal, then we get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Variance should matter!</a:t>
            </a:r>
          </a:p>
          <a:p>
            <a:r>
              <a:rPr lang="en-US" dirty="0" err="1" smtClean="0"/>
              <a:t>Clayards</a:t>
            </a:r>
            <a:r>
              <a:rPr lang="en-US" dirty="0" smtClean="0"/>
              <a:t> et al. (2008)</a:t>
            </a:r>
            <a:endParaRPr lang="en-US" dirty="0"/>
          </a:p>
        </p:txBody>
      </p:sp>
      <p:pic>
        <p:nvPicPr>
          <p:cNvPr id="4" name="Picture 3" descr="lecture_equation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720414" y="1325175"/>
            <a:ext cx="3614243" cy="803165"/>
          </a:xfrm>
          <a:prstGeom prst="rect">
            <a:avLst/>
          </a:prstGeom>
        </p:spPr>
      </p:pic>
      <p:pic>
        <p:nvPicPr>
          <p:cNvPr id="10" name="Picture 9" descr="narrow-wide-variance-ideal-response-curv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649076" y="1749103"/>
            <a:ext cx="4389120" cy="2926080"/>
          </a:xfrm>
          <a:prstGeom prst="rect">
            <a:avLst/>
          </a:prstGeom>
        </p:spPr>
      </p:pic>
      <p:pic>
        <p:nvPicPr>
          <p:cNvPr id="15" name="Picture 14" descr="clayards-data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4649076" y="3991303"/>
            <a:ext cx="4389120" cy="292608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923862" y="5342759"/>
            <a:ext cx="7252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example-pdf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76200" y="1752600"/>
            <a:ext cx="4389120" cy="2926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Estimating probabilistic models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With a fair die, we can calculate event probabilities using the counting method</a:t>
            </a:r>
          </a:p>
          <a:p>
            <a:r>
              <a:rPr lang="en-GB"/>
              <a:t>But usually, we can’t deduce the probabilities of the subevents involved</a:t>
            </a:r>
          </a:p>
          <a:p>
            <a:r>
              <a:rPr lang="en-GB"/>
              <a:t>Instead, we have to </a:t>
            </a:r>
            <a:r>
              <a:rPr lang="en-GB" i="1"/>
              <a:t>estimate</a:t>
            </a:r>
            <a:r>
              <a:rPr lang="en-GB"/>
              <a:t> them (=statistics!)</a:t>
            </a:r>
          </a:p>
          <a:p>
            <a:r>
              <a:rPr lang="en-GB"/>
              <a:t>Usually, this involves assuming a probabilistic model with some </a:t>
            </a:r>
            <a:r>
              <a:rPr lang="en-GB" i="1"/>
              <a:t>free parameters</a:t>
            </a:r>
            <a:r>
              <a:rPr lang="en-GB"/>
              <a:t>,* and choosing the values of the free parameters to match empirically obtained data</a:t>
            </a:r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825875" y="6461125"/>
            <a:ext cx="5046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2000" i="0"/>
              <a:t>*(these are </a:t>
            </a:r>
            <a:r>
              <a:rPr lang="en-GB" sz="2000"/>
              <a:t>parametric</a:t>
            </a:r>
            <a:r>
              <a:rPr lang="en-GB" sz="2000" i="0"/>
              <a:t> estimation methods)</a:t>
            </a:r>
            <a:endParaRPr lang="en-US" sz="2000" i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Maximum likelihood</a:t>
            </a: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Simpler example: a coin flip</a:t>
            </a:r>
          </a:p>
          <a:p>
            <a:pPr lvl="1"/>
            <a:r>
              <a:rPr lang="en-GB" dirty="0"/>
              <a:t>fair? unfair?</a:t>
            </a:r>
          </a:p>
          <a:p>
            <a:r>
              <a:rPr lang="en-GB" dirty="0"/>
              <a:t>Take a dataset of 20 coin flips, 12 heads and 8 tails</a:t>
            </a:r>
          </a:p>
          <a:p>
            <a:r>
              <a:rPr lang="en-GB" dirty="0"/>
              <a:t>Estimate the probability </a:t>
            </a:r>
            <a:r>
              <a:rPr lang="en-GB" i="1" dirty="0" err="1"/>
              <a:t>p</a:t>
            </a:r>
            <a:r>
              <a:rPr lang="en-GB" dirty="0"/>
              <a:t> that the next result is heads</a:t>
            </a:r>
          </a:p>
          <a:p>
            <a:r>
              <a:rPr lang="en-GB" i="1" dirty="0"/>
              <a:t>Method of maximum likelihood</a:t>
            </a:r>
            <a:r>
              <a:rPr lang="en-GB" dirty="0"/>
              <a:t>: choose parameter values (i.e., </a:t>
            </a:r>
            <a:r>
              <a:rPr lang="en-GB" i="1" dirty="0" err="1"/>
              <a:t>p</a:t>
            </a:r>
            <a:r>
              <a:rPr lang="en-GB" dirty="0"/>
              <a:t>) that maximize the likelihood* of the data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Here, </a:t>
            </a:r>
            <a:r>
              <a:rPr lang="en-GB" i="1" dirty="0"/>
              <a:t>maximum-likelihood estimate</a:t>
            </a:r>
            <a:r>
              <a:rPr lang="en-GB" dirty="0"/>
              <a:t> (</a:t>
            </a:r>
            <a:r>
              <a:rPr lang="en-GB" b="1" dirty="0">
                <a:solidFill>
                  <a:srgbClr val="008000"/>
                </a:solidFill>
              </a:rPr>
              <a:t>MLE</a:t>
            </a:r>
            <a:r>
              <a:rPr lang="en-GB" dirty="0"/>
              <a:t>) is the relative-frequency estimate (RFE)</a:t>
            </a:r>
            <a:endParaRPr lang="en-GB" i="1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3988" y="6453188"/>
            <a:ext cx="90506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1800" i="0" dirty="0"/>
              <a:t>*</a:t>
            </a:r>
            <a:r>
              <a:rPr lang="en-GB" sz="1800" dirty="0"/>
              <a:t>likelihood</a:t>
            </a:r>
            <a:r>
              <a:rPr lang="en-GB" sz="1800" i="0" dirty="0"/>
              <a:t>: the data’s probability, viewed as a function of your free parameters</a:t>
            </a:r>
            <a:endParaRPr lang="en-US" sz="1800" i="0" dirty="0"/>
          </a:p>
        </p:txBody>
      </p:sp>
      <p:pic>
        <p:nvPicPr>
          <p:cNvPr id="65541" name="Picture 5" descr="likelihood-binom-dist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4038600"/>
            <a:ext cx="3902075" cy="798513"/>
          </a:xfrm>
          <a:prstGeom prst="rect">
            <a:avLst/>
          </a:prstGeom>
          <a:noFill/>
        </p:spPr>
      </p:pic>
      <p:pic>
        <p:nvPicPr>
          <p:cNvPr id="65542" name="Picture 6" descr="p-equals-k-over-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0088" y="5389563"/>
            <a:ext cx="1455737" cy="455612"/>
          </a:xfrm>
          <a:prstGeom prst="rect">
            <a:avLst/>
          </a:prstGeom>
          <a:noFill/>
        </p:spPr>
      </p:pic>
      <p:pic>
        <p:nvPicPr>
          <p:cNvPr id="65543" name="Picture 7" descr="coin-flip_448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77050" y="1066800"/>
            <a:ext cx="1938338" cy="11128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4" name="Picture 4" descr="coin-flip-likelihoo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44450"/>
            <a:ext cx="7667625" cy="6878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Issues in model estimation</a:t>
            </a: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Maximum-likelihood estimation has several problems:</a:t>
            </a:r>
          </a:p>
          <a:p>
            <a:pPr lvl="1"/>
            <a:r>
              <a:rPr lang="en-GB" dirty="0"/>
              <a:t>Can’t incorporate a belief that coin is “likely” to be fair</a:t>
            </a:r>
          </a:p>
          <a:p>
            <a:pPr lvl="1"/>
            <a:r>
              <a:rPr lang="en-GB" dirty="0" err="1"/>
              <a:t>MLEs</a:t>
            </a:r>
            <a:r>
              <a:rPr lang="en-GB" dirty="0"/>
              <a:t> can be </a:t>
            </a:r>
            <a:r>
              <a:rPr lang="en-GB" i="1" dirty="0"/>
              <a:t>biased</a:t>
            </a:r>
            <a:endParaRPr lang="en-GB" dirty="0"/>
          </a:p>
          <a:p>
            <a:pPr lvl="2"/>
            <a:r>
              <a:rPr lang="en-GB" dirty="0"/>
              <a:t>Try to estimate the number of words in a language from a finite sample</a:t>
            </a:r>
          </a:p>
          <a:p>
            <a:pPr lvl="2"/>
            <a:r>
              <a:rPr lang="en-GB" dirty="0" err="1"/>
              <a:t>MLEs</a:t>
            </a:r>
            <a:r>
              <a:rPr lang="en-GB" dirty="0"/>
              <a:t> will always underestimate the number of words</a:t>
            </a:r>
          </a:p>
          <a:p>
            <a:r>
              <a:rPr lang="en-GB" dirty="0"/>
              <a:t>There are other estimation techniques</a:t>
            </a:r>
            <a:r>
              <a:rPr lang="en-GB" dirty="0" smtClean="0"/>
              <a:t> with different strengths and weaknesses</a:t>
            </a:r>
          </a:p>
          <a:p>
            <a:r>
              <a:rPr lang="en-GB" dirty="0" smtClean="0"/>
              <a:t>In particular, there are </a:t>
            </a:r>
            <a:r>
              <a:rPr lang="en-GB" i="1" dirty="0" smtClean="0"/>
              <a:t>Bayesian</a:t>
            </a:r>
            <a:r>
              <a:rPr lang="en-GB" dirty="0" smtClean="0"/>
              <a:t> techniques that we’ll discuss later in the course (Lecture 7)</a:t>
            </a:r>
            <a:endParaRPr lang="en-GB" dirty="0" smtClean="0"/>
          </a:p>
          <a:p>
            <a:pPr lvl="1"/>
            <a:endParaRPr lang="en-US" dirty="0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868613" y="6237288"/>
            <a:ext cx="5997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*unfortunately, we rarely have “lots” of data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Today</a:t>
            </a:r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B2B2B2"/>
                </a:solidFill>
              </a:rPr>
              <a:t>Crash course in probability theory</a:t>
            </a:r>
          </a:p>
          <a:p>
            <a:r>
              <a:rPr lang="en-GB" dirty="0"/>
              <a:t>Crash course in natural language syntax and parsing</a:t>
            </a:r>
            <a:endParaRPr lang="en-GB" dirty="0" smtClean="0"/>
          </a:p>
          <a:p>
            <a:r>
              <a:rPr lang="en-GB" dirty="0" smtClean="0">
                <a:solidFill>
                  <a:srgbClr val="B2B2B2"/>
                </a:solidFill>
              </a:rPr>
              <a:t>Pruning </a:t>
            </a:r>
            <a:r>
              <a:rPr lang="en-GB" dirty="0">
                <a:solidFill>
                  <a:srgbClr val="B2B2B2"/>
                </a:solidFill>
              </a:rPr>
              <a:t>models: </a:t>
            </a:r>
            <a:r>
              <a:rPr lang="en-GB" dirty="0" err="1">
                <a:solidFill>
                  <a:srgbClr val="B2B2B2"/>
                </a:solidFill>
              </a:rPr>
              <a:t>Jurafsky</a:t>
            </a:r>
            <a:r>
              <a:rPr lang="en-GB" dirty="0">
                <a:solidFill>
                  <a:srgbClr val="B2B2B2"/>
                </a:solidFill>
              </a:rPr>
              <a:t> 1996</a:t>
            </a:r>
          </a:p>
          <a:p>
            <a:endParaRPr lang="en-US" dirty="0">
              <a:solidFill>
                <a:srgbClr val="B2B2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We’ll start with some puzzles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women discussed the dogs on the beach.</a:t>
            </a:r>
          </a:p>
          <a:p>
            <a:pPr lvl="1"/>
            <a:r>
              <a:rPr lang="en-US" dirty="0" smtClean="0"/>
              <a:t>What does </a:t>
            </a:r>
            <a:r>
              <a:rPr lang="en-US" i="1" dirty="0" smtClean="0"/>
              <a:t>on the beach</a:t>
            </a:r>
            <a:r>
              <a:rPr lang="en-US" dirty="0" smtClean="0"/>
              <a:t> modify?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The women kept the dogs on the beach.</a:t>
            </a:r>
            <a:endParaRPr lang="en-US" dirty="0" smtClean="0"/>
          </a:p>
          <a:p>
            <a:pPr lvl="1"/>
            <a:r>
              <a:rPr lang="en-US" dirty="0" smtClean="0"/>
              <a:t>What does </a:t>
            </a:r>
            <a:r>
              <a:rPr lang="en-US" i="1" dirty="0" smtClean="0"/>
              <a:t>on the beach</a:t>
            </a:r>
            <a:r>
              <a:rPr lang="en-US" dirty="0" smtClean="0"/>
              <a:t> modify?</a:t>
            </a:r>
          </a:p>
          <a:p>
            <a:pPr lvl="1"/>
            <a:endParaRPr lang="en-US" dirty="0" smtClean="0"/>
          </a:p>
          <a:p>
            <a:endParaRPr lang="en-US" sz="2400" i="1" dirty="0" smtClean="0"/>
          </a:p>
          <a:p>
            <a:r>
              <a:rPr lang="en-US" sz="2400" i="1" dirty="0" smtClean="0"/>
              <a:t>The complex houses married children and their families.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The warehouse fires a dozen employees each year.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1968" y="2209800"/>
            <a:ext cx="6081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Ford et al., 1982→ </a:t>
            </a:r>
            <a:r>
              <a:rPr lang="en-US" sz="2000" dirty="0" smtClean="0">
                <a:solidFill>
                  <a:srgbClr val="008000"/>
                </a:solidFill>
              </a:rPr>
              <a:t>dogs</a:t>
            </a:r>
            <a:r>
              <a:rPr lang="en-US" sz="2000" i="0" dirty="0" smtClean="0">
                <a:solidFill>
                  <a:srgbClr val="008000"/>
                </a:solidFill>
              </a:rPr>
              <a:t> (90%)</a:t>
            </a:r>
            <a:r>
              <a:rPr lang="en-US" sz="2000" i="0" dirty="0" smtClean="0"/>
              <a:t>; </a:t>
            </a:r>
            <a:r>
              <a:rPr lang="en-US" sz="2000" dirty="0" smtClean="0">
                <a:solidFill>
                  <a:srgbClr val="660066"/>
                </a:solidFill>
              </a:rPr>
              <a:t>discussed </a:t>
            </a:r>
            <a:r>
              <a:rPr lang="en-US" sz="2000" i="0" dirty="0" smtClean="0">
                <a:solidFill>
                  <a:srgbClr val="660066"/>
                </a:solidFill>
              </a:rPr>
              <a:t>(10%)</a:t>
            </a:r>
            <a:endParaRPr lang="en-US" sz="2000" dirty="0">
              <a:solidFill>
                <a:srgbClr val="6600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5046" y="3505200"/>
            <a:ext cx="528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Ford et al., 1982→ </a:t>
            </a:r>
            <a:r>
              <a:rPr lang="en-US" sz="2000" dirty="0" smtClean="0">
                <a:solidFill>
                  <a:srgbClr val="660066"/>
                </a:solidFill>
              </a:rPr>
              <a:t>kept </a:t>
            </a:r>
            <a:r>
              <a:rPr lang="en-US" sz="2000" i="0" dirty="0" smtClean="0">
                <a:solidFill>
                  <a:srgbClr val="660066"/>
                </a:solidFill>
              </a:rPr>
              <a:t>(95%)</a:t>
            </a:r>
            <a:r>
              <a:rPr lang="en-US" sz="2000" i="0" dirty="0" smtClean="0"/>
              <a:t>; </a:t>
            </a:r>
            <a:r>
              <a:rPr lang="en-US" sz="2000" dirty="0" smtClean="0">
                <a:solidFill>
                  <a:srgbClr val="008000"/>
                </a:solidFill>
              </a:rPr>
              <a:t>dogs (5%</a:t>
            </a:r>
            <a:r>
              <a:rPr lang="en-US" sz="2000" i="0" dirty="0" smtClean="0">
                <a:solidFill>
                  <a:srgbClr val="008000"/>
                </a:solidFill>
              </a:rPr>
              <a:t>)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Crash course in grammars and parsing</a:t>
            </a:r>
            <a:endParaRPr lang="en-US" sz="320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 </a:t>
            </a:r>
            <a:r>
              <a:rPr lang="en-GB" sz="2400" i="1" dirty="0"/>
              <a:t>grammar</a:t>
            </a:r>
            <a:r>
              <a:rPr lang="en-GB" sz="2400" dirty="0"/>
              <a:t> is a structured set of production rules</a:t>
            </a:r>
          </a:p>
          <a:p>
            <a:r>
              <a:rPr lang="en-GB" sz="2400" dirty="0"/>
              <a:t>Most commonly used for syntactic description, but also useful for (</a:t>
            </a:r>
            <a:r>
              <a:rPr lang="en-GB" sz="2400" dirty="0" err="1"/>
              <a:t>sematics</a:t>
            </a:r>
            <a:r>
              <a:rPr lang="en-GB" sz="2400" dirty="0"/>
              <a:t>, phonology, …)</a:t>
            </a:r>
          </a:p>
          <a:p>
            <a:r>
              <a:rPr lang="en-GB" sz="2400" dirty="0"/>
              <a:t>E.g., context-free grammars</a:t>
            </a:r>
            <a:r>
              <a:rPr lang="en-GB" sz="2400" dirty="0" smtClean="0"/>
              <a:t>: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pPr>
              <a:spcAft>
                <a:spcPts val="1200"/>
              </a:spcAft>
              <a:buNone/>
            </a:pPr>
            <a:endParaRPr lang="en-GB" sz="2400" dirty="0" smtClean="0"/>
          </a:p>
          <a:p>
            <a:r>
              <a:rPr lang="en-GB" sz="2400" dirty="0"/>
              <a:t>A grammar is said to </a:t>
            </a:r>
            <a:r>
              <a:rPr lang="en-GB" sz="2400" i="1" dirty="0"/>
              <a:t>license</a:t>
            </a:r>
            <a:r>
              <a:rPr lang="en-GB" sz="2400" dirty="0"/>
              <a:t> a </a:t>
            </a:r>
            <a:r>
              <a:rPr lang="en-GB" sz="2400" dirty="0" smtClean="0"/>
              <a:t>derivation if all </a:t>
            </a:r>
            <a:r>
              <a:rPr lang="en-GB" sz="2400" dirty="0" smtClean="0"/>
              <a:t>the derivation’s rules are present in the grammar</a:t>
            </a:r>
            <a:endParaRPr lang="en-US" sz="2400" dirty="0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160463" y="2860675"/>
            <a:ext cx="2330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GB" b="1" i="0" dirty="0">
                <a:latin typeface="Lucida Console" pitchFamily="-109" charset="0"/>
              </a:rPr>
              <a:t>S  → NP  VP</a:t>
            </a:r>
          </a:p>
          <a:p>
            <a:pPr algn="l"/>
            <a:r>
              <a:rPr lang="en-GB" b="1" i="0" dirty="0">
                <a:latin typeface="Lucida Console" pitchFamily="-109" charset="0"/>
              </a:rPr>
              <a:t>NP </a:t>
            </a:r>
            <a:r>
              <a:rPr lang="en-US" b="1" i="0" dirty="0">
                <a:latin typeface="Lucida Console" pitchFamily="-109" charset="0"/>
              </a:rPr>
              <a:t>→ </a:t>
            </a:r>
            <a:r>
              <a:rPr lang="en-US" b="1" i="0" dirty="0" err="1">
                <a:latin typeface="Lucida Console" pitchFamily="-109" charset="0"/>
              </a:rPr>
              <a:t>Det</a:t>
            </a:r>
            <a:r>
              <a:rPr lang="en-US" b="1" i="0" dirty="0">
                <a:latin typeface="Lucida Console" pitchFamily="-109" charset="0"/>
              </a:rPr>
              <a:t> N</a:t>
            </a:r>
          </a:p>
          <a:p>
            <a:pPr algn="l"/>
            <a:r>
              <a:rPr lang="en-GB" b="1" i="0" dirty="0">
                <a:latin typeface="Lucida Console" pitchFamily="-109" charset="0"/>
              </a:rPr>
              <a:t>VP → V   NP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433888" y="2819400"/>
            <a:ext cx="2514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GB" b="1" i="0" dirty="0" err="1">
                <a:latin typeface="Lucida Console" pitchFamily="-109" charset="0"/>
              </a:rPr>
              <a:t>Det</a:t>
            </a:r>
            <a:r>
              <a:rPr lang="en-GB" b="1" i="0" dirty="0">
                <a:latin typeface="Lucida Console" pitchFamily="-109" charset="0"/>
              </a:rPr>
              <a:t> → the</a:t>
            </a:r>
          </a:p>
          <a:p>
            <a:pPr algn="l"/>
            <a:r>
              <a:rPr lang="en-GB" b="1" i="0" dirty="0">
                <a:latin typeface="Lucida Console" pitchFamily="-109" charset="0"/>
              </a:rPr>
              <a:t>N   </a:t>
            </a:r>
            <a:r>
              <a:rPr lang="en-US" b="1" i="0" dirty="0">
                <a:latin typeface="Lucida Console" pitchFamily="-109" charset="0"/>
              </a:rPr>
              <a:t>→ dog</a:t>
            </a:r>
          </a:p>
          <a:p>
            <a:pPr algn="l"/>
            <a:r>
              <a:rPr lang="en-GB" b="1" i="0" dirty="0">
                <a:latin typeface="Lucida Console" pitchFamily="-109" charset="0"/>
              </a:rPr>
              <a:t>N   → cat</a:t>
            </a:r>
          </a:p>
          <a:p>
            <a:pPr algn="l"/>
            <a:r>
              <a:rPr lang="en-GB" b="1" i="0" dirty="0">
                <a:latin typeface="Lucida Console" pitchFamily="-109" charset="0"/>
              </a:rPr>
              <a:t>V   → chased</a:t>
            </a:r>
          </a:p>
        </p:txBody>
      </p:sp>
      <p:pic>
        <p:nvPicPr>
          <p:cNvPr id="71687" name="Picture 7" descr="dog-chased-the-ca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5157788"/>
            <a:ext cx="2160587" cy="1641475"/>
          </a:xfrm>
          <a:prstGeom prst="rect">
            <a:avLst/>
          </a:prstGeom>
          <a:noFill/>
        </p:spPr>
      </p:pic>
      <p:pic>
        <p:nvPicPr>
          <p:cNvPr id="71688" name="Picture 8" descr="dog-chased-ca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263" y="5157788"/>
            <a:ext cx="1752600" cy="1630362"/>
          </a:xfrm>
          <a:prstGeom prst="rect">
            <a:avLst/>
          </a:prstGeom>
          <a:noFill/>
        </p:spPr>
      </p:pic>
      <p:sp>
        <p:nvSpPr>
          <p:cNvPr id="71689" name="Text Box 9"/>
          <p:cNvSpPr txBox="1">
            <a:spLocks noChangeArrowheads="1"/>
          </p:cNvSpPr>
          <p:nvPr/>
        </p:nvSpPr>
        <p:spPr bwMode="auto">
          <a:xfrm flipH="1">
            <a:off x="6877050" y="5430838"/>
            <a:ext cx="6270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8000" dirty="0" err="1">
                <a:solidFill>
                  <a:schemeClr val="hlink"/>
                </a:solidFill>
                <a:sym typeface="Wingdings" pitchFamily="-109" charset="2"/>
              </a:rPr>
              <a:t></a:t>
            </a:r>
            <a:endParaRPr lang="en-US" sz="8000" dirty="0">
              <a:solidFill>
                <a:schemeClr val="hlink"/>
              </a:solidFill>
              <a:sym typeface="Wingdings" pitchFamily="-109" charset="2"/>
            </a:endParaRP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3201988" y="5729288"/>
            <a:ext cx="79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3200" b="1">
                <a:solidFill>
                  <a:srgbClr val="00CC00"/>
                </a:solidFill>
              </a:rPr>
              <a:t>OK</a:t>
            </a:r>
            <a:endParaRPr lang="en-US" sz="3200" b="1">
              <a:solidFill>
                <a:srgbClr val="00CC00"/>
              </a:solidFill>
            </a:endParaRPr>
          </a:p>
        </p:txBody>
      </p:sp>
      <p:sp>
        <p:nvSpPr>
          <p:cNvPr id="71692" name="Oval 12"/>
          <p:cNvSpPr>
            <a:spLocks noChangeArrowheads="1"/>
          </p:cNvSpPr>
          <p:nvPr/>
        </p:nvSpPr>
        <p:spPr bwMode="auto">
          <a:xfrm>
            <a:off x="6545263" y="5734050"/>
            <a:ext cx="431800" cy="79057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  <p:bldP spid="71691" grpId="0"/>
      <p:bldP spid="716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instructor self-intros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T. </a:t>
            </a:r>
            <a:r>
              <a:rPr lang="en-US" dirty="0" err="1" smtClean="0"/>
              <a:t>Florian</a:t>
            </a:r>
            <a:r>
              <a:rPr lang="en-US" dirty="0" smtClean="0"/>
              <a:t> Jaeger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Roger Levy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Top-down parsing</a:t>
            </a: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Fundamental operation: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Permits </a:t>
            </a:r>
            <a:r>
              <a:rPr lang="en-GB" dirty="0"/>
              <a:t>structure building inconsistent with perceived input, or corresponding to as-yet-unseen input</a:t>
            </a:r>
            <a:endParaRPr lang="en-US" dirty="0"/>
          </a:p>
        </p:txBody>
      </p:sp>
      <p:pic>
        <p:nvPicPr>
          <p:cNvPr id="79876" name="Picture 4" descr="top-down-parsing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4005263"/>
            <a:ext cx="8229600" cy="2676525"/>
          </a:xfrm>
          <a:prstGeom prst="rect">
            <a:avLst/>
          </a:prstGeom>
          <a:noFill/>
        </p:spPr>
      </p:pic>
      <p:pic>
        <p:nvPicPr>
          <p:cNvPr id="79877" name="Picture 5" descr="top-down-parsing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8" y="4005263"/>
            <a:ext cx="8201025" cy="2657475"/>
          </a:xfrm>
          <a:prstGeom prst="rect">
            <a:avLst/>
          </a:prstGeom>
          <a:noFill/>
        </p:spPr>
      </p:pic>
      <p:pic>
        <p:nvPicPr>
          <p:cNvPr id="79879" name="Picture 7" descr="top-down-parsing-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8" y="4005263"/>
            <a:ext cx="8201025" cy="2705100"/>
          </a:xfrm>
          <a:prstGeom prst="rect">
            <a:avLst/>
          </a:prstGeom>
          <a:noFill/>
        </p:spPr>
      </p:pic>
      <p:pic>
        <p:nvPicPr>
          <p:cNvPr id="79880" name="Picture 8" descr="top-down-parsing-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725" y="4005263"/>
            <a:ext cx="8210550" cy="2705100"/>
          </a:xfrm>
          <a:prstGeom prst="rect">
            <a:avLst/>
          </a:prstGeom>
          <a:noFill/>
        </p:spPr>
      </p:pic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1116013" y="1828800"/>
            <a:ext cx="1943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GB" i="0"/>
              <a:t>S   → NP VP</a:t>
            </a:r>
          </a:p>
          <a:p>
            <a:pPr algn="l"/>
            <a:r>
              <a:rPr lang="en-GB" i="0"/>
              <a:t>NP → Det N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1116013" y="1900237"/>
            <a:ext cx="1944687" cy="358775"/>
          </a:xfrm>
          <a:prstGeom prst="rect">
            <a:avLst/>
          </a:prstGeom>
          <a:noFill/>
          <a:ln w="2857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3708400" y="1828800"/>
            <a:ext cx="17414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GB" i="0"/>
              <a:t>Det  → The</a:t>
            </a:r>
          </a:p>
          <a:p>
            <a:pPr algn="l"/>
            <a:r>
              <a:rPr lang="en-GB" i="0"/>
              <a:t>…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1116013" y="2260600"/>
            <a:ext cx="1944687" cy="358775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3635375" y="1901825"/>
            <a:ext cx="1944688" cy="3587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 animBg="1"/>
      <p:bldP spid="79884" grpId="0" animBg="1"/>
      <p:bldP spid="7988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31" name="Picture 7" descr="bottom-up-parsing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4764088"/>
            <a:ext cx="8105775" cy="1905000"/>
          </a:xfrm>
          <a:prstGeom prst="rect">
            <a:avLst/>
          </a:prstGeom>
          <a:noFill/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Bottom-up parsing</a:t>
            </a: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Fundamental operation: check whether a sequence of categories matches a rule’s </a:t>
            </a:r>
            <a:r>
              <a:rPr lang="en-GB" i="1"/>
              <a:t>right-hand</a:t>
            </a:r>
            <a:r>
              <a:rPr lang="en-GB"/>
              <a:t> side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Permits structure building inconsistent with global context</a:t>
            </a:r>
            <a:endParaRPr lang="en-US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1619250" y="2211388"/>
            <a:ext cx="1943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GB" i="0"/>
              <a:t>VP </a:t>
            </a:r>
            <a:r>
              <a:rPr lang="en-US" i="0"/>
              <a:t>→ V   NP</a:t>
            </a:r>
          </a:p>
          <a:p>
            <a:pPr algn="l"/>
            <a:r>
              <a:rPr lang="en-GB" i="0"/>
              <a:t>PP → P   NP</a:t>
            </a:r>
          </a:p>
        </p:txBody>
      </p:sp>
      <p:pic>
        <p:nvPicPr>
          <p:cNvPr id="77830" name="Picture 6" descr="bottom-up-parsing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5535613"/>
            <a:ext cx="8086725" cy="1133475"/>
          </a:xfrm>
          <a:prstGeom prst="rect">
            <a:avLst/>
          </a:prstGeom>
          <a:noFill/>
        </p:spPr>
      </p:pic>
      <p:pic>
        <p:nvPicPr>
          <p:cNvPr id="77832" name="Picture 8" descr="bottom-up-parsing-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9113" y="3963988"/>
            <a:ext cx="8105775" cy="2705100"/>
          </a:xfrm>
          <a:prstGeom prst="rect">
            <a:avLst/>
          </a:prstGeom>
          <a:noFill/>
        </p:spPr>
      </p:pic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4572000" y="2209800"/>
            <a:ext cx="1943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GB" i="0"/>
              <a:t>S   → NP VP</a:t>
            </a:r>
          </a:p>
          <a:p>
            <a:pPr algn="l"/>
            <a:r>
              <a:rPr lang="en-GB" i="0"/>
              <a:t>…</a:t>
            </a: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1619250" y="2263775"/>
            <a:ext cx="1944688" cy="358775"/>
          </a:xfrm>
          <a:prstGeom prst="rect">
            <a:avLst/>
          </a:prstGeom>
          <a:noFill/>
          <a:ln w="2857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4572000" y="2263775"/>
            <a:ext cx="1944688" cy="358775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5" grpId="0" animBg="1"/>
      <p:bldP spid="778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Ambiguity</a:t>
            </a:r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usually more than one structural analysis for a (partial) sentence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Corresponds to </a:t>
            </a:r>
            <a:r>
              <a:rPr lang="en-GB" i="1" dirty="0"/>
              <a:t>choices</a:t>
            </a:r>
            <a:r>
              <a:rPr lang="en-GB" dirty="0"/>
              <a:t> (non-determinism) in parsing</a:t>
            </a:r>
          </a:p>
          <a:p>
            <a:r>
              <a:rPr lang="en-GB" dirty="0"/>
              <a:t>VP can expand to  V NP </a:t>
            </a:r>
            <a:r>
              <a:rPr lang="en-GB" dirty="0" smtClean="0"/>
              <a:t>PP</a:t>
            </a:r>
            <a:r>
              <a:rPr lang="en-US" dirty="0" smtClean="0"/>
              <a:t>…</a:t>
            </a:r>
            <a:endParaRPr lang="en-GB" dirty="0" smtClean="0"/>
          </a:p>
          <a:p>
            <a:r>
              <a:rPr lang="en-US" dirty="0" smtClean="0"/>
              <a:t>…</a:t>
            </a:r>
            <a:r>
              <a:rPr lang="en-GB" dirty="0" smtClean="0"/>
              <a:t>or </a:t>
            </a:r>
            <a:r>
              <a:rPr lang="en-GB" dirty="0"/>
              <a:t>VP can expand to V NP and then NP can expand to NP </a:t>
            </a:r>
            <a:r>
              <a:rPr lang="en-GB" dirty="0" smtClean="0"/>
              <a:t>PP</a:t>
            </a:r>
          </a:p>
          <a:p>
            <a:r>
              <a:rPr lang="en-GB" dirty="0" smtClean="0"/>
              <a:t>Ambiguity can be </a:t>
            </a:r>
            <a:r>
              <a:rPr lang="en-GB" i="1" dirty="0" smtClean="0"/>
              <a:t>local</a:t>
            </a:r>
            <a:r>
              <a:rPr lang="en-GB" dirty="0" smtClean="0"/>
              <a:t> (eventually resolved)</a:t>
            </a:r>
            <a:r>
              <a:rPr lang="en-US" dirty="0" smtClean="0"/>
              <a:t>…</a:t>
            </a:r>
          </a:p>
          <a:p>
            <a:pPr lvl="1"/>
            <a:r>
              <a:rPr lang="en-US" i="1" dirty="0" smtClean="0"/>
              <a:t>…with a puppy on his lap.</a:t>
            </a:r>
          </a:p>
          <a:p>
            <a:r>
              <a:rPr lang="en-US" dirty="0" smtClean="0"/>
              <a:t>…or it can be </a:t>
            </a:r>
            <a:r>
              <a:rPr lang="en-US" i="1" dirty="0" smtClean="0"/>
              <a:t>global</a:t>
            </a:r>
            <a:r>
              <a:rPr lang="en-US" dirty="0" smtClean="0"/>
              <a:t> (unresolved):</a:t>
            </a:r>
          </a:p>
          <a:p>
            <a:pPr lvl="1"/>
            <a:r>
              <a:rPr lang="en-US" dirty="0" smtClean="0"/>
              <a:t>…</a:t>
            </a:r>
            <a:r>
              <a:rPr lang="en-US" i="1" dirty="0" smtClean="0"/>
              <a:t>with binoculars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258888" y="2438400"/>
            <a:ext cx="391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dirty="0"/>
              <a:t>The girl saw the boy </a:t>
            </a:r>
            <a:r>
              <a:rPr lang="en-GB" b="1" dirty="0"/>
              <a:t>with</a:t>
            </a:r>
            <a:r>
              <a:rPr lang="en-GB" dirty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Serial vs. Parallel processing</a:t>
            </a: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</a:t>
            </a:r>
            <a:r>
              <a:rPr lang="en-GB" i="1"/>
              <a:t>serial</a:t>
            </a:r>
            <a:r>
              <a:rPr lang="en-GB"/>
              <a:t> processing model is one where, when faced with a choice, chooses one alternative and discards the rest</a:t>
            </a:r>
          </a:p>
          <a:p>
            <a:r>
              <a:rPr lang="en-GB"/>
              <a:t>A </a:t>
            </a:r>
            <a:r>
              <a:rPr lang="en-GB" i="1"/>
              <a:t>parallel</a:t>
            </a:r>
            <a:r>
              <a:rPr lang="en-GB"/>
              <a:t> model is one where at least two alternatives are chosen and maintained</a:t>
            </a:r>
          </a:p>
          <a:p>
            <a:pPr lvl="1"/>
            <a:r>
              <a:rPr lang="en-GB"/>
              <a:t>A </a:t>
            </a:r>
            <a:r>
              <a:rPr lang="en-GB" i="1"/>
              <a:t>full parallel</a:t>
            </a:r>
            <a:r>
              <a:rPr lang="en-GB"/>
              <a:t> model is one where </a:t>
            </a:r>
            <a:r>
              <a:rPr lang="en-GB" i="1"/>
              <a:t>all</a:t>
            </a:r>
            <a:r>
              <a:rPr lang="en-GB"/>
              <a:t> alternatives are maintained</a:t>
            </a:r>
          </a:p>
          <a:p>
            <a:pPr lvl="1"/>
            <a:r>
              <a:rPr lang="en-GB"/>
              <a:t>A </a:t>
            </a:r>
            <a:r>
              <a:rPr lang="en-GB" i="1"/>
              <a:t>limited parallel</a:t>
            </a:r>
            <a:r>
              <a:rPr lang="en-GB"/>
              <a:t> model is one where </a:t>
            </a:r>
            <a:r>
              <a:rPr lang="en-GB" i="1"/>
              <a:t>some but not necessarily all</a:t>
            </a:r>
            <a:r>
              <a:rPr lang="en-GB"/>
              <a:t> alternatives are maintained</a:t>
            </a:r>
            <a:endParaRPr 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536700" y="5334000"/>
            <a:ext cx="730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dirty="0"/>
              <a:t>A joke about the man with an umbrella that I heard…</a:t>
            </a:r>
            <a:endParaRPr lang="en-US" dirty="0"/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1554163" y="6381750"/>
            <a:ext cx="7589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2000"/>
              <a:t>*ambiguity goes as the Catalan numbers (Church and Patel 1982)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Dynamic programming</a:t>
            </a: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There is an exponential number of parse trees for a given sentence (Church &amp; Patil 1982)</a:t>
            </a:r>
          </a:p>
          <a:p>
            <a:r>
              <a:rPr lang="en-GB"/>
              <a:t>So sentence comprehension can’t entail an exhaustive enumeration of possible structural representations</a:t>
            </a:r>
          </a:p>
          <a:p>
            <a:r>
              <a:rPr lang="en-GB"/>
              <a:t>But parsing can be made tractable by </a:t>
            </a:r>
            <a:r>
              <a:rPr lang="en-GB" i="1"/>
              <a:t>dynamic programming</a:t>
            </a:r>
            <a:endParaRPr lang="en-GB"/>
          </a:p>
          <a:p>
            <a:endParaRPr lang="en-GB"/>
          </a:p>
          <a:p>
            <a:endParaRPr lang="en-US"/>
          </a:p>
        </p:txBody>
      </p:sp>
      <p:pic>
        <p:nvPicPr>
          <p:cNvPr id="83973" name="Picture 5" descr="dynamic-programming-in-par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6800" y="4149725"/>
            <a:ext cx="6556375" cy="265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Dynamic programming (2)</a:t>
            </a: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Dynamic programming = storage of partial results</a:t>
            </a:r>
          </a:p>
          <a:p>
            <a:pPr>
              <a:lnSpc>
                <a:spcPct val="90000"/>
              </a:lnSpc>
            </a:pPr>
            <a:r>
              <a:rPr lang="en-GB" dirty="0"/>
              <a:t>There are two ways to make an NP out of…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…</a:t>
            </a:r>
            <a:r>
              <a:rPr lang="en-GB" dirty="0"/>
              <a:t>but the resulting NP can be stored just once in the parsing process</a:t>
            </a:r>
          </a:p>
          <a:p>
            <a:pPr>
              <a:lnSpc>
                <a:spcPct val="90000"/>
              </a:lnSpc>
            </a:pPr>
            <a:r>
              <a:rPr lang="en-GB" dirty="0"/>
              <a:t>Result: parsing time polynomial (cubic for </a:t>
            </a:r>
            <a:r>
              <a:rPr lang="en-GB" dirty="0" err="1"/>
              <a:t>CFGs</a:t>
            </a:r>
            <a:r>
              <a:rPr lang="en-GB" dirty="0"/>
              <a:t>) in sentence length</a:t>
            </a:r>
          </a:p>
          <a:p>
            <a:pPr>
              <a:lnSpc>
                <a:spcPct val="90000"/>
              </a:lnSpc>
            </a:pPr>
            <a:r>
              <a:rPr lang="en-GB" dirty="0"/>
              <a:t>Still problematic for </a:t>
            </a:r>
            <a:r>
              <a:rPr lang="en-GB" dirty="0" err="1"/>
              <a:t>modeling</a:t>
            </a:r>
            <a:r>
              <a:rPr lang="en-GB" dirty="0"/>
              <a:t> human sentence proc.</a:t>
            </a:r>
            <a:endParaRPr lang="en-US" dirty="0"/>
          </a:p>
        </p:txBody>
      </p:sp>
      <p:pic>
        <p:nvPicPr>
          <p:cNvPr id="88068" name="Picture 4" descr="dynamic-programming-in-par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2374900"/>
            <a:ext cx="4033838" cy="1630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Hybrid bottom-up and top-down</a:t>
            </a: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methods used in practice are combinations of top-down and bottom-up regimens</a:t>
            </a:r>
          </a:p>
          <a:p>
            <a:r>
              <a:rPr lang="en-GB" i="1" dirty="0"/>
              <a:t>Left-corner</a:t>
            </a:r>
            <a:r>
              <a:rPr lang="en-GB" dirty="0"/>
              <a:t> parsing:</a:t>
            </a:r>
            <a:r>
              <a:rPr lang="en-GB" dirty="0" smtClean="0"/>
              <a:t> incremental bottom</a:t>
            </a:r>
            <a:r>
              <a:rPr lang="en-GB" dirty="0"/>
              <a:t>-</a:t>
            </a:r>
            <a:r>
              <a:rPr lang="en-GB" dirty="0" smtClean="0"/>
              <a:t>up parsing </a:t>
            </a:r>
            <a:r>
              <a:rPr lang="en-GB" dirty="0"/>
              <a:t>with top-down filtering</a:t>
            </a:r>
          </a:p>
          <a:p>
            <a:r>
              <a:rPr lang="en-GB" i="1" dirty="0" err="1"/>
              <a:t>Earley</a:t>
            </a:r>
            <a:r>
              <a:rPr lang="en-GB" dirty="0"/>
              <a:t> parsing: strictly incremental top-down parsing with</a:t>
            </a:r>
            <a:r>
              <a:rPr lang="en-GB" dirty="0" smtClean="0"/>
              <a:t> top-down filtering and dynamic </a:t>
            </a:r>
            <a:r>
              <a:rPr lang="en-GB" dirty="0"/>
              <a:t>programming*</a:t>
            </a:r>
            <a:endParaRPr lang="en-US" i="1" dirty="0"/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1704975" y="6448425"/>
            <a:ext cx="7404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2000"/>
              <a:t>*solves problems of left-recursion that occur in top-down parsing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Probabilistic grammars</a:t>
            </a:r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569325" cy="5184775"/>
          </a:xfrm>
        </p:spPr>
        <p:txBody>
          <a:bodyPr/>
          <a:lstStyle/>
          <a:p>
            <a:r>
              <a:rPr lang="en-GB"/>
              <a:t>A (generative) </a:t>
            </a:r>
            <a:r>
              <a:rPr lang="en-GB" i="1"/>
              <a:t>probabilistic</a:t>
            </a:r>
            <a:r>
              <a:rPr lang="en-GB"/>
              <a:t> grammar is one that associates probabilities with rule productions.</a:t>
            </a:r>
          </a:p>
          <a:p>
            <a:r>
              <a:rPr lang="en-GB"/>
              <a:t>e.g., a probabilistic context-free grammar (PCFG) has rule productions with probabilities like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Interpret P(NP→Det N) as P(Det N | NP)</a:t>
            </a:r>
          </a:p>
          <a:p>
            <a:r>
              <a:rPr lang="en-GB"/>
              <a:t>Among other things, PCFGs can be used to achieve </a:t>
            </a:r>
            <a:r>
              <a:rPr lang="en-GB" i="1"/>
              <a:t>disambiguation</a:t>
            </a:r>
            <a:r>
              <a:rPr lang="en-GB"/>
              <a:t> among parse structures</a:t>
            </a:r>
            <a:endParaRPr lang="en-US"/>
          </a:p>
        </p:txBody>
      </p:sp>
      <p:pic>
        <p:nvPicPr>
          <p:cNvPr id="94213" name="Picture 5" descr="pcfg-rule-examp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3275013"/>
            <a:ext cx="4389438" cy="1882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simple-par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797050"/>
            <a:ext cx="5257800" cy="3295650"/>
          </a:xfrm>
          <a:prstGeom prst="rect">
            <a:avLst/>
          </a:prstGeom>
          <a:noFill/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066800" y="-15875"/>
            <a:ext cx="6096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000"/>
              <a:t>a man arrived yesterday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" y="533400"/>
            <a:ext cx="8915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i="0">
                <a:latin typeface="Lucida Console" pitchFamily="-109" charset="0"/>
                <a:sym typeface="Symbol" pitchFamily="-109" charset="2"/>
              </a:rPr>
              <a:t>0.3</a:t>
            </a:r>
            <a:r>
              <a:rPr lang="en-US" i="0">
                <a:latin typeface="Lucida Console" pitchFamily="-109" charset="0"/>
              </a:rPr>
              <a:t>  S  </a:t>
            </a:r>
            <a:r>
              <a:rPr lang="en-US" i="0">
                <a:latin typeface="Lucida Console" pitchFamily="-109" charset="0"/>
                <a:sym typeface="Symbol" pitchFamily="-109" charset="2"/>
              </a:rPr>
              <a:t> S CC S       0.15 VP    VBD ADVP</a:t>
            </a:r>
            <a:endParaRPr lang="en-US" i="0">
              <a:latin typeface="Lucida Console" pitchFamily="-109" charset="0"/>
            </a:endParaRPr>
          </a:p>
          <a:p>
            <a:pPr algn="l"/>
            <a:r>
              <a:rPr lang="en-US" i="0">
                <a:latin typeface="Lucida Console" pitchFamily="-109" charset="0"/>
              </a:rPr>
              <a:t>0.7  S  </a:t>
            </a:r>
            <a:r>
              <a:rPr lang="en-US" i="0">
                <a:latin typeface="Lucida Console" pitchFamily="-109" charset="0"/>
                <a:sym typeface="Symbol" pitchFamily="-109" charset="2"/>
              </a:rPr>
              <a:t></a:t>
            </a:r>
            <a:r>
              <a:rPr lang="en-US" i="0">
                <a:latin typeface="Lucida Console" pitchFamily="-109" charset="0"/>
              </a:rPr>
              <a:t> NP  VP       0.4  ADVP </a:t>
            </a:r>
            <a:r>
              <a:rPr lang="en-US" i="0">
                <a:latin typeface="Lucida Console" pitchFamily="-109" charset="0"/>
                <a:sym typeface="Symbol" pitchFamily="-109" charset="2"/>
              </a:rPr>
              <a:t> RB</a:t>
            </a:r>
            <a:endParaRPr lang="en-US" i="0">
              <a:latin typeface="Lucida Console" pitchFamily="-109" charset="0"/>
            </a:endParaRPr>
          </a:p>
          <a:p>
            <a:pPr algn="l"/>
            <a:r>
              <a:rPr lang="en-US" i="0">
                <a:latin typeface="Lucida Console" pitchFamily="-109" charset="0"/>
              </a:rPr>
              <a:t>0.35 NP </a:t>
            </a:r>
            <a:r>
              <a:rPr lang="en-US" i="0">
                <a:latin typeface="Lucida Console" pitchFamily="-109" charset="0"/>
                <a:sym typeface="Symbol" pitchFamily="-109" charset="2"/>
              </a:rPr>
              <a:t> DT  NN          ...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3609975" y="533400"/>
            <a:ext cx="762000" cy="1219200"/>
          </a:xfrm>
          <a:prstGeom prst="downArrow">
            <a:avLst>
              <a:gd name="adj1" fmla="val 50000"/>
              <a:gd name="adj2" fmla="val 40000"/>
            </a:avLst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161925" y="1838325"/>
            <a:ext cx="8753475" cy="3800475"/>
            <a:chOff x="102" y="1158"/>
            <a:chExt cx="5514" cy="2394"/>
          </a:xfrm>
        </p:grpSpPr>
        <p:grpSp>
          <p:nvGrpSpPr>
            <p:cNvPr id="17415" name="Group 7"/>
            <p:cNvGrpSpPr>
              <a:grpSpLocks/>
            </p:cNvGrpSpPr>
            <p:nvPr/>
          </p:nvGrpSpPr>
          <p:grpSpPr bwMode="auto">
            <a:xfrm>
              <a:off x="1356" y="1158"/>
              <a:ext cx="3201" cy="1822"/>
              <a:chOff x="3493" y="2716"/>
              <a:chExt cx="2328" cy="1226"/>
            </a:xfrm>
          </p:grpSpPr>
          <p:sp>
            <p:nvSpPr>
              <p:cNvPr id="17416" name="Text Box 8"/>
              <p:cNvSpPr txBox="1">
                <a:spLocks noChangeArrowheads="1"/>
              </p:cNvSpPr>
              <p:nvPr/>
            </p:nvSpPr>
            <p:spPr bwMode="auto">
              <a:xfrm>
                <a:off x="4549" y="2716"/>
                <a:ext cx="33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i="0">
                    <a:solidFill>
                      <a:schemeClr val="folHlink"/>
                    </a:solidFill>
                    <a:latin typeface="Lucida Console" pitchFamily="-109" charset="0"/>
                  </a:rPr>
                  <a:t>0.7</a:t>
                </a:r>
              </a:p>
            </p:txBody>
          </p:sp>
          <p:sp>
            <p:nvSpPr>
              <p:cNvPr id="17417" name="Text Box 9"/>
              <p:cNvSpPr txBox="1">
                <a:spLocks noChangeArrowheads="1"/>
              </p:cNvSpPr>
              <p:nvPr/>
            </p:nvSpPr>
            <p:spPr bwMode="auto">
              <a:xfrm>
                <a:off x="5027" y="3004"/>
                <a:ext cx="42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i="0">
                    <a:solidFill>
                      <a:schemeClr val="folHlink"/>
                    </a:solidFill>
                    <a:latin typeface="Lucida Console" pitchFamily="-109" charset="0"/>
                  </a:rPr>
                  <a:t>0.15</a:t>
                </a:r>
              </a:p>
            </p:txBody>
          </p:sp>
          <p:sp>
            <p:nvSpPr>
              <p:cNvPr id="17418" name="Text Box 10"/>
              <p:cNvSpPr txBox="1">
                <a:spLocks noChangeArrowheads="1"/>
              </p:cNvSpPr>
              <p:nvPr/>
            </p:nvSpPr>
            <p:spPr bwMode="auto">
              <a:xfrm>
                <a:off x="3875" y="3052"/>
                <a:ext cx="422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i="0">
                    <a:solidFill>
                      <a:schemeClr val="folHlink"/>
                    </a:solidFill>
                    <a:latin typeface="Lucida Console" pitchFamily="-109" charset="0"/>
                  </a:rPr>
                  <a:t>0.35</a:t>
                </a:r>
                <a:endParaRPr lang="en-US" i="0">
                  <a:latin typeface="Lucida Console" pitchFamily="-109" charset="0"/>
                </a:endParaRPr>
              </a:p>
            </p:txBody>
          </p:sp>
          <p:sp>
            <p:nvSpPr>
              <p:cNvPr id="17419" name="Text Box 11"/>
              <p:cNvSpPr txBox="1">
                <a:spLocks noChangeArrowheads="1"/>
              </p:cNvSpPr>
              <p:nvPr/>
            </p:nvSpPr>
            <p:spPr bwMode="auto">
              <a:xfrm>
                <a:off x="5433" y="3436"/>
                <a:ext cx="337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i="0">
                    <a:solidFill>
                      <a:schemeClr val="folHlink"/>
                    </a:solidFill>
                    <a:latin typeface="Lucida Console" pitchFamily="-109" charset="0"/>
                  </a:rPr>
                  <a:t>0.4</a:t>
                </a:r>
              </a:p>
            </p:txBody>
          </p:sp>
          <p:sp>
            <p:nvSpPr>
              <p:cNvPr id="17420" name="Text Box 12"/>
              <p:cNvSpPr txBox="1">
                <a:spLocks noChangeArrowheads="1"/>
              </p:cNvSpPr>
              <p:nvPr/>
            </p:nvSpPr>
            <p:spPr bwMode="auto">
              <a:xfrm>
                <a:off x="3493" y="3436"/>
                <a:ext cx="33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i="0">
                    <a:solidFill>
                      <a:schemeClr val="folHlink"/>
                    </a:solidFill>
                    <a:latin typeface="Lucida Console" pitchFamily="-109" charset="0"/>
                  </a:rPr>
                  <a:t>0.3</a:t>
                </a:r>
              </a:p>
            </p:txBody>
          </p:sp>
          <p:sp>
            <p:nvSpPr>
              <p:cNvPr id="17421" name="Text Box 13"/>
              <p:cNvSpPr txBox="1">
                <a:spLocks noChangeArrowheads="1"/>
              </p:cNvSpPr>
              <p:nvPr/>
            </p:nvSpPr>
            <p:spPr bwMode="auto">
              <a:xfrm>
                <a:off x="3939" y="3436"/>
                <a:ext cx="42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i="0">
                    <a:solidFill>
                      <a:schemeClr val="folHlink"/>
                    </a:solidFill>
                    <a:latin typeface="Lucida Console" pitchFamily="-109" charset="0"/>
                  </a:rPr>
                  <a:t>0.03</a:t>
                </a:r>
              </a:p>
            </p:txBody>
          </p:sp>
          <p:sp>
            <p:nvSpPr>
              <p:cNvPr id="17422" name="Text Box 14"/>
              <p:cNvSpPr txBox="1">
                <a:spLocks noChangeArrowheads="1"/>
              </p:cNvSpPr>
              <p:nvPr/>
            </p:nvSpPr>
            <p:spPr bwMode="auto">
              <a:xfrm>
                <a:off x="4547" y="3436"/>
                <a:ext cx="42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i="0">
                    <a:solidFill>
                      <a:schemeClr val="folHlink"/>
                    </a:solidFill>
                    <a:latin typeface="Lucida Console" pitchFamily="-109" charset="0"/>
                  </a:rPr>
                  <a:t>0.02</a:t>
                </a:r>
              </a:p>
            </p:txBody>
          </p:sp>
          <p:sp>
            <p:nvSpPr>
              <p:cNvPr id="17423" name="Text Box 15"/>
              <p:cNvSpPr txBox="1">
                <a:spLocks noChangeArrowheads="1"/>
              </p:cNvSpPr>
              <p:nvPr/>
            </p:nvSpPr>
            <p:spPr bwMode="auto">
              <a:xfrm>
                <a:off x="5399" y="3748"/>
                <a:ext cx="42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i="0">
                    <a:solidFill>
                      <a:schemeClr val="folHlink"/>
                    </a:solidFill>
                    <a:latin typeface="Lucida Console" pitchFamily="-109" charset="0"/>
                  </a:rPr>
                  <a:t>0.07</a:t>
                </a:r>
              </a:p>
            </p:txBody>
          </p:sp>
        </p:grp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102" y="3302"/>
              <a:ext cx="55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i="0">
                  <a:solidFill>
                    <a:schemeClr val="folHlink"/>
                  </a:solidFill>
                </a:rPr>
                <a:t>Total probability: 0.7*0.35*0.15*0.3*0.03*0.02*0.4*0.07= 1.85</a:t>
              </a:r>
              <a:r>
                <a:rPr lang="en-US" sz="2000" i="0">
                  <a:solidFill>
                    <a:schemeClr val="folHlink"/>
                  </a:solidFill>
                  <a:sym typeface="Symbol" pitchFamily="-109" charset="2"/>
                </a:rPr>
                <a:t>10</a:t>
              </a:r>
              <a:r>
                <a:rPr lang="en-US" sz="2000" i="0" baseline="30000">
                  <a:solidFill>
                    <a:schemeClr val="folHlink"/>
                  </a:solidFill>
                  <a:sym typeface="Symbol" pitchFamily="-109" charset="2"/>
                </a:rPr>
                <a:t>-7</a:t>
              </a:r>
              <a:endParaRPr lang="en-US" sz="2000" i="0">
                <a:solidFill>
                  <a:schemeClr val="folHlin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Probabilistic grammars (2)</a:t>
            </a: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derivation having zero probability corresponds to it being </a:t>
            </a:r>
            <a:r>
              <a:rPr lang="en-GB" i="1"/>
              <a:t>unlicensed</a:t>
            </a:r>
            <a:r>
              <a:rPr lang="en-GB"/>
              <a:t> in a non-probabilistic setting</a:t>
            </a:r>
          </a:p>
          <a:p>
            <a:r>
              <a:rPr lang="en-GB"/>
              <a:t>But “canonical” or “frequent” structures can be distinguished from “marginal” or “rare” structures via the derivation rule probabilities</a:t>
            </a:r>
          </a:p>
          <a:p>
            <a:r>
              <a:rPr lang="en-GB"/>
              <a:t>From a computational perspective, this allows probabilistic grammars to increase </a:t>
            </a:r>
            <a:r>
              <a:rPr lang="en-GB" i="1"/>
              <a:t>coverage</a:t>
            </a:r>
            <a:r>
              <a:rPr lang="en-GB"/>
              <a:t> (number + type of rules) while maintaining </a:t>
            </a:r>
            <a:r>
              <a:rPr lang="en-GB" i="1"/>
              <a:t>ambiguity management</a:t>
            </a:r>
            <a:endParaRPr lang="en-GB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course: Lecture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Crash course in probability theory</a:t>
            </a:r>
          </a:p>
          <a:p>
            <a:r>
              <a:rPr lang="en-US" dirty="0" smtClean="0"/>
              <a:t>Crash course in natural language syntax and parsing</a:t>
            </a:r>
          </a:p>
          <a:p>
            <a:r>
              <a:rPr lang="en-US" dirty="0" smtClean="0"/>
              <a:t>Basic incremental parsing models: </a:t>
            </a:r>
            <a:r>
              <a:rPr lang="en-US" dirty="0" err="1" smtClean="0"/>
              <a:t>Jurafsky</a:t>
            </a:r>
            <a:r>
              <a:rPr lang="en-US" dirty="0" smtClean="0"/>
              <a:t> 1996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about sentence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probabilistic grammar, ambiguity resolution means inferring the probability distribution over structural analyses given input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Bayes</a:t>
            </a:r>
            <a:r>
              <a:rPr lang="en-US" dirty="0" smtClean="0"/>
              <a:t> Rule again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276600"/>
            <a:ext cx="4312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girl saw the boy with…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Today</a:t>
            </a: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B2B2B2"/>
                </a:solidFill>
              </a:rPr>
              <a:t>Crash course in probability theory</a:t>
            </a:r>
          </a:p>
          <a:p>
            <a:r>
              <a:rPr lang="en-GB" dirty="0">
                <a:solidFill>
                  <a:srgbClr val="B2B2B2"/>
                </a:solidFill>
              </a:rPr>
              <a:t>Crash course in natural language syntax and parsing</a:t>
            </a:r>
            <a:endParaRPr lang="en-GB" dirty="0" smtClean="0">
              <a:solidFill>
                <a:srgbClr val="B2B2B2"/>
              </a:solidFill>
            </a:endParaRPr>
          </a:p>
          <a:p>
            <a:r>
              <a:rPr lang="en-GB" dirty="0" smtClean="0"/>
              <a:t>Pruning </a:t>
            </a:r>
            <a:r>
              <a:rPr lang="en-GB" dirty="0"/>
              <a:t>models: </a:t>
            </a:r>
            <a:r>
              <a:rPr lang="en-GB" dirty="0" err="1"/>
              <a:t>Jurafsky</a:t>
            </a:r>
            <a:r>
              <a:rPr lang="en-GB" dirty="0"/>
              <a:t> 1996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Pruning approaches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Jurafsky 1996: a probabilistic approach to lexical access and syntactic disambiguation</a:t>
            </a:r>
          </a:p>
          <a:p>
            <a:r>
              <a:rPr lang="en-GB"/>
              <a:t>Main argument: sentence comprehension is probabilistic, construction-based, and parallel</a:t>
            </a:r>
          </a:p>
          <a:p>
            <a:r>
              <a:rPr lang="en-GB"/>
              <a:t>Probabilistic parsing model explains</a:t>
            </a:r>
          </a:p>
          <a:p>
            <a:pPr lvl="1"/>
            <a:r>
              <a:rPr lang="en-GB"/>
              <a:t>human disambiguation preferences</a:t>
            </a:r>
          </a:p>
          <a:p>
            <a:pPr lvl="1"/>
            <a:r>
              <a:rPr lang="en-GB"/>
              <a:t>garden-path sentences</a:t>
            </a:r>
          </a:p>
          <a:p>
            <a:r>
              <a:rPr lang="en-GB"/>
              <a:t>The probabilistic parsing model has two components:</a:t>
            </a:r>
          </a:p>
          <a:p>
            <a:pPr lvl="1"/>
            <a:r>
              <a:rPr lang="en-GB" i="1"/>
              <a:t>constituent</a:t>
            </a:r>
            <a:r>
              <a:rPr lang="en-GB"/>
              <a:t> probabilities – a probabilistic CFG model</a:t>
            </a:r>
          </a:p>
          <a:p>
            <a:pPr lvl="1"/>
            <a:r>
              <a:rPr lang="en-GB" i="1"/>
              <a:t>valence</a:t>
            </a:r>
            <a:r>
              <a:rPr lang="en-GB"/>
              <a:t> probabilities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Jurafsky 1996</a:t>
            </a: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Every word is immediately completely integrated into the parse of the sentence (i.e., </a:t>
            </a:r>
            <a:r>
              <a:rPr lang="en-GB" i="1"/>
              <a:t>full incrementality</a:t>
            </a:r>
            <a:r>
              <a:rPr lang="en-GB"/>
              <a:t>)</a:t>
            </a:r>
          </a:p>
          <a:p>
            <a:r>
              <a:rPr lang="en-GB"/>
              <a:t>Alternative parses are ranked in a probabilistic model</a:t>
            </a:r>
          </a:p>
          <a:p>
            <a:r>
              <a:rPr lang="en-GB"/>
              <a:t>Parsing is </a:t>
            </a:r>
            <a:r>
              <a:rPr lang="en-GB" i="1"/>
              <a:t>limited-parallel</a:t>
            </a:r>
            <a:r>
              <a:rPr lang="en-GB"/>
              <a:t>: when an alternative parse has unacceptably low probability, it is </a:t>
            </a:r>
            <a:r>
              <a:rPr lang="en-GB" i="1"/>
              <a:t>pruned</a:t>
            </a:r>
            <a:endParaRPr lang="en-GB"/>
          </a:p>
          <a:p>
            <a:r>
              <a:rPr lang="en-GB"/>
              <a:t>“Unacceptably low” is determined by </a:t>
            </a:r>
            <a:r>
              <a:rPr lang="en-GB" i="1"/>
              <a:t>beam search </a:t>
            </a:r>
            <a:r>
              <a:rPr lang="en-GB"/>
              <a:t>(described a few slides later)</a:t>
            </a:r>
            <a:endParaRPr lang="en-GB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Jurafsky 1996: valency model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Whereas the constituency model makes use of only phrasal, not lexical information, the valency model tracks lexical subcategorization, e.g.: </a:t>
            </a:r>
          </a:p>
          <a:p>
            <a:pPr lvl="1">
              <a:buFont typeface="Times" pitchFamily="-109" charset="0"/>
              <a:buNone/>
            </a:pPr>
            <a:r>
              <a:rPr lang="en-GB"/>
              <a:t>  P( &lt;NP PP&gt; | </a:t>
            </a:r>
            <a:r>
              <a:rPr lang="en-GB" i="1"/>
              <a:t>discuss </a:t>
            </a:r>
            <a:r>
              <a:rPr lang="en-GB"/>
              <a:t>) = 0.24</a:t>
            </a:r>
          </a:p>
          <a:p>
            <a:pPr lvl="1">
              <a:buFont typeface="Times" pitchFamily="-109" charset="0"/>
              <a:buNone/>
            </a:pPr>
            <a:r>
              <a:rPr lang="en-GB"/>
              <a:t>  P( &lt;NP&gt; | </a:t>
            </a:r>
            <a:r>
              <a:rPr lang="en-GB" i="1"/>
              <a:t>discuss </a:t>
            </a:r>
            <a:r>
              <a:rPr lang="en-GB"/>
              <a:t>) = 0.76</a:t>
            </a:r>
          </a:p>
          <a:p>
            <a:pPr lvl="1">
              <a:buFont typeface="Times" pitchFamily="-109" charset="0"/>
              <a:buNone/>
            </a:pPr>
            <a:r>
              <a:rPr lang="en-GB"/>
              <a:t>(in today’s NLP, these are called </a:t>
            </a:r>
            <a:r>
              <a:rPr lang="en-GB" i="1"/>
              <a:t>monolexical</a:t>
            </a:r>
            <a:r>
              <a:rPr lang="en-GB"/>
              <a:t> probabilities)</a:t>
            </a:r>
          </a:p>
          <a:p>
            <a:r>
              <a:rPr lang="en-GB"/>
              <a:t>In some cases, Jurafsky bins across categories:*</a:t>
            </a:r>
          </a:p>
          <a:p>
            <a:pPr lvl="1">
              <a:buFont typeface="Times" pitchFamily="-109" charset="0"/>
              <a:buNone/>
            </a:pPr>
            <a:r>
              <a:rPr lang="en-GB"/>
              <a:t>  P( &lt;NP XP[+pred]&gt; | </a:t>
            </a:r>
            <a:r>
              <a:rPr lang="en-GB" i="1"/>
              <a:t>keep</a:t>
            </a:r>
            <a:r>
              <a:rPr lang="en-GB"/>
              <a:t>) = 0.81</a:t>
            </a:r>
          </a:p>
          <a:p>
            <a:pPr lvl="1">
              <a:buFont typeface="Times" pitchFamily="-109" charset="0"/>
              <a:buNone/>
            </a:pPr>
            <a:r>
              <a:rPr lang="en-GB"/>
              <a:t>  P( &lt;NP&gt; | </a:t>
            </a:r>
            <a:r>
              <a:rPr lang="en-GB" i="1"/>
              <a:t>keep </a:t>
            </a:r>
            <a:r>
              <a:rPr lang="en-GB"/>
              <a:t>) = 0.19</a:t>
            </a:r>
          </a:p>
          <a:p>
            <a:pPr lvl="1">
              <a:buFont typeface="Times" pitchFamily="-109" charset="0"/>
              <a:buNone/>
            </a:pPr>
            <a:r>
              <a:rPr lang="en-GB"/>
              <a:t>where XP[+pred] can vary across AdjP, VP, PP, Particle…</a:t>
            </a:r>
          </a:p>
          <a:p>
            <a:pPr>
              <a:buFont typeface="Times" pitchFamily="-109" charset="0"/>
              <a:buNone/>
            </a:pPr>
            <a:endParaRPr lang="en-GB"/>
          </a:p>
          <a:p>
            <a:pPr lvl="1"/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84213" y="6461125"/>
            <a:ext cx="8323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2000"/>
              <a:t>*valence probs are RFEs from Connine et al. (1984) and Penn Treebank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Jurafsky 1996: syntactic model</a:t>
            </a: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syntactic component of Jurafsky’s model is just probabilistic context-free grammars (PCFGs)</a:t>
            </a:r>
            <a:endParaRPr lang="en-US"/>
          </a:p>
        </p:txBody>
      </p:sp>
      <p:pic>
        <p:nvPicPr>
          <p:cNvPr id="106500" name="Picture 4" descr="simple-par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9388" y="2928938"/>
            <a:ext cx="4037012" cy="2530475"/>
          </a:xfrm>
          <a:prstGeom prst="rect">
            <a:avLst/>
          </a:prstGeom>
          <a:noFill/>
        </p:spPr>
      </p:pic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4673600" y="2932113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i="0">
                <a:solidFill>
                  <a:schemeClr val="folHlink"/>
                </a:solidFill>
                <a:latin typeface="Lucida Console" pitchFamily="-109" charset="0"/>
              </a:rPr>
              <a:t>0.7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5562600" y="3579813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i="0">
                <a:solidFill>
                  <a:schemeClr val="folHlink"/>
                </a:solidFill>
                <a:latin typeface="Lucida Console" pitchFamily="-109" charset="0"/>
              </a:rPr>
              <a:t>0.15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3594100" y="3579813"/>
            <a:ext cx="795338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i="0">
                <a:solidFill>
                  <a:schemeClr val="folHlink"/>
                </a:solidFill>
                <a:latin typeface="Lucida Console" pitchFamily="-109" charset="0"/>
              </a:rPr>
              <a:t>0.35</a:t>
            </a:r>
            <a:endParaRPr lang="en-US" sz="2000" i="0">
              <a:latin typeface="Lucida Console" pitchFamily="-109" charset="0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6248400" y="4156075"/>
            <a:ext cx="64135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i="0">
                <a:solidFill>
                  <a:schemeClr val="folHlink"/>
                </a:solidFill>
                <a:latin typeface="Lucida Console" pitchFamily="-109" charset="0"/>
              </a:rPr>
              <a:t>0.4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2995613" y="4208463"/>
            <a:ext cx="64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i="0">
                <a:solidFill>
                  <a:schemeClr val="folHlink"/>
                </a:solidFill>
                <a:latin typeface="Lucida Console" pitchFamily="-109" charset="0"/>
              </a:rPr>
              <a:t>0.3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738563" y="4208463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i="0">
                <a:solidFill>
                  <a:schemeClr val="folHlink"/>
                </a:solidFill>
                <a:latin typeface="Lucida Console" pitchFamily="-109" charset="0"/>
              </a:rPr>
              <a:t>0.03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4816475" y="4208463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i="0">
                <a:solidFill>
                  <a:schemeClr val="folHlink"/>
                </a:solidFill>
                <a:latin typeface="Lucida Console" pitchFamily="-109" charset="0"/>
              </a:rPr>
              <a:t>0.02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186488" y="4732338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i="0">
                <a:solidFill>
                  <a:schemeClr val="folHlink"/>
                </a:solidFill>
                <a:latin typeface="Lucida Console" pitchFamily="-109" charset="0"/>
              </a:rPr>
              <a:t>0.07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971550" y="5695950"/>
            <a:ext cx="761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i="0">
                <a:solidFill>
                  <a:schemeClr val="folHlink"/>
                </a:solidFill>
              </a:rPr>
              <a:t>Total probability: 0.7*0.35*0.15*0.3*0.03*0.02*0.4*0.07= 1.85</a:t>
            </a:r>
            <a:r>
              <a:rPr lang="en-US" sz="2000" i="0">
                <a:solidFill>
                  <a:schemeClr val="folHlink"/>
                </a:solidFill>
                <a:sym typeface="Symbol" pitchFamily="-109" charset="2"/>
              </a:rPr>
              <a:t>10</a:t>
            </a:r>
            <a:r>
              <a:rPr lang="en-US" sz="2000" i="0" baseline="30000">
                <a:solidFill>
                  <a:schemeClr val="folHlink"/>
                </a:solidFill>
                <a:sym typeface="Symbol" pitchFamily="-109" charset="2"/>
              </a:rPr>
              <a:t>-7</a:t>
            </a:r>
            <a:endParaRPr lang="en-US" sz="2000" i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Modeling offline preferences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Ford et al. 1982 found effect of lexical selection in PP attachment preferences (offline, forced-choice):</a:t>
            </a:r>
          </a:p>
          <a:p>
            <a:pPr lvl="1"/>
            <a:r>
              <a:rPr lang="en-GB"/>
              <a:t>The women </a:t>
            </a:r>
            <a:r>
              <a:rPr lang="en-GB" b="1" i="1"/>
              <a:t>discussed</a:t>
            </a:r>
            <a:r>
              <a:rPr lang="en-GB"/>
              <a:t> the dogs on the beach</a:t>
            </a:r>
          </a:p>
          <a:p>
            <a:pPr lvl="2"/>
            <a:r>
              <a:rPr lang="en-GB"/>
              <a:t>NP-attachment (the dogs that were on the beach) -- 90%</a:t>
            </a:r>
          </a:p>
          <a:p>
            <a:pPr lvl="2"/>
            <a:r>
              <a:rPr lang="en-GB"/>
              <a:t>VP-attachment (discussed while on the beach) – 10%</a:t>
            </a:r>
          </a:p>
          <a:p>
            <a:pPr lvl="1"/>
            <a:r>
              <a:rPr lang="en-GB"/>
              <a:t>The women </a:t>
            </a:r>
            <a:r>
              <a:rPr lang="en-GB" b="1" i="1"/>
              <a:t>kept</a:t>
            </a:r>
            <a:r>
              <a:rPr lang="en-GB" i="1"/>
              <a:t> </a:t>
            </a:r>
            <a:r>
              <a:rPr lang="en-GB"/>
              <a:t>the dogs on the beach</a:t>
            </a:r>
          </a:p>
          <a:p>
            <a:pPr lvl="2"/>
            <a:r>
              <a:rPr lang="en-GB"/>
              <a:t>NP-attachment – 5%</a:t>
            </a:r>
          </a:p>
          <a:p>
            <a:pPr lvl="2"/>
            <a:r>
              <a:rPr lang="en-GB"/>
              <a:t>VP-attachment – 95%</a:t>
            </a:r>
          </a:p>
          <a:p>
            <a:r>
              <a:rPr lang="en-GB"/>
              <a:t>Broadly confirmed in online attachment study by Taraban and McClelland 1988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Modeling offline preferences (2)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Jurafsky ranks parses as the </a:t>
            </a:r>
            <a:r>
              <a:rPr lang="en-GB" i="1"/>
              <a:t>product</a:t>
            </a:r>
            <a:r>
              <a:rPr lang="en-GB"/>
              <a:t> of constituent and valence probabilities:</a:t>
            </a:r>
            <a:endParaRPr lang="en-US"/>
          </a:p>
        </p:txBody>
      </p:sp>
      <p:pic>
        <p:nvPicPr>
          <p:cNvPr id="22532" name="Picture 4" descr="jurafsky-keep-dog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2349500"/>
            <a:ext cx="6608763" cy="4344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Modeling offline preferences (3)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4" name="Picture 4" descr="jurafsky-discuss-dog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1462088"/>
            <a:ext cx="7794625" cy="53514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Ranking with respect to parse probability matches offline preferences</a:t>
            </a:r>
          </a:p>
          <a:p>
            <a:r>
              <a:rPr lang="en-GB"/>
              <a:t>Note that only monotonicity, not degree of preference is matched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course: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Surprisal</a:t>
            </a:r>
            <a:r>
              <a:rPr lang="en-US" dirty="0" smtClean="0"/>
              <a:t> theory (Hale, 2001; Levy, 2008)</a:t>
            </a:r>
          </a:p>
          <a:p>
            <a:r>
              <a:rPr lang="en-US" dirty="0" smtClean="0"/>
              <a:t>Technical foundations: Incremental </a:t>
            </a:r>
            <a:r>
              <a:rPr lang="en-US" dirty="0" err="1" smtClean="0"/>
              <a:t>Earley</a:t>
            </a:r>
            <a:r>
              <a:rPr lang="en-US" dirty="0" smtClean="0"/>
              <a:t> parsing</a:t>
            </a:r>
          </a:p>
          <a:p>
            <a:r>
              <a:rPr lang="en-US" dirty="0" smtClean="0"/>
              <a:t>Applications in syntactic comprehension:</a:t>
            </a:r>
          </a:p>
          <a:p>
            <a:pPr lvl="1"/>
            <a:r>
              <a:rPr lang="en-US" dirty="0" smtClean="0"/>
              <a:t>Garden-</a:t>
            </a:r>
            <a:r>
              <a:rPr lang="en-US" dirty="0" err="1" smtClean="0"/>
              <a:t>pathing</a:t>
            </a:r>
            <a:endParaRPr lang="en-US" dirty="0" smtClean="0"/>
          </a:p>
          <a:p>
            <a:pPr lvl="1"/>
            <a:r>
              <a:rPr lang="en-US" dirty="0" smtClean="0"/>
              <a:t>Expectation-based facilitation in unambiguous contexts</a:t>
            </a:r>
          </a:p>
          <a:p>
            <a:pPr lvl="1"/>
            <a:r>
              <a:rPr lang="en-US" dirty="0" smtClean="0"/>
              <a:t>Facilitative ambiguity</a:t>
            </a:r>
          </a:p>
          <a:p>
            <a:pPr lvl="1"/>
            <a:r>
              <a:rPr lang="en-US" dirty="0" smtClean="0"/>
              <a:t>Digging-in effects and approximate </a:t>
            </a:r>
            <a:r>
              <a:rPr lang="en-US" dirty="0" err="1" smtClean="0"/>
              <a:t>surprisal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Modeling online parsing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Does this sentence make sense?</a:t>
            </a:r>
          </a:p>
          <a:p>
            <a:pPr>
              <a:buFont typeface="Times" pitchFamily="-109" charset="0"/>
              <a:buNone/>
            </a:pPr>
            <a:r>
              <a:rPr lang="en-GB" sz="2000" i="1"/>
              <a:t>	The complex houses married and single students and their families.</a:t>
            </a:r>
            <a:endParaRPr lang="en-GB"/>
          </a:p>
          <a:p>
            <a:r>
              <a:rPr lang="en-GB"/>
              <a:t>How about this one?</a:t>
            </a:r>
          </a:p>
          <a:p>
            <a:pPr>
              <a:buFont typeface="Times" pitchFamily="-109" charset="0"/>
              <a:buNone/>
            </a:pPr>
            <a:r>
              <a:rPr lang="en-GB" sz="2000" i="1"/>
              <a:t>	The warehouse fires a dozen employees each year.</a:t>
            </a:r>
          </a:p>
          <a:p>
            <a:r>
              <a:rPr lang="en-GB"/>
              <a:t>And this one?</a:t>
            </a:r>
          </a:p>
          <a:p>
            <a:pPr>
              <a:buFont typeface="Times" pitchFamily="-109" charset="0"/>
              <a:buNone/>
            </a:pPr>
            <a:r>
              <a:rPr lang="en-GB" sz="2000" i="1"/>
              <a:t>	The warehouse fires destroyed all the buildings.</a:t>
            </a:r>
          </a:p>
          <a:p>
            <a:r>
              <a:rPr lang="en-GB" i="1"/>
              <a:t>fires</a:t>
            </a:r>
            <a:r>
              <a:rPr lang="en-GB"/>
              <a:t> can be either a noun or a verb.  So can </a:t>
            </a:r>
            <a:r>
              <a:rPr lang="en-GB" i="1"/>
              <a:t>houses</a:t>
            </a:r>
            <a:r>
              <a:rPr lang="en-GB"/>
              <a:t>:</a:t>
            </a:r>
          </a:p>
          <a:p>
            <a:pPr>
              <a:buFont typeface="Times" pitchFamily="-109" charset="0"/>
              <a:buNone/>
            </a:pPr>
            <a:r>
              <a:rPr lang="en-GB" sz="2000" i="1"/>
              <a:t>	[</a:t>
            </a:r>
            <a:r>
              <a:rPr lang="en-GB" sz="2000" i="1" baseline="-25000"/>
              <a:t>NP</a:t>
            </a:r>
            <a:r>
              <a:rPr lang="en-GB" sz="2000" i="1"/>
              <a:t> The complex] [</a:t>
            </a:r>
            <a:r>
              <a:rPr lang="en-GB" sz="2000" i="1" baseline="-25000"/>
              <a:t>VP</a:t>
            </a:r>
            <a:r>
              <a:rPr lang="en-GB" sz="2000" i="1"/>
              <a:t> houses married and single students…].</a:t>
            </a:r>
            <a:endParaRPr lang="en-GB"/>
          </a:p>
          <a:p>
            <a:r>
              <a:rPr lang="en-GB"/>
              <a:t>These are </a:t>
            </a:r>
            <a:r>
              <a:rPr lang="en-GB" i="1"/>
              <a:t>garden path</a:t>
            </a:r>
            <a:r>
              <a:rPr lang="en-GB"/>
              <a:t> sentences</a:t>
            </a:r>
          </a:p>
          <a:p>
            <a:r>
              <a:rPr lang="en-GB"/>
              <a:t>Originally taken as some of the strongest evidence for </a:t>
            </a:r>
            <a:r>
              <a:rPr lang="en-GB" i="1"/>
              <a:t>serial</a:t>
            </a:r>
            <a:r>
              <a:rPr lang="en-GB"/>
              <a:t> processing by the human parser</a:t>
            </a:r>
          </a:p>
          <a:p>
            <a:endParaRPr lang="en-US" sz="2000" i="1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972175" y="6345238"/>
            <a:ext cx="299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sz="2000"/>
              <a:t>Frazier and Rayner 1987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Limited parallel parsing</a:t>
            </a: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Full-serial: keep only one incremental interpretation</a:t>
            </a:r>
          </a:p>
          <a:p>
            <a:r>
              <a:rPr lang="en-GB"/>
              <a:t>Full-parallel: keep all incremental interpretations</a:t>
            </a:r>
          </a:p>
          <a:p>
            <a:r>
              <a:rPr lang="en-GB"/>
              <a:t>Limited parallel: keep some but not all interpretations</a:t>
            </a:r>
          </a:p>
          <a:p>
            <a:r>
              <a:rPr lang="en-GB"/>
              <a:t>In a limited parallel model, garden-path effects can arise from the discarding of a needed interpretation</a:t>
            </a:r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07987" y="4051300"/>
            <a:ext cx="5483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[S [NP The complex] [VP houses…] …]</a:t>
            </a:r>
            <a:endParaRPr 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07987" y="46275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[S [NP The complex houses …] …]</a:t>
            </a:r>
            <a:endParaRPr lang="en-US"/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6005512" y="4149725"/>
            <a:ext cx="647700" cy="287338"/>
          </a:xfrm>
          <a:prstGeom prst="leftArrow">
            <a:avLst>
              <a:gd name="adj1" fmla="val 50000"/>
              <a:gd name="adj2" fmla="val 56353"/>
            </a:avLst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6005512" y="4725988"/>
            <a:ext cx="647700" cy="287337"/>
          </a:xfrm>
          <a:prstGeom prst="leftArrow">
            <a:avLst>
              <a:gd name="adj1" fmla="val 50000"/>
              <a:gd name="adj2" fmla="val 56354"/>
            </a:avLst>
          </a:prstGeom>
          <a:solidFill>
            <a:srgbClr val="D6009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681787" y="4051300"/>
            <a:ext cx="162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00CC00"/>
                </a:solidFill>
              </a:rPr>
              <a:t>discarded</a:t>
            </a:r>
            <a:endParaRPr lang="en-US" b="1">
              <a:solidFill>
                <a:srgbClr val="00CC00"/>
              </a:solidFill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7065962" y="4627563"/>
            <a:ext cx="8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D60093"/>
                </a:solidFill>
              </a:rPr>
              <a:t>kept</a:t>
            </a:r>
            <a:endParaRPr lang="en-US" b="1">
              <a:solidFill>
                <a:srgbClr val="D6009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Modeling online parsing: garden paths</a:t>
            </a: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i="1"/>
              <a:t>Pruning</a:t>
            </a:r>
            <a:r>
              <a:rPr lang="en-GB"/>
              <a:t> strategy for limited ranked-parallel processing</a:t>
            </a:r>
          </a:p>
          <a:p>
            <a:pPr lvl="1"/>
            <a:r>
              <a:rPr lang="en-GB"/>
              <a:t>Each incremental analysis is ranked</a:t>
            </a:r>
          </a:p>
          <a:p>
            <a:pPr lvl="1"/>
            <a:r>
              <a:rPr lang="en-GB"/>
              <a:t>Analyses falling below a threshold are discarded</a:t>
            </a:r>
          </a:p>
          <a:p>
            <a:pPr lvl="1"/>
            <a:r>
              <a:rPr lang="en-GB"/>
              <a:t>In this framework, a model must characterize</a:t>
            </a:r>
          </a:p>
          <a:p>
            <a:pPr lvl="2"/>
            <a:r>
              <a:rPr lang="en-GB"/>
              <a:t>The incremental analyses</a:t>
            </a:r>
          </a:p>
          <a:p>
            <a:pPr lvl="2"/>
            <a:r>
              <a:rPr lang="en-GB"/>
              <a:t>The threshold for pruning</a:t>
            </a:r>
          </a:p>
          <a:p>
            <a:r>
              <a:rPr lang="en-GB"/>
              <a:t>Jurafsky 1996: partial context-free parses as analyses</a:t>
            </a:r>
          </a:p>
          <a:p>
            <a:r>
              <a:rPr lang="en-GB" i="1"/>
              <a:t>Probability ratio</a:t>
            </a:r>
            <a:r>
              <a:rPr lang="en-GB"/>
              <a:t> as pruning threshold</a:t>
            </a:r>
          </a:p>
          <a:p>
            <a:pPr lvl="1"/>
            <a:r>
              <a:rPr lang="en-GB"/>
              <a:t>Ratio defined as </a:t>
            </a:r>
            <a:r>
              <a:rPr lang="en-GB" b="1" i="1"/>
              <a:t>P(I) : P(I</a:t>
            </a:r>
            <a:r>
              <a:rPr lang="en-GB" b="1" i="1" baseline="-25000"/>
              <a:t>best</a:t>
            </a:r>
            <a:r>
              <a:rPr lang="en-GB" b="1"/>
              <a:t>)</a:t>
            </a:r>
          </a:p>
          <a:p>
            <a:r>
              <a:rPr lang="en-GB"/>
              <a:t>(Gibson 1991: </a:t>
            </a:r>
            <a:r>
              <a:rPr lang="en-GB" i="1"/>
              <a:t>complexity ratio </a:t>
            </a:r>
            <a:r>
              <a:rPr lang="en-GB"/>
              <a:t>for pruning threshold)</a:t>
            </a:r>
          </a:p>
          <a:p>
            <a:pPr lvl="2"/>
            <a:endParaRPr lang="en-GB" b="1"/>
          </a:p>
          <a:p>
            <a:pPr lvl="2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80" name="Picture 16" descr="complex-houses-cf-tre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525" y="2517775"/>
            <a:ext cx="2952750" cy="2132013"/>
          </a:xfrm>
          <a:prstGeom prst="rect">
            <a:avLst/>
          </a:prstGeom>
          <a:noFill/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Garden path models 1: N/V ambiguity</a:t>
            </a: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Each analysis is a partial PCFG tree</a:t>
            </a:r>
          </a:p>
          <a:p>
            <a:r>
              <a:rPr lang="en-GB" i="1"/>
              <a:t>Tree prefix probability</a:t>
            </a:r>
            <a:r>
              <a:rPr lang="en-GB"/>
              <a:t> used for ranking of analysis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 i="1"/>
          </a:p>
          <a:p>
            <a:r>
              <a:rPr lang="en-GB"/>
              <a:t>Partial rule probs </a:t>
            </a:r>
            <a:r>
              <a:rPr lang="en-GB" i="1"/>
              <a:t>marginalize</a:t>
            </a:r>
            <a:r>
              <a:rPr lang="en-GB"/>
              <a:t> over rule completions</a:t>
            </a:r>
            <a:endParaRPr lang="en-US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1968500" y="2465388"/>
            <a:ext cx="576263" cy="503237"/>
          </a:xfrm>
          <a:prstGeom prst="ellips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2771775" y="3036888"/>
            <a:ext cx="576263" cy="503237"/>
          </a:xfrm>
          <a:prstGeom prst="ellips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2555875" y="2708275"/>
            <a:ext cx="2089150" cy="73025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V="1">
            <a:off x="3348038" y="2997200"/>
            <a:ext cx="1308100" cy="287338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694238" y="2565400"/>
            <a:ext cx="37988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rgbClr val="D60093"/>
                </a:solidFill>
              </a:rPr>
              <a:t>these nodes are actually </a:t>
            </a:r>
          </a:p>
          <a:p>
            <a:pPr algn="l"/>
            <a:r>
              <a:rPr lang="en-GB">
                <a:solidFill>
                  <a:srgbClr val="D60093"/>
                </a:solidFill>
              </a:rPr>
              <a:t>still undergoing expansion </a:t>
            </a:r>
            <a:endParaRPr lang="en-US">
              <a:solidFill>
                <a:srgbClr val="D60093"/>
              </a:solidFill>
            </a:endParaRPr>
          </a:p>
        </p:txBody>
      </p:sp>
      <p:pic>
        <p:nvPicPr>
          <p:cNvPr id="36881" name="Picture 17" descr="partial-rule-probabilit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5459413"/>
            <a:ext cx="8064500" cy="922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N/V ambiguity (2)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Partial CF tree analysis of </a:t>
            </a:r>
            <a:r>
              <a:rPr lang="en-GB" i="1"/>
              <a:t>the complex houses…</a:t>
            </a:r>
          </a:p>
          <a:p>
            <a:endParaRPr lang="en-GB" i="1"/>
          </a:p>
          <a:p>
            <a:endParaRPr lang="en-GB" i="1"/>
          </a:p>
          <a:p>
            <a:endParaRPr lang="en-GB" i="1"/>
          </a:p>
          <a:p>
            <a:endParaRPr lang="en-GB" i="1"/>
          </a:p>
          <a:p>
            <a:endParaRPr lang="en-GB" i="1"/>
          </a:p>
          <a:p>
            <a:endParaRPr lang="en-GB"/>
          </a:p>
          <a:p>
            <a:r>
              <a:rPr lang="en-GB"/>
              <a:t>Analysis of </a:t>
            </a:r>
            <a:r>
              <a:rPr lang="en-GB" i="1"/>
              <a:t>houses</a:t>
            </a:r>
            <a:r>
              <a:rPr lang="en-GB"/>
              <a:t> as noun has much lower probability than analysis as verb (&gt; 250:1)</a:t>
            </a:r>
          </a:p>
          <a:p>
            <a:r>
              <a:rPr lang="en-GB"/>
              <a:t>Hypothesis: the low-ranking alternative is discarded</a:t>
            </a:r>
          </a:p>
          <a:p>
            <a:endParaRPr lang="en-GB"/>
          </a:p>
          <a:p>
            <a:endParaRPr lang="en-US"/>
          </a:p>
        </p:txBody>
      </p:sp>
      <p:pic>
        <p:nvPicPr>
          <p:cNvPr id="37892" name="Picture 4" descr="jurafsky-complex-hous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2178050"/>
            <a:ext cx="8716963" cy="2259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N/V ambiguity (3)</a:t>
            </a: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Note that top-down vs. bottom-up questions are immediately implicated, in theory</a:t>
            </a:r>
          </a:p>
          <a:p>
            <a:r>
              <a:rPr lang="en-GB"/>
              <a:t>Jurafsky includes the cost of generating the initial NP under the S</a:t>
            </a:r>
          </a:p>
          <a:p>
            <a:pPr lvl="1"/>
            <a:r>
              <a:rPr lang="en-GB"/>
              <a:t>of course, it’s a small cost as P(S -&gt; NP …) = 0.92</a:t>
            </a:r>
          </a:p>
          <a:p>
            <a:r>
              <a:rPr lang="en-GB"/>
              <a:t>If parsing were bottom-up, that cost would not have been explicitly calculated yet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Garden path models 2</a:t>
            </a: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most famous garden-paths: reduced relative clauses (</a:t>
            </a:r>
            <a:r>
              <a:rPr lang="en-GB" dirty="0" err="1"/>
              <a:t>RRCs</a:t>
            </a:r>
            <a:r>
              <a:rPr lang="en-GB" dirty="0"/>
              <a:t>) versus main clauses (MCs)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From the valence + simple-constituency perspective, MC and RRC analyses differ in two places: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174750" y="2133600"/>
            <a:ext cx="4827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/>
              <a:t>The horse raced past the barn fell.</a:t>
            </a:r>
            <a:endParaRPr lang="en-US"/>
          </a:p>
        </p:txBody>
      </p:sp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1598613" y="2492375"/>
            <a:ext cx="1296987" cy="612775"/>
            <a:chOff x="1337" y="1706"/>
            <a:chExt cx="817" cy="386"/>
          </a:xfrm>
        </p:grpSpPr>
        <p:sp>
          <p:nvSpPr>
            <p:cNvPr id="38917" name="AutoShape 5"/>
            <p:cNvSpPr>
              <a:spLocks/>
            </p:cNvSpPr>
            <p:nvPr/>
          </p:nvSpPr>
          <p:spPr bwMode="auto">
            <a:xfrm rot="5400000" flipV="1">
              <a:off x="1656" y="1479"/>
              <a:ext cx="181" cy="635"/>
            </a:xfrm>
            <a:prstGeom prst="leftBrace">
              <a:avLst>
                <a:gd name="adj1" fmla="val 292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1337" y="1842"/>
              <a:ext cx="8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2000" dirty="0"/>
                <a:t>(that was)</a:t>
              </a:r>
              <a:endParaRPr lang="en-US" sz="2000" dirty="0"/>
            </a:p>
          </p:txBody>
        </p:sp>
      </p:grpSp>
      <p:pic>
        <p:nvPicPr>
          <p:cNvPr id="38920" name="Picture 8" descr="horse-raced-m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4222750"/>
            <a:ext cx="1939925" cy="2132013"/>
          </a:xfrm>
          <a:prstGeom prst="rect">
            <a:avLst/>
          </a:prstGeom>
          <a:noFill/>
        </p:spPr>
      </p:pic>
      <p:pic>
        <p:nvPicPr>
          <p:cNvPr id="38921" name="Picture 9" descr="horse-raced-r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6100" y="4510088"/>
            <a:ext cx="1944688" cy="1657350"/>
          </a:xfrm>
          <a:prstGeom prst="rect">
            <a:avLst/>
          </a:prstGeom>
          <a:noFill/>
        </p:spPr>
      </p:pic>
      <p:sp>
        <p:nvSpPr>
          <p:cNvPr id="38929" name="Line 17"/>
          <p:cNvSpPr>
            <a:spLocks noChangeShapeType="1"/>
          </p:cNvSpPr>
          <p:nvPr/>
        </p:nvSpPr>
        <p:spPr bwMode="auto">
          <a:xfrm flipH="1">
            <a:off x="5868988" y="4438650"/>
            <a:ext cx="287337" cy="358775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6156325" y="4149725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D60093"/>
                </a:solidFill>
              </a:rPr>
              <a:t>p≈</a:t>
            </a:r>
            <a:r>
              <a:rPr lang="en-GB" i="0">
                <a:solidFill>
                  <a:srgbClr val="D60093"/>
                </a:solidFill>
              </a:rPr>
              <a:t>1</a:t>
            </a:r>
            <a:endParaRPr lang="en-US" i="0">
              <a:solidFill>
                <a:srgbClr val="D60093"/>
              </a:solidFill>
            </a:endParaRP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H="1">
            <a:off x="1836738" y="4510088"/>
            <a:ext cx="431800" cy="144462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2268538" y="4149725"/>
            <a:ext cx="1125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00CC00"/>
                </a:solidFill>
              </a:rPr>
              <a:t>p=</a:t>
            </a:r>
            <a:r>
              <a:rPr lang="en-GB" i="0">
                <a:solidFill>
                  <a:srgbClr val="00CC00"/>
                </a:solidFill>
              </a:rPr>
              <a:t>0.14</a:t>
            </a:r>
            <a:endParaRPr lang="en-US" i="0">
              <a:solidFill>
                <a:srgbClr val="00CC00"/>
              </a:solidFill>
            </a:endParaRPr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900113" y="4654550"/>
            <a:ext cx="1439862" cy="792163"/>
          </a:xfrm>
          <a:prstGeom prst="rect">
            <a:avLst/>
          </a:prstGeom>
          <a:noFill/>
          <a:ln w="38100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 rot="2314003">
            <a:off x="5075238" y="4654550"/>
            <a:ext cx="1152525" cy="431800"/>
          </a:xfrm>
          <a:prstGeom prst="rect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1763713" y="6021388"/>
            <a:ext cx="792162" cy="360362"/>
          </a:xfrm>
          <a:prstGeom prst="rect">
            <a:avLst/>
          </a:prstGeom>
          <a:noFill/>
          <a:ln w="38100">
            <a:solidFill>
              <a:srgbClr val="00CC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1065213" y="6381750"/>
            <a:ext cx="365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00CC00"/>
                </a:solidFill>
              </a:rPr>
              <a:t>transitive valence: p=0.08</a:t>
            </a:r>
            <a:endParaRPr lang="en-US">
              <a:solidFill>
                <a:srgbClr val="00CC00"/>
              </a:solidFill>
            </a:endParaRP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6516688" y="5805488"/>
            <a:ext cx="24717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rgbClr val="D60093"/>
                </a:solidFill>
              </a:rPr>
              <a:t>best intransitive: </a:t>
            </a:r>
          </a:p>
          <a:p>
            <a:pPr algn="l"/>
            <a:r>
              <a:rPr lang="en-GB">
                <a:solidFill>
                  <a:srgbClr val="D60093"/>
                </a:solidFill>
              </a:rPr>
              <a:t>p=0.92</a:t>
            </a:r>
            <a:endParaRPr lang="en-US">
              <a:solidFill>
                <a:srgbClr val="D60093"/>
              </a:solidFill>
            </a:endParaRP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5541963" y="5888038"/>
            <a:ext cx="792162" cy="360362"/>
          </a:xfrm>
          <a:prstGeom prst="rect">
            <a:avLst/>
          </a:prstGeom>
          <a:noFill/>
          <a:ln w="38100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Garden path models 2, cont.</a:t>
            </a: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82 : 1 probability ratio means that lower-probability analysis is discarded</a:t>
            </a:r>
          </a:p>
          <a:p>
            <a:r>
              <a:rPr lang="en-GB"/>
              <a:t>In contrast, some RRCs do not induce garden paths:</a:t>
            </a:r>
          </a:p>
          <a:p>
            <a:endParaRPr lang="en-GB"/>
          </a:p>
          <a:p>
            <a:r>
              <a:rPr lang="en-GB"/>
              <a:t>Here, the probability ratio turns out to be much closer (≈4 : 1) because </a:t>
            </a:r>
            <a:r>
              <a:rPr lang="en-GB" i="1"/>
              <a:t>found</a:t>
            </a:r>
            <a:r>
              <a:rPr lang="en-GB"/>
              <a:t> is preferentially transitive</a:t>
            </a:r>
          </a:p>
          <a:p>
            <a:r>
              <a:rPr lang="en-GB"/>
              <a:t>Conclusion within pruning theory: </a:t>
            </a:r>
            <a:r>
              <a:rPr lang="en-GB" i="1"/>
              <a:t>beam threshold is between </a:t>
            </a:r>
            <a:r>
              <a:rPr lang="en-GB"/>
              <a:t>4 : 1 </a:t>
            </a:r>
            <a:r>
              <a:rPr lang="en-GB" i="1"/>
              <a:t>and </a:t>
            </a:r>
            <a:r>
              <a:rPr lang="en-GB"/>
              <a:t>82 : 1</a:t>
            </a:r>
          </a:p>
          <a:p>
            <a:r>
              <a:rPr lang="en-GB"/>
              <a:t>(granularity issue: when exactly does probability cost of valence get paid???)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495425" y="2590800"/>
            <a:ext cx="4506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dirty="0"/>
              <a:t>The bird found in the room died.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8" name="Picture 10" descr="product-of-exper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9688" y="1676400"/>
            <a:ext cx="2686050" cy="739775"/>
          </a:xfrm>
          <a:prstGeom prst="rect">
            <a:avLst/>
          </a:prstGeom>
          <a:noFill/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Notes on the probabilistic model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Jurafsky</a:t>
            </a:r>
            <a:r>
              <a:rPr lang="en-GB" dirty="0"/>
              <a:t> 1996 is a </a:t>
            </a:r>
            <a:r>
              <a:rPr lang="en-GB" i="1" dirty="0"/>
              <a:t>product-of-experts</a:t>
            </a:r>
            <a:r>
              <a:rPr lang="en-GB" dirty="0"/>
              <a:t> (</a:t>
            </a:r>
            <a:r>
              <a:rPr lang="en-GB" dirty="0" err="1"/>
              <a:t>PoE</a:t>
            </a:r>
            <a:r>
              <a:rPr lang="en-GB" dirty="0"/>
              <a:t>) model</a:t>
            </a:r>
          </a:p>
          <a:p>
            <a:endParaRPr lang="en-GB" dirty="0"/>
          </a:p>
          <a:p>
            <a:pPr lvl="1"/>
            <a:r>
              <a:rPr lang="en-GB" dirty="0"/>
              <a:t>Expert 1: the constituency model</a:t>
            </a:r>
          </a:p>
          <a:p>
            <a:pPr lvl="1"/>
            <a:r>
              <a:rPr lang="en-GB" dirty="0"/>
              <a:t>Expert 2: the valence model</a:t>
            </a:r>
          </a:p>
          <a:p>
            <a:r>
              <a:rPr lang="en-GB" dirty="0" err="1"/>
              <a:t>PoEs</a:t>
            </a:r>
            <a:r>
              <a:rPr lang="en-GB" dirty="0"/>
              <a:t> are flexible and easy to define, but hard to learn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Jurafsky</a:t>
            </a:r>
            <a:r>
              <a:rPr lang="en-GB" dirty="0"/>
              <a:t> 1996 model is actually </a:t>
            </a:r>
            <a:r>
              <a:rPr lang="en-GB" i="1" dirty="0"/>
              <a:t>deficient </a:t>
            </a:r>
            <a:r>
              <a:rPr lang="en-GB" dirty="0"/>
              <a:t>(loses probability mass), due to relative frequency estimation</a:t>
            </a:r>
            <a:endParaRPr lang="en-US" i="1" dirty="0"/>
          </a:p>
        </p:txBody>
      </p:sp>
      <p:pic>
        <p:nvPicPr>
          <p:cNvPr id="27660" name="Picture 12" descr="p-valence-given-v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4625975"/>
            <a:ext cx="8191500" cy="1971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Notes on the probabilistic model (2)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Jurafsky</a:t>
            </a:r>
            <a:r>
              <a:rPr lang="en-GB" dirty="0"/>
              <a:t> 1996 predated most work on lexicalized parsers (Collins 1999, </a:t>
            </a:r>
            <a:r>
              <a:rPr lang="en-GB" dirty="0" err="1"/>
              <a:t>Charniak</a:t>
            </a:r>
            <a:r>
              <a:rPr lang="en-GB" dirty="0"/>
              <a:t> 1997)</a:t>
            </a:r>
          </a:p>
          <a:p>
            <a:r>
              <a:rPr lang="en-GB" dirty="0"/>
              <a:t>In a generative lexicalized parser, valence and constituency are often combined through decomposition &amp; Markov assumptions, e.g.,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use of decomposition makes it easy to learn non-deficient models</a:t>
            </a:r>
            <a:endParaRPr lang="en-US" dirty="0"/>
          </a:p>
        </p:txBody>
      </p:sp>
      <p:grpSp>
        <p:nvGrpSpPr>
          <p:cNvPr id="30729" name="Group 9"/>
          <p:cNvGrpSpPr>
            <a:grpSpLocks/>
          </p:cNvGrpSpPr>
          <p:nvPr/>
        </p:nvGrpSpPr>
        <p:grpSpPr bwMode="auto">
          <a:xfrm>
            <a:off x="144463" y="3733800"/>
            <a:ext cx="8964612" cy="1279525"/>
            <a:chOff x="91" y="2251"/>
            <a:chExt cx="5647" cy="806"/>
          </a:xfrm>
        </p:grpSpPr>
        <p:pic>
          <p:nvPicPr>
            <p:cNvPr id="30724" name="Picture 4" descr="lex-parser-decompositio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" y="2251"/>
              <a:ext cx="5556" cy="226"/>
            </a:xfrm>
            <a:prstGeom prst="rect">
              <a:avLst/>
            </a:prstGeom>
            <a:noFill/>
          </p:spPr>
        </p:pic>
        <p:sp>
          <p:nvSpPr>
            <p:cNvPr id="30725" name="AutoShape 5"/>
            <p:cNvSpPr>
              <a:spLocks/>
            </p:cNvSpPr>
            <p:nvPr/>
          </p:nvSpPr>
          <p:spPr bwMode="auto">
            <a:xfrm rot="16200000">
              <a:off x="4672" y="1728"/>
              <a:ext cx="182" cy="1679"/>
            </a:xfrm>
            <a:prstGeom prst="leftBrace">
              <a:avLst>
                <a:gd name="adj1" fmla="val 7687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4021" y="2645"/>
              <a:ext cx="17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GB" sz="1600"/>
                <a:t>sometimes approximated as</a:t>
              </a:r>
              <a:endParaRPr lang="en-US" sz="1600"/>
            </a:p>
          </p:txBody>
        </p:sp>
        <p:pic>
          <p:nvPicPr>
            <p:cNvPr id="30728" name="Picture 8" descr="p-valence-given-v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78" y="2840"/>
              <a:ext cx="1051" cy="21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course: Lecture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7624"/>
            <a:ext cx="8313738" cy="461952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Zipf’s</a:t>
            </a:r>
            <a:r>
              <a:rPr lang="en-US" b="1" dirty="0" smtClean="0"/>
              <a:t> </a:t>
            </a:r>
            <a:r>
              <a:rPr lang="en-US" b="1" i="1" dirty="0" smtClean="0"/>
              <a:t>Principle of Least Effort  </a:t>
            </a:r>
            <a:r>
              <a:rPr lang="en-US" sz="1800" dirty="0" smtClean="0"/>
              <a:t>[Zipf, 1935, 1949]</a:t>
            </a:r>
          </a:p>
          <a:p>
            <a:r>
              <a:rPr lang="en-US" dirty="0" smtClean="0"/>
              <a:t>Introduction to </a:t>
            </a:r>
            <a:r>
              <a:rPr lang="en-US" b="1" dirty="0" smtClean="0"/>
              <a:t>information theory  </a:t>
            </a:r>
            <a:r>
              <a:rPr lang="en-US" sz="1800" dirty="0" smtClean="0"/>
              <a:t>[Shannon, 1948]</a:t>
            </a:r>
          </a:p>
          <a:p>
            <a:pPr lvl="1"/>
            <a:r>
              <a:rPr lang="en-US" dirty="0" smtClean="0"/>
              <a:t>Shannon information</a:t>
            </a:r>
          </a:p>
          <a:p>
            <a:pPr lvl="1"/>
            <a:r>
              <a:rPr lang="en-US" dirty="0" smtClean="0"/>
              <a:t>Entropy (uncertainty)</a:t>
            </a:r>
          </a:p>
          <a:p>
            <a:pPr lvl="1"/>
            <a:r>
              <a:rPr lang="en-US" dirty="0" smtClean="0"/>
              <a:t>Noisy channel</a:t>
            </a:r>
          </a:p>
          <a:p>
            <a:pPr lvl="1"/>
            <a:r>
              <a:rPr lang="en-US" dirty="0" smtClean="0"/>
              <a:t>Noisy Channel theorem</a:t>
            </a:r>
          </a:p>
          <a:p>
            <a:r>
              <a:rPr lang="en-US" dirty="0" smtClean="0"/>
              <a:t>Language use, </a:t>
            </a:r>
            <a:r>
              <a:rPr lang="en-US" b="1" dirty="0" smtClean="0"/>
              <a:t>language change and language evolution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[Bates and MacWhinney, 1982; Jaeger and Tily, 2011; Nowak et al., 2000, 2001, 2002; </a:t>
            </a:r>
            <a:r>
              <a:rPr lang="en-US" sz="1800" dirty="0" err="1" smtClean="0"/>
              <a:t>Plotkin</a:t>
            </a:r>
            <a:r>
              <a:rPr lang="en-US" sz="1800" dirty="0" smtClean="0"/>
              <a:t> and Nowak, 2000]</a:t>
            </a:r>
            <a:endParaRPr lang="en-US" dirty="0" smtClean="0"/>
          </a:p>
          <a:p>
            <a:r>
              <a:rPr lang="en-US" dirty="0" smtClean="0"/>
              <a:t>Entropy and the </a:t>
            </a:r>
            <a:r>
              <a:rPr lang="en-US" b="1" dirty="0" smtClean="0"/>
              <a:t>mental lexicon </a:t>
            </a:r>
            <a:r>
              <a:rPr lang="en-US" sz="2800" b="1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1800" dirty="0" smtClean="0"/>
              <a:t>[Ferrer </a:t>
            </a:r>
            <a:r>
              <a:rPr lang="en-US" sz="1800" dirty="0" err="1" smtClean="0"/>
              <a:t>i</a:t>
            </a:r>
            <a:r>
              <a:rPr lang="en-US" sz="1800" dirty="0" smtClean="0"/>
              <a:t> Cancho, XXX; Manin, 2006; </a:t>
            </a:r>
            <a:r>
              <a:rPr lang="en-US" sz="1800" dirty="0" err="1" smtClean="0"/>
              <a:t>Piantadosi</a:t>
            </a:r>
            <a:r>
              <a:rPr lang="en-US" sz="1800" dirty="0" smtClean="0"/>
              <a:t> et al., 2011; </a:t>
            </a:r>
            <a:r>
              <a:rPr lang="en-US" sz="1800" dirty="0" err="1" smtClean="0"/>
              <a:t>Plotkin</a:t>
            </a:r>
            <a:r>
              <a:rPr lang="en-US" sz="1800" dirty="0" smtClean="0"/>
              <a:t> and Novak, 2000]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b="1" smtClean="0">
                <a:latin typeface="+mn-lt"/>
              </a:rPr>
              <a:t>[</a:t>
            </a:r>
            <a:fld id="{9C7530BD-E12A-4BFB-96CB-6BC4D1515F02}" type="slidenum">
              <a:rPr lang="en-US" b="1" smtClean="0">
                <a:latin typeface="+mn-lt"/>
              </a:rPr>
              <a:pPr>
                <a:defRPr/>
              </a:pPr>
              <a:t>6</a:t>
            </a:fld>
            <a:r>
              <a:rPr lang="en-US" b="1" smtClean="0">
                <a:latin typeface="+mn-lt"/>
              </a:rPr>
              <a:t>]</a:t>
            </a:r>
            <a:endParaRPr lang="en-US" b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Jurafsky 1996 &amp; pruning: main points</a:t>
            </a: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Syntactic comprehension is probabilistic</a:t>
            </a:r>
          </a:p>
          <a:p>
            <a:r>
              <a:rPr lang="en-GB"/>
              <a:t>Offline preferences explained by syntactic + valence probabilities</a:t>
            </a:r>
          </a:p>
          <a:p>
            <a:r>
              <a:rPr lang="en-GB"/>
              <a:t>Online garden-path results explained by same model, when beam search/pruning is assumed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issues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is the granularity of incremental analysis?</a:t>
            </a:r>
          </a:p>
          <a:p>
            <a:pPr lvl="1"/>
            <a:r>
              <a:rPr lang="en-GB"/>
              <a:t>In [</a:t>
            </a:r>
            <a:r>
              <a:rPr lang="en-GB" baseline="-25000"/>
              <a:t>NP</a:t>
            </a:r>
            <a:r>
              <a:rPr lang="en-GB"/>
              <a:t> </a:t>
            </a:r>
            <a:r>
              <a:rPr lang="en-GB" i="1"/>
              <a:t>the complex houses</a:t>
            </a:r>
            <a:r>
              <a:rPr lang="en-GB"/>
              <a:t>], </a:t>
            </a:r>
            <a:r>
              <a:rPr lang="en-GB" i="1"/>
              <a:t>complex</a:t>
            </a:r>
            <a:r>
              <a:rPr lang="en-GB"/>
              <a:t> could be an adjective (=</a:t>
            </a:r>
            <a:r>
              <a:rPr lang="en-GB" i="1"/>
              <a:t>the houses are complex</a:t>
            </a:r>
            <a:r>
              <a:rPr lang="en-GB"/>
              <a:t>)</a:t>
            </a:r>
          </a:p>
          <a:p>
            <a:pPr lvl="1"/>
            <a:r>
              <a:rPr lang="en-GB" i="1"/>
              <a:t>complex </a:t>
            </a:r>
            <a:r>
              <a:rPr lang="en-GB"/>
              <a:t>could also be a noun (=</a:t>
            </a:r>
            <a:r>
              <a:rPr lang="en-GB" i="1"/>
              <a:t>the houses of the complex</a:t>
            </a:r>
            <a:r>
              <a:rPr lang="en-GB"/>
              <a:t>)</a:t>
            </a:r>
          </a:p>
          <a:p>
            <a:pPr lvl="1"/>
            <a:r>
              <a:rPr lang="en-GB"/>
              <a:t>Should these be distinguished, or combined?</a:t>
            </a:r>
          </a:p>
          <a:p>
            <a:pPr lvl="1"/>
            <a:r>
              <a:rPr lang="en-GB"/>
              <a:t>When does valence probability cost get paid?</a:t>
            </a:r>
            <a:endParaRPr lang="en-GB" i="1"/>
          </a:p>
          <a:p>
            <a:r>
              <a:rPr lang="en-GB"/>
              <a:t>What is the criterion for abandoning an analysis?</a:t>
            </a:r>
          </a:p>
          <a:p>
            <a:r>
              <a:rPr lang="en-GB"/>
              <a:t>Should the </a:t>
            </a:r>
            <a:r>
              <a:rPr lang="en-GB" i="1"/>
              <a:t>number</a:t>
            </a:r>
            <a:r>
              <a:rPr lang="en-GB"/>
              <a:t> of maintained analyses affect processing difficulty as well?</a:t>
            </a:r>
          </a:p>
          <a:p>
            <a:endParaRPr lang="en-GB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smtClean="0"/>
              <a:t>Wednesday: </a:t>
            </a:r>
            <a:r>
              <a:rPr lang="en-US" dirty="0" err="1" smtClean="0"/>
              <a:t>surprisal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Hale, </a:t>
            </a:r>
            <a:r>
              <a:rPr lang="en-US" dirty="0" smtClean="0"/>
              <a:t>2001, and the “</a:t>
            </a:r>
            <a:r>
              <a:rPr lang="en-US" dirty="0" err="1" smtClean="0"/>
              <a:t>surprisal</a:t>
            </a:r>
            <a:r>
              <a:rPr lang="en-US" dirty="0" smtClean="0"/>
              <a:t>” section of the Levy manuscript</a:t>
            </a:r>
          </a:p>
          <a:p>
            <a:r>
              <a:rPr lang="en-US" dirty="0" smtClean="0"/>
              <a:t>The proposal is very simple: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</a:t>
            </a:r>
            <a:r>
              <a:rPr lang="en-US" dirty="0" smtClean="0"/>
              <a:t>nk about the following issues:</a:t>
            </a:r>
          </a:p>
          <a:p>
            <a:pPr lvl="1"/>
            <a:r>
              <a:rPr lang="en-US" dirty="0" smtClean="0"/>
              <a:t>How does </a:t>
            </a:r>
            <a:r>
              <a:rPr lang="en-US" dirty="0" err="1" smtClean="0"/>
              <a:t>surprisal</a:t>
            </a:r>
            <a:r>
              <a:rPr lang="en-US" dirty="0" smtClean="0"/>
              <a:t> differ from the </a:t>
            </a:r>
            <a:r>
              <a:rPr lang="en-US" dirty="0" err="1" smtClean="0"/>
              <a:t>Jurafsky</a:t>
            </a:r>
            <a:r>
              <a:rPr lang="en-US" dirty="0" smtClean="0"/>
              <a:t> 1996 model?</a:t>
            </a:r>
          </a:p>
          <a:p>
            <a:pPr lvl="1"/>
            <a:r>
              <a:rPr lang="en-US" dirty="0" smtClean="0"/>
              <a:t>What is garden-path disambiguation under </a:t>
            </a:r>
            <a:r>
              <a:rPr lang="en-US" dirty="0" err="1" smtClean="0"/>
              <a:t>surprisal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kinds of probabilistic grammars are required for </a:t>
            </a:r>
            <a:r>
              <a:rPr lang="en-US" dirty="0" err="1" smtClean="0"/>
              <a:t>surprisal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kind of </a:t>
            </a:r>
            <a:r>
              <a:rPr lang="en-US" dirty="0" smtClean="0"/>
              <a:t>information belongs in “Context”?</a:t>
            </a:r>
            <a:endParaRPr lang="en-US" dirty="0"/>
          </a:p>
        </p:txBody>
      </p:sp>
      <p:pic>
        <p:nvPicPr>
          <p:cNvPr id="6" name="Picture 5" descr="lecture_equation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52600" y="2667000"/>
            <a:ext cx="531495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course: 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 Entropy Rate: Evidence and Critique 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1800" dirty="0" smtClean="0"/>
              <a:t>[</a:t>
            </a:r>
            <a:r>
              <a:rPr lang="en-US" sz="1800" dirty="0" err="1" smtClean="0"/>
              <a:t>Genzel</a:t>
            </a:r>
            <a:r>
              <a:rPr lang="en-US" sz="1800" dirty="0" smtClean="0"/>
              <a:t> and </a:t>
            </a:r>
            <a:r>
              <a:rPr lang="en-US" sz="1800" dirty="0" err="1" smtClean="0"/>
              <a:t>Charniak</a:t>
            </a:r>
            <a:r>
              <a:rPr lang="en-US" sz="1800" dirty="0" smtClean="0"/>
              <a:t>, 2002, 2003; Keller, 2004; Moscoso del Prado Martin, 2011; </a:t>
            </a:r>
            <a:r>
              <a:rPr lang="en-US" sz="1800" dirty="0" err="1" smtClean="0"/>
              <a:t>Piantadosi</a:t>
            </a:r>
            <a:r>
              <a:rPr lang="en-US" sz="1800" dirty="0" smtClean="0"/>
              <a:t> &amp; Gibson, 2008; Qian and Jaeger, 2009, 2010, 2011, submitted]</a:t>
            </a:r>
          </a:p>
          <a:p>
            <a:r>
              <a:rPr lang="en-US" dirty="0" smtClean="0"/>
              <a:t>Entropy and alternations (choice points in production)</a:t>
            </a:r>
          </a:p>
          <a:p>
            <a:r>
              <a:rPr lang="en-US" dirty="0" smtClean="0"/>
              <a:t>Linking computational level considerations about efficient communication to mechanisms:</a:t>
            </a:r>
          </a:p>
          <a:p>
            <a:pPr lvl="1"/>
            <a:r>
              <a:rPr lang="en-US" dirty="0" smtClean="0"/>
              <a:t>information, probabilities, and activation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1600" dirty="0" smtClean="0"/>
              <a:t>[Moscoso del Prado Martin et al. 2006]</a:t>
            </a:r>
          </a:p>
          <a:p>
            <a:pPr lvl="1"/>
            <a:r>
              <a:rPr lang="en-US" dirty="0" smtClean="0"/>
              <a:t>an activation-based interpretation of constant entropy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b="1" smtClean="0">
                <a:latin typeface="+mn-lt"/>
              </a:rPr>
              <a:t>[</a:t>
            </a:r>
            <a:fld id="{9C7530BD-E12A-4BFB-96CB-6BC4D1515F02}" type="slidenum">
              <a:rPr lang="en-US" b="1" smtClean="0">
                <a:latin typeface="+mn-lt"/>
              </a:rPr>
              <a:pPr>
                <a:defRPr/>
              </a:pPr>
              <a:t>7</a:t>
            </a:fld>
            <a:r>
              <a:rPr lang="en-US" b="1" smtClean="0">
                <a:latin typeface="+mn-lt"/>
              </a:rPr>
              <a:t>]</a:t>
            </a:r>
            <a:endParaRPr lang="en-US" b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course: Lecture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uncertainty in language processing</a:t>
            </a:r>
          </a:p>
          <a:p>
            <a:r>
              <a:rPr lang="en-US" dirty="0" smtClean="0"/>
              <a:t>The Bayesian Reader model of word recognition</a:t>
            </a:r>
          </a:p>
          <a:p>
            <a:r>
              <a:rPr lang="en-US" dirty="0" smtClean="0"/>
              <a:t>Noisy-channel sentence comprehension</a:t>
            </a:r>
          </a:p>
          <a:p>
            <a:r>
              <a:rPr lang="en-US" dirty="0" smtClean="0"/>
              <a:t>Local-coherence effects</a:t>
            </a:r>
          </a:p>
          <a:p>
            <a:r>
              <a:rPr lang="en-US" dirty="0" smtClean="0"/>
              <a:t>Hallucinated garden paths</a:t>
            </a:r>
          </a:p>
          <a:p>
            <a:r>
              <a:rPr lang="en-US" dirty="0" smtClean="0"/>
              <a:t>(Modeling eye movement control in reading)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course: Lecture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r>
              <a:rPr lang="en-US" b="1" smtClean="0">
                <a:latin typeface="+mn-lt"/>
              </a:rPr>
              <a:t>[</a:t>
            </a:r>
            <a:fld id="{9C7530BD-E12A-4BFB-96CB-6BC4D1515F02}" type="slidenum">
              <a:rPr lang="en-US" b="1" smtClean="0">
                <a:latin typeface="+mn-lt"/>
              </a:rPr>
              <a:pPr>
                <a:defRPr/>
              </a:pPr>
              <a:t>9</a:t>
            </a:fld>
            <a:r>
              <a:rPr lang="en-US" b="1" smtClean="0">
                <a:latin typeface="+mn-lt"/>
              </a:rPr>
              <a:t>]</a:t>
            </a:r>
            <a:endParaRPr lang="en-US" b="1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1988458"/>
            <a:ext cx="8313738" cy="4151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Moving beyond entropy and information density: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/>
              <a:t>a model of the ideal speaker</a:t>
            </a:r>
          </a:p>
          <a:p>
            <a:pPr marL="800100" lvl="1" indent="-342900" algn="l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Contextual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confusability 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Lindblom</a:t>
            </a:r>
            <a:r>
              <a:rPr lang="en-US" kern="0" dirty="0" smtClean="0"/>
              <a:t>, 1990]</a:t>
            </a:r>
            <a:endParaRPr kumimoji="0" lang="en-US" sz="24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algn="l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kern="0" baseline="0" dirty="0" smtClean="0"/>
              <a:t>Informativity </a:t>
            </a:r>
            <a:r>
              <a:rPr lang="en-US" kern="0" baseline="0" dirty="0" smtClean="0"/>
              <a:t>[van Son and </a:t>
            </a:r>
            <a:r>
              <a:rPr lang="en-US" kern="0" baseline="0" dirty="0" err="1" smtClean="0"/>
              <a:t>Pols</a:t>
            </a:r>
            <a:r>
              <a:rPr lang="en-US" kern="0" dirty="0" smtClean="0"/>
              <a:t>, 2003]</a:t>
            </a:r>
            <a:endParaRPr lang="en-US" sz="2400" kern="0" baseline="0" dirty="0" smtClean="0"/>
          </a:p>
          <a:p>
            <a:pPr marL="800100" lvl="1" indent="-342900" algn="l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Resource-bounded production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Linking computational level considerations about efficient communication to mechanisms: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the ‘audience design’ debate in psycholinguistics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/>
            </a:r>
            <a:b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[Arnold, 2008; Bard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 and Aylett, 2005;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 Ferreira, 2008]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ncse256_template">
  <a:themeElements>
    <a:clrScheme name="Office Them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igncse256_template">
  <a:themeElements>
    <a:clrScheme name="Office Them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ffice T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ligncse256_template.pot</Template>
  <TotalTime>10652</TotalTime>
  <Words>3912</Words>
  <Application>Microsoft Macintosh PowerPoint</Application>
  <PresentationFormat>On-screen Show (4:3)</PresentationFormat>
  <Paragraphs>584</Paragraphs>
  <Slides>62</Slides>
  <Notes>45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ligncse256_template</vt:lpstr>
      <vt:lpstr>2_ligncse256_template</vt:lpstr>
      <vt:lpstr>Computational Psycholinguistics Lecture 1: Introduction, basic probability theory, incremental parsing</vt:lpstr>
      <vt:lpstr>What this class will and will not do</vt:lpstr>
      <vt:lpstr>Brief instructor self-intros</vt:lpstr>
      <vt:lpstr>Summary of the course: Lecture 1</vt:lpstr>
      <vt:lpstr>Summary of the course: Lecture 2</vt:lpstr>
      <vt:lpstr>Summary of the course: Lecture 3</vt:lpstr>
      <vt:lpstr>Summary of the course: Lecture 4</vt:lpstr>
      <vt:lpstr>Summary of the course: Lecture 5</vt:lpstr>
      <vt:lpstr>Summary of the course: Lecture 6</vt:lpstr>
      <vt:lpstr>Summary of the course: Lecture 7</vt:lpstr>
      <vt:lpstr>Summary of the course: Lecture 8</vt:lpstr>
      <vt:lpstr>Today</vt:lpstr>
      <vt:lpstr>Probability theory: what? why?</vt:lpstr>
      <vt:lpstr>Crash course in probability theory</vt:lpstr>
      <vt:lpstr>Probability: an example</vt:lpstr>
      <vt:lpstr>Joint and conditional probability</vt:lpstr>
      <vt:lpstr>Marginalization</vt:lpstr>
      <vt:lpstr>Bayesian inference</vt:lpstr>
      <vt:lpstr>Phoneme identification as Bayesian inference</vt:lpstr>
      <vt:lpstr>Phoneme identification as Bayesian inference</vt:lpstr>
      <vt:lpstr>Phoneme identification as Bayesian inference</vt:lpstr>
      <vt:lpstr>Phoneme identification as Bayesian inference</vt:lpstr>
      <vt:lpstr>Estimating probabilistic models</vt:lpstr>
      <vt:lpstr>Maximum likelihood</vt:lpstr>
      <vt:lpstr>Slide 25</vt:lpstr>
      <vt:lpstr>Issues in model estimation</vt:lpstr>
      <vt:lpstr>Today</vt:lpstr>
      <vt:lpstr>We’ll start with some puzzles</vt:lpstr>
      <vt:lpstr>Crash course in grammars and parsing</vt:lpstr>
      <vt:lpstr>Top-down parsing</vt:lpstr>
      <vt:lpstr>Bottom-up parsing</vt:lpstr>
      <vt:lpstr>Ambiguity</vt:lpstr>
      <vt:lpstr>Serial vs. Parallel processing</vt:lpstr>
      <vt:lpstr>Dynamic programming</vt:lpstr>
      <vt:lpstr>Dynamic programming (2)</vt:lpstr>
      <vt:lpstr>Hybrid bottom-up and top-down</vt:lpstr>
      <vt:lpstr>Probabilistic grammars</vt:lpstr>
      <vt:lpstr>Slide 38</vt:lpstr>
      <vt:lpstr>Probabilistic grammars (2)</vt:lpstr>
      <vt:lpstr>Inference about sentence structure </vt:lpstr>
      <vt:lpstr>Today</vt:lpstr>
      <vt:lpstr>Pruning approaches</vt:lpstr>
      <vt:lpstr>Jurafsky 1996</vt:lpstr>
      <vt:lpstr>Jurafsky 1996: valency model</vt:lpstr>
      <vt:lpstr>Jurafsky 1996: syntactic model</vt:lpstr>
      <vt:lpstr>Modeling offline preferences</vt:lpstr>
      <vt:lpstr>Modeling offline preferences (2)</vt:lpstr>
      <vt:lpstr>Modeling offline preferences (3)</vt:lpstr>
      <vt:lpstr>Result</vt:lpstr>
      <vt:lpstr>Modeling online parsing</vt:lpstr>
      <vt:lpstr>Limited parallel parsing</vt:lpstr>
      <vt:lpstr>Modeling online parsing: garden paths</vt:lpstr>
      <vt:lpstr>Garden path models 1: N/V ambiguity</vt:lpstr>
      <vt:lpstr>N/V ambiguity (2)</vt:lpstr>
      <vt:lpstr>N/V ambiguity (3)</vt:lpstr>
      <vt:lpstr>Garden path models 2</vt:lpstr>
      <vt:lpstr>Garden path models 2, cont.</vt:lpstr>
      <vt:lpstr>Notes on the probabilistic model</vt:lpstr>
      <vt:lpstr>Notes on the probabilistic model (2)</vt:lpstr>
      <vt:lpstr>Jurafsky 1996 &amp; pruning: main points</vt:lpstr>
      <vt:lpstr>General issues</vt:lpstr>
      <vt:lpstr>For Wednesday: surprisal</vt:lpstr>
    </vt:vector>
  </TitlesOfParts>
  <Manager/>
  <Company>University of California - San Diego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Psycholinguistics, Lecture 1</dc:title>
  <dc:subject/>
  <dc:creator>Florian Jaeger and Roger Levy </dc:creator>
  <cp:keywords/>
  <dc:description/>
  <cp:lastModifiedBy>Roger Levy</cp:lastModifiedBy>
  <cp:revision>610</cp:revision>
  <dcterms:created xsi:type="dcterms:W3CDTF">2011-07-08T13:33:20Z</dcterms:created>
  <dcterms:modified xsi:type="dcterms:W3CDTF">2011-07-08T20:50:54Z</dcterms:modified>
  <cp:category/>
</cp:coreProperties>
</file>