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9" r:id="rId5"/>
    <p:sldId id="271" r:id="rId6"/>
    <p:sldId id="278" r:id="rId7"/>
    <p:sldId id="284" r:id="rId8"/>
    <p:sldId id="280" r:id="rId9"/>
    <p:sldId id="277" r:id="rId10"/>
    <p:sldId id="286" r:id="rId11"/>
    <p:sldId id="290" r:id="rId12"/>
    <p:sldId id="289" r:id="rId13"/>
    <p:sldId id="288" r:id="rId14"/>
    <p:sldId id="287" r:id="rId15"/>
    <p:sldId id="285" r:id="rId16"/>
    <p:sldId id="281" r:id="rId17"/>
    <p:sldId id="282" r:id="rId18"/>
    <p:sldId id="283" r:id="rId19"/>
    <p:sldId id="274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B3838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1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483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977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6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599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796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759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162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219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82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97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951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21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3703"/>
            <a:ext cx="9144000" cy="2387600"/>
          </a:xfrm>
        </p:spPr>
        <p:txBody>
          <a:bodyPr/>
          <a:lstStyle/>
          <a:p>
            <a:r>
              <a:rPr lang="bg-B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и обекти</a:t>
            </a:r>
            <a:endParaRPr lang="bg-BG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5408341"/>
            <a:ext cx="12192000" cy="14496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8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C++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7" t="50121" r="4236" b="8962"/>
          <a:stretch/>
        </p:blipFill>
        <p:spPr>
          <a:xfrm>
            <a:off x="139959" y="6121871"/>
            <a:ext cx="639726" cy="7101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04" y="1972815"/>
            <a:ext cx="2733675" cy="409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04" y="3453773"/>
            <a:ext cx="3476625" cy="371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8305" y="1578516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Инициализиране в стека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304" y="3084441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Инициализиране в стека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4414" y="2517015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Деструктора се вика автоматично при деалокиране</a:t>
            </a:r>
          </a:p>
        </p:txBody>
      </p:sp>
    </p:spTree>
    <p:extLst>
      <p:ext uri="{BB962C8B-B14F-4D97-AF65-F5344CB8AC3E}">
        <p14:creationId xmlns:p14="http://schemas.microsoft.com/office/powerpoint/2010/main" val="260203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7953"/>
            <a:ext cx="9144000" cy="1602094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Функционалност </a:t>
            </a:r>
            <a:b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 класовете</a:t>
            </a:r>
            <a:endParaRPr lang="bg-BG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A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бстрактни класове 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34" y="2406374"/>
            <a:ext cx="5526676" cy="2203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86" y="2371940"/>
            <a:ext cx="48196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8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Абстрактни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7" t="50121" r="4236" b="8962"/>
          <a:stretch/>
        </p:blipFill>
        <p:spPr>
          <a:xfrm>
            <a:off x="139959" y="6121871"/>
            <a:ext cx="639726" cy="71019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321" y="1379579"/>
            <a:ext cx="3381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015859" y="1437638"/>
            <a:ext cx="8610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Виртуалните функции могат да се заменят от наследника</a:t>
            </a:r>
          </a:p>
          <a:p>
            <a:endParaRPr lang="bg-BG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Функции с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= 0”</a:t>
            </a:r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са чисто виртуални – определят класа като абстрактен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321" y="3861459"/>
            <a:ext cx="2838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02325" y="3925019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Наследника е задължен да замени чистите виртуални функции на родителя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321" y="4848045"/>
            <a:ext cx="930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Обектите на този клас са от статичен тип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abstract_class</a:t>
            </a:r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, но от динамичен тип 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child</a:t>
            </a:r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Оператори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7" t="50121" r="4236" b="8962"/>
          <a:stretch/>
        </p:blipFill>
        <p:spPr>
          <a:xfrm>
            <a:off x="139959" y="6121871"/>
            <a:ext cx="639726" cy="710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91" y="1319403"/>
            <a:ext cx="6867525" cy="4600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867" y="5157978"/>
            <a:ext cx="1381125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5747" y="1474237"/>
            <a:ext cx="3066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присвояване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събиране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присвояване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събиране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4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Levels of privacy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pic>
        <p:nvPicPr>
          <p:cNvPr id="11266" name="Picture 2" descr="Резултат с изображение за public protected private default jav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t="2119" r="970" b="2639"/>
          <a:stretch/>
        </p:blipFill>
        <p:spPr bwMode="auto">
          <a:xfrm>
            <a:off x="1342053" y="2026879"/>
            <a:ext cx="9507894" cy="278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31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Class vs. Object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9" y="1398815"/>
            <a:ext cx="6477000" cy="419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67" y="1637083"/>
            <a:ext cx="4652875" cy="36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UML 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Диаграми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9218" name="Picture 2" descr="https://i.stack.imgur.com/Faue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89" y="1509548"/>
            <a:ext cx="5937315" cy="40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32391" y="1958923"/>
            <a:ext cx="4864760" cy="3406179"/>
            <a:chOff x="-306388" y="2077297"/>
            <a:chExt cx="3137848" cy="361957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+getBalance():double</a:t>
              </a:r>
              <a:endParaRPr lang="en-US" sz="16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40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Статични членове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1" y="2048066"/>
            <a:ext cx="5314950" cy="258127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308487" y="1529451"/>
            <a:ext cx="5450049" cy="3326889"/>
            <a:chOff x="-306388" y="2077297"/>
            <a:chExt cx="3137848" cy="3326889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4202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4088314"/>
              <a:ext cx="3137848" cy="13158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527204" y="2640004"/>
            <a:ext cx="2507543" cy="387536"/>
          </a:xfrm>
          <a:prstGeom prst="wedgeRoundRectCallout">
            <a:avLst>
              <a:gd name="adj1" fmla="val -65516"/>
              <a:gd name="adj2" fmla="val 63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+mj-lt"/>
              </a:rPr>
              <a:t>underline</a:t>
            </a:r>
            <a:r>
              <a:rPr lang="en-US" sz="20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noProof="1">
                <a:solidFill>
                  <a:schemeClr val="bg1"/>
                </a:solidFill>
                <a:latin typeface="+mj-lt"/>
              </a:rPr>
              <a:t>==</a:t>
            </a:r>
            <a:r>
              <a:rPr lang="en-US" sz="20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657" y="4662869"/>
            <a:ext cx="10518330" cy="23876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/>
            </a:r>
            <a:b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Изготвили:</a:t>
            </a: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/>
            </a:r>
            <a:b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Александър </a:t>
            </a: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Георгиев</a:t>
            </a:r>
            <a:r>
              <a:rPr lang="ru-RU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/>
            </a:r>
            <a:br>
              <a:rPr lang="ru-RU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Даниел Атанасов</a:t>
            </a: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b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СИТ </a:t>
            </a: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курс: I, </a:t>
            </a: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група:2</a:t>
            </a: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/>
            </a:r>
            <a:b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endParaRPr lang="bg-BG" sz="3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7657" y="1387124"/>
            <a:ext cx="1085385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Благодар</a:t>
            </a:r>
            <a:r>
              <a:rPr lang="bg-BG" sz="6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им</a:t>
            </a:r>
            <a:r>
              <a:rPr lang="ru-RU" sz="6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sz="6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за вниманието!</a:t>
            </a:r>
            <a:endParaRPr lang="bg-BG" sz="6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1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88" y="198958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Легенда: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44016" y="1582675"/>
            <a:ext cx="1698173" cy="3592286"/>
            <a:chOff x="344016" y="1414721"/>
            <a:chExt cx="1698173" cy="35922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5" t="9462" r="69341" b="49862"/>
            <a:stretch/>
          </p:blipFill>
          <p:spPr>
            <a:xfrm>
              <a:off x="400002" y="1414721"/>
              <a:ext cx="1642187" cy="15768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94" t="50121" r="4236" b="8962"/>
            <a:stretch/>
          </p:blipFill>
          <p:spPr>
            <a:xfrm>
              <a:off x="344016" y="3420803"/>
              <a:ext cx="1595535" cy="1586204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2110614" y="1664617"/>
            <a:ext cx="9144000" cy="1015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bg-BG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Обяснение и код на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36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0614" y="3724884"/>
            <a:ext cx="9144000" cy="1015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bg-BG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Обяснение и код на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C++</a:t>
            </a:r>
            <a:endParaRPr lang="bg-BG" sz="36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1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Abstract Data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Type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: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sp>
        <p:nvSpPr>
          <p:cNvPr id="12" name="Text Placeholder 5"/>
          <p:cNvSpPr txBox="1">
            <a:spLocks/>
          </p:cNvSpPr>
          <p:nvPr/>
        </p:nvSpPr>
        <p:spPr>
          <a:xfrm>
            <a:off x="974528" y="2689921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getName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705566" y="2689921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turnOn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turnOff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getSpecs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61941" y="1722765"/>
            <a:ext cx="1450016" cy="1450016"/>
            <a:chOff x="4418012" y="2590799"/>
            <a:chExt cx="2286000" cy="2286000"/>
          </a:xfrm>
          <a:solidFill>
            <a:schemeClr val="bg1"/>
          </a:solidFill>
        </p:grpSpPr>
        <p:sp>
          <p:nvSpPr>
            <p:cNvPr id="15" name="Oval 14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8"/>
              <a:ext cx="1878799" cy="1777243"/>
            </a:xfrm>
            <a:prstGeom prst="roundRect">
              <a:avLst>
                <a:gd name="adj" fmla="val 38707"/>
              </a:avLst>
            </a:prstGeom>
            <a:grpFill/>
          </p:spPr>
        </p:pic>
      </p:grpSp>
      <p:grpSp>
        <p:nvGrpSpPr>
          <p:cNvPr id="17" name="Group 16"/>
          <p:cNvGrpSpPr/>
          <p:nvPr/>
        </p:nvGrpSpPr>
        <p:grpSpPr>
          <a:xfrm>
            <a:off x="9476391" y="1785920"/>
            <a:ext cx="1441684" cy="1441684"/>
            <a:chOff x="7237412" y="2590799"/>
            <a:chExt cx="2286000" cy="2286000"/>
          </a:xfrm>
          <a:solidFill>
            <a:schemeClr val="bg1"/>
          </a:solidFill>
        </p:grpSpPr>
        <p:sp>
          <p:nvSpPr>
            <p:cNvPr id="18" name="Oval 17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9491" y="2900622"/>
              <a:ext cx="1938572" cy="1653139"/>
            </a:xfrm>
            <a:prstGeom prst="roundRect">
              <a:avLst>
                <a:gd name="adj" fmla="val 50000"/>
              </a:avLst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96468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Какво е ООП?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4816" y="4313642"/>
            <a:ext cx="2196205" cy="6694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Classes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18591" y="5117104"/>
            <a:ext cx="2672067" cy="678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Polymorphism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68558" y="4313642"/>
            <a:ext cx="2196205" cy="669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Inheritance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3732" y="5112831"/>
            <a:ext cx="2961317" cy="6694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Data Abstraction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816" y="5112831"/>
            <a:ext cx="2765374" cy="6694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Encapsulation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2" name="Picture 4" descr="Резултат с изображение за 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65" y="1447685"/>
            <a:ext cx="3810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4904390" y="1637083"/>
            <a:ext cx="4787005" cy="2152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О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бектно </a:t>
            </a:r>
            <a:b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</a:br>
            <a:r>
              <a:rPr lang="bg-BG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О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риентирано</a:t>
            </a:r>
            <a:b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</a:br>
            <a:r>
              <a:rPr lang="bg-BG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П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рограмиране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5945"/>
            <a:ext cx="9144000" cy="154611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Класове като</a:t>
            </a:r>
            <a:b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структура от данни</a:t>
            </a:r>
            <a:endParaRPr lang="bg-BG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91" y="2060607"/>
            <a:ext cx="5753100" cy="2886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538" y="2370169"/>
            <a:ext cx="4105275" cy="2266950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117172" y="2352581"/>
            <a:ext cx="1290720" cy="533400"/>
          </a:xfrm>
          <a:prstGeom prst="wedgeRoundRectCallout">
            <a:avLst>
              <a:gd name="adj1" fmla="val -85006"/>
              <a:gd name="adj2" fmla="val 45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008510" y="4306458"/>
            <a:ext cx="2026817" cy="533400"/>
          </a:xfrm>
          <a:prstGeom prst="wedgeRoundRectCallout">
            <a:avLst>
              <a:gd name="adj1" fmla="val -46861"/>
              <a:gd name="adj2" fmla="val -1032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Constructor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250790" y="2738247"/>
            <a:ext cx="1608418" cy="452822"/>
          </a:xfrm>
          <a:prstGeom prst="wedgeRoundRectCallout">
            <a:avLst>
              <a:gd name="adj1" fmla="val -93681"/>
              <a:gd name="adj2" fmla="val -402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Methods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0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sp>
        <p:nvSpPr>
          <p:cNvPr id="15" name="Rectangle: Rounded Corners 11"/>
          <p:cNvSpPr/>
          <p:nvPr/>
        </p:nvSpPr>
        <p:spPr>
          <a:xfrm>
            <a:off x="1783490" y="2648338"/>
            <a:ext cx="3091722" cy="2895600"/>
          </a:xfrm>
          <a:prstGeom prst="roundRect">
            <a:avLst>
              <a:gd name="adj" fmla="val 5385"/>
            </a:avLst>
          </a:prstGeom>
          <a:solidFill>
            <a:schemeClr val="bg1">
              <a:lumMod val="75000"/>
              <a:alpha val="25098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734634" y="1567934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 smtClean="0">
                <a:solidFill>
                  <a:schemeClr val="tx2"/>
                </a:solidFill>
              </a:rPr>
              <a:t>Person 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</a:rPr>
              <a:t>pesho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Person();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59803" y="3153747"/>
            <a:ext cx="1814081" cy="531076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: Rounded Corners 9"/>
          <p:cNvSpPr/>
          <p:nvPr/>
        </p:nvSpPr>
        <p:spPr>
          <a:xfrm>
            <a:off x="2158347" y="3798842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bg1">
              <a:lumMod val="50000"/>
              <a:alpha val="25098"/>
            </a:schemeClr>
          </a:solidFill>
          <a:ln w="57150">
            <a:solidFill>
              <a:srgbClr val="3B38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pesho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: Rounded Corners 12"/>
          <p:cNvSpPr/>
          <p:nvPr/>
        </p:nvSpPr>
        <p:spPr>
          <a:xfrm>
            <a:off x="6246812" y="2648338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2F2F2">
              <a:alpha val="25098"/>
            </a:srgb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0"/>
          <p:cNvSpPr/>
          <p:nvPr/>
        </p:nvSpPr>
        <p:spPr>
          <a:xfrm>
            <a:off x="6468289" y="2817378"/>
            <a:ext cx="2499264" cy="1121480"/>
          </a:xfrm>
          <a:prstGeom prst="roundRect">
            <a:avLst>
              <a:gd name="adj" fmla="val 5385"/>
            </a:avLst>
          </a:prstGeom>
          <a:solidFill>
            <a:schemeClr val="bg1">
              <a:lumMod val="50000"/>
              <a:alpha val="25098"/>
            </a:schemeClr>
          </a:solidFill>
          <a:ln w="57150">
            <a:solidFill>
              <a:srgbClr val="3B38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 = null</a:t>
            </a:r>
            <a:br>
              <a:rPr lang="en-GB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=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cxnSpLocks/>
            <a:stCxn id="18" idx="3"/>
            <a:endCxn id="20" idx="1"/>
          </p:cNvCxnSpPr>
          <p:nvPr/>
        </p:nvCxnSpPr>
        <p:spPr>
          <a:xfrm flipV="1">
            <a:off x="4543899" y="3378118"/>
            <a:ext cx="1924390" cy="898120"/>
          </a:xfrm>
          <a:prstGeom prst="straightConnector1">
            <a:avLst/>
          </a:prstGeom>
          <a:ln w="889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994239" y="3684823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3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Именуване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63020" y="2239346"/>
            <a:ext cx="4463544" cy="2015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camelCase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: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променливи</a:t>
            </a:r>
          </a:p>
          <a:p>
            <a:pPr algn="l"/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методи</a:t>
            </a:r>
            <a:endParaRPr lang="bg-BG" sz="40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597970" y="1950096"/>
            <a:ext cx="5486801" cy="2304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PascalCase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: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имена на класове</a:t>
            </a:r>
          </a:p>
          <a:p>
            <a:pPr algn="l"/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-имена на интерфейси</a:t>
            </a:r>
            <a:endParaRPr lang="bg-BG" sz="40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0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C++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7" t="50121" r="4236" b="8962"/>
          <a:stretch/>
        </p:blipFill>
        <p:spPr>
          <a:xfrm>
            <a:off x="139959" y="6121871"/>
            <a:ext cx="639726" cy="710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42" y="1966480"/>
            <a:ext cx="4457700" cy="2076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962" y="1966480"/>
            <a:ext cx="4810125" cy="2657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3742" y="1550462"/>
            <a:ext cx="124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person.h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2962" y="1550462"/>
            <a:ext cx="150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person.cpp: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6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305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Roboto</vt:lpstr>
      <vt:lpstr>Roboto Light</vt:lpstr>
      <vt:lpstr>Wingdings</vt:lpstr>
      <vt:lpstr>Office Theme</vt:lpstr>
      <vt:lpstr>Класове и обекти</vt:lpstr>
      <vt:lpstr>Легенда:</vt:lpstr>
      <vt:lpstr>Abstract Data Type:</vt:lpstr>
      <vt:lpstr>Какво е ООП?</vt:lpstr>
      <vt:lpstr>Класове като структура от данни</vt:lpstr>
      <vt:lpstr>Класове в Java</vt:lpstr>
      <vt:lpstr>Класове в Java</vt:lpstr>
      <vt:lpstr>Именуване в Java</vt:lpstr>
      <vt:lpstr>Класове в C++</vt:lpstr>
      <vt:lpstr>Класове в C++</vt:lpstr>
      <vt:lpstr>Функционалност  на класовете</vt:lpstr>
      <vt:lpstr>Aбстрактни класове в Java</vt:lpstr>
      <vt:lpstr>Абстрактни класове</vt:lpstr>
      <vt:lpstr>Оператори</vt:lpstr>
      <vt:lpstr>Levels of privacy</vt:lpstr>
      <vt:lpstr>Class vs. Object</vt:lpstr>
      <vt:lpstr>UML Диаграми</vt:lpstr>
      <vt:lpstr>Статични членове</vt:lpstr>
      <vt:lpstr> Изготвили: Александър Георгиев Даниел Атанасов  СИТ курс: I, група:2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Александър Георгиев</dc:creator>
  <cp:lastModifiedBy>Александър Георгиев</cp:lastModifiedBy>
  <cp:revision>40</cp:revision>
  <dcterms:created xsi:type="dcterms:W3CDTF">2016-12-21T19:58:33Z</dcterms:created>
  <dcterms:modified xsi:type="dcterms:W3CDTF">2017-02-22T23:53:23Z</dcterms:modified>
</cp:coreProperties>
</file>