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9" r:id="rId5"/>
    <p:sldId id="271" r:id="rId6"/>
    <p:sldId id="278" r:id="rId7"/>
    <p:sldId id="284" r:id="rId8"/>
    <p:sldId id="280" r:id="rId9"/>
    <p:sldId id="277" r:id="rId10"/>
    <p:sldId id="286" r:id="rId11"/>
    <p:sldId id="290" r:id="rId12"/>
    <p:sldId id="289" r:id="rId13"/>
    <p:sldId id="288" r:id="rId14"/>
    <p:sldId id="287" r:id="rId15"/>
    <p:sldId id="285" r:id="rId16"/>
    <p:sldId id="281" r:id="rId17"/>
    <p:sldId id="282" r:id="rId18"/>
    <p:sldId id="283" r:id="rId19"/>
    <p:sldId id="291" r:id="rId20"/>
    <p:sldId id="274" r:id="rId2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3B3838"/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87FB-F4F8-49A7-B841-0544E39B47D9}" type="datetimeFigureOut">
              <a:rPr lang="bg-BG" smtClean="0"/>
              <a:pPr/>
              <a:t>23.2.2017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5DBB-DEEA-4683-842D-EE291170405E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5483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87FB-F4F8-49A7-B841-0544E39B47D9}" type="datetimeFigureOut">
              <a:rPr lang="bg-BG" smtClean="0"/>
              <a:pPr/>
              <a:t>23.2.2017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5DBB-DEEA-4683-842D-EE291170405E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977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87FB-F4F8-49A7-B841-0544E39B47D9}" type="datetimeFigureOut">
              <a:rPr lang="bg-BG" smtClean="0"/>
              <a:pPr/>
              <a:t>23.2.2017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5DBB-DEEA-4683-842D-EE291170405E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36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87FB-F4F8-49A7-B841-0544E39B47D9}" type="datetimeFigureOut">
              <a:rPr lang="bg-BG" smtClean="0"/>
              <a:pPr/>
              <a:t>23.2.2017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5DBB-DEEA-4683-842D-EE291170405E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7599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87FB-F4F8-49A7-B841-0544E39B47D9}" type="datetimeFigureOut">
              <a:rPr lang="bg-BG" smtClean="0"/>
              <a:pPr/>
              <a:t>23.2.2017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5DBB-DEEA-4683-842D-EE291170405E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2796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87FB-F4F8-49A7-B841-0544E39B47D9}" type="datetimeFigureOut">
              <a:rPr lang="bg-BG" smtClean="0"/>
              <a:pPr/>
              <a:t>23.2.2017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5DBB-DEEA-4683-842D-EE291170405E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759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87FB-F4F8-49A7-B841-0544E39B47D9}" type="datetimeFigureOut">
              <a:rPr lang="bg-BG" smtClean="0"/>
              <a:pPr/>
              <a:t>23.2.2017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5DBB-DEEA-4683-842D-EE291170405E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9162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87FB-F4F8-49A7-B841-0544E39B47D9}" type="datetimeFigureOut">
              <a:rPr lang="bg-BG" smtClean="0"/>
              <a:pPr/>
              <a:t>23.2.2017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5DBB-DEEA-4683-842D-EE291170405E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219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87FB-F4F8-49A7-B841-0544E39B47D9}" type="datetimeFigureOut">
              <a:rPr lang="bg-BG" smtClean="0"/>
              <a:pPr/>
              <a:t>23.2.2017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5DBB-DEEA-4683-842D-EE291170405E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7282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87FB-F4F8-49A7-B841-0544E39B47D9}" type="datetimeFigureOut">
              <a:rPr lang="bg-BG" smtClean="0"/>
              <a:pPr/>
              <a:t>23.2.2017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5DBB-DEEA-4683-842D-EE291170405E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97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87FB-F4F8-49A7-B841-0544E39B47D9}" type="datetimeFigureOut">
              <a:rPr lang="bg-BG" smtClean="0"/>
              <a:pPr/>
              <a:t>23.2.2017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5DBB-DEEA-4683-842D-EE291170405E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951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487FB-F4F8-49A7-B841-0544E39B47D9}" type="datetimeFigureOut">
              <a:rPr lang="bg-BG" smtClean="0"/>
              <a:pPr/>
              <a:t>23.2.2017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35DBB-DEEA-4683-842D-EE291170405E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221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33703"/>
            <a:ext cx="9144000" cy="2387600"/>
          </a:xfrm>
        </p:spPr>
        <p:txBody>
          <a:bodyPr/>
          <a:lstStyle/>
          <a:p>
            <a:r>
              <a:rPr lang="bg-B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Класове и обекти</a:t>
            </a:r>
            <a:endParaRPr lang="bg-BG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3833" y="6394818"/>
            <a:ext cx="9144000" cy="1655762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0" y="5408341"/>
            <a:ext cx="12192000" cy="144965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10" y="6177776"/>
            <a:ext cx="493237" cy="56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391" y="255403"/>
            <a:ext cx="9144000" cy="1015361"/>
          </a:xfrm>
        </p:spPr>
        <p:txBody>
          <a:bodyPr>
            <a:normAutofit/>
          </a:bodyPr>
          <a:lstStyle/>
          <a:p>
            <a:pPr algn="l"/>
            <a:r>
              <a:rPr lang="bg-BG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Класове в 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C++</a:t>
            </a:r>
            <a:endParaRPr lang="bg-BG" sz="48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3833" y="6394818"/>
            <a:ext cx="9144000" cy="1655762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0" y="6028499"/>
            <a:ext cx="12192000" cy="8294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10" y="6177776"/>
            <a:ext cx="493237" cy="56105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87" t="50121" r="4236" b="8962"/>
          <a:stretch/>
        </p:blipFill>
        <p:spPr>
          <a:xfrm>
            <a:off x="139959" y="6121871"/>
            <a:ext cx="639726" cy="7101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04" y="1972815"/>
            <a:ext cx="2733675" cy="4095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304" y="3453773"/>
            <a:ext cx="3476625" cy="3714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8305" y="1578516"/>
            <a:ext cx="288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latin typeface="Roboto" panose="02000000000000000000" pitchFamily="2" charset="0"/>
                <a:ea typeface="Roboto" panose="02000000000000000000" pitchFamily="2" charset="0"/>
              </a:rPr>
              <a:t>Инициализиране в стека</a:t>
            </a:r>
            <a:endParaRPr lang="bg-BG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8304" y="3084441"/>
            <a:ext cx="288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latin typeface="Roboto" panose="02000000000000000000" pitchFamily="2" charset="0"/>
                <a:ea typeface="Roboto" panose="02000000000000000000" pitchFamily="2" charset="0"/>
              </a:rPr>
              <a:t>Инициализиране в стека</a:t>
            </a:r>
            <a:endParaRPr lang="bg-BG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44414" y="2517015"/>
            <a:ext cx="589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latin typeface="Roboto" panose="02000000000000000000" pitchFamily="2" charset="0"/>
                <a:ea typeface="Roboto" panose="02000000000000000000" pitchFamily="2" charset="0"/>
              </a:rPr>
              <a:t>Деструктора се вика автоматично при деалокиране</a:t>
            </a:r>
          </a:p>
        </p:txBody>
      </p:sp>
    </p:spTree>
    <p:extLst>
      <p:ext uri="{BB962C8B-B14F-4D97-AF65-F5344CB8AC3E}">
        <p14:creationId xmlns:p14="http://schemas.microsoft.com/office/powerpoint/2010/main" val="260203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27953"/>
            <a:ext cx="9144000" cy="1602094"/>
          </a:xfrm>
        </p:spPr>
        <p:txBody>
          <a:bodyPr>
            <a:normAutofit fontScale="90000"/>
          </a:bodyPr>
          <a:lstStyle/>
          <a:p>
            <a:r>
              <a:rPr lang="bg-BG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Функционалност </a:t>
            </a:r>
            <a:br>
              <a:rPr lang="bg-BG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r>
              <a:rPr lang="bg-BG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на класовете</a:t>
            </a:r>
            <a:endParaRPr lang="bg-BG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3833" y="6394818"/>
            <a:ext cx="9144000" cy="1655762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10" y="6177776"/>
            <a:ext cx="493237" cy="56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3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391" y="255403"/>
            <a:ext cx="9144000" cy="1015361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A</a:t>
            </a:r>
            <a:r>
              <a:rPr lang="bg-BG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бстрактни класове в 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Java</a:t>
            </a:r>
            <a:endParaRPr lang="bg-BG" sz="48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3833" y="6394818"/>
            <a:ext cx="9144000" cy="1655762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0" y="6028499"/>
            <a:ext cx="12192000" cy="8294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10" y="6177776"/>
            <a:ext cx="493237" cy="5610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" t="9462" r="69341" b="49862"/>
          <a:stretch/>
        </p:blipFill>
        <p:spPr>
          <a:xfrm>
            <a:off x="93308" y="6103209"/>
            <a:ext cx="739607" cy="7101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834" y="2406374"/>
            <a:ext cx="5526676" cy="22039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086" y="2371940"/>
            <a:ext cx="48196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8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391" y="255403"/>
            <a:ext cx="9144000" cy="1015361"/>
          </a:xfrm>
        </p:spPr>
        <p:txBody>
          <a:bodyPr>
            <a:normAutofit/>
          </a:bodyPr>
          <a:lstStyle/>
          <a:p>
            <a:pPr algn="l"/>
            <a:r>
              <a:rPr lang="en-US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Абстрактни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класове</a:t>
            </a:r>
            <a:endParaRPr lang="bg-BG" sz="48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3833" y="6394818"/>
            <a:ext cx="9144000" cy="1655762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0" y="6028499"/>
            <a:ext cx="12192000" cy="8294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10" y="6177776"/>
            <a:ext cx="493237" cy="56105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87" t="50121" r="4236" b="8962"/>
          <a:stretch/>
        </p:blipFill>
        <p:spPr>
          <a:xfrm>
            <a:off x="139959" y="6121871"/>
            <a:ext cx="639726" cy="71019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1321" y="1379579"/>
            <a:ext cx="33813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015859" y="1437638"/>
            <a:ext cx="8610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latin typeface="Roboto" panose="02000000000000000000" pitchFamily="2" charset="0"/>
                <a:ea typeface="Roboto" panose="02000000000000000000" pitchFamily="2" charset="0"/>
              </a:rPr>
              <a:t>Виртуалните функции могат да се заменят от наследника</a:t>
            </a:r>
          </a:p>
          <a:p>
            <a:endParaRPr lang="bg-BG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bg-BG" dirty="0" smtClean="0">
                <a:latin typeface="Roboto" panose="02000000000000000000" pitchFamily="2" charset="0"/>
                <a:ea typeface="Roboto" panose="02000000000000000000" pitchFamily="2" charset="0"/>
              </a:rPr>
              <a:t>Функции с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“</a:t>
            </a: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const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= 0”</a:t>
            </a:r>
            <a:r>
              <a:rPr lang="bg-BG" dirty="0" smtClean="0">
                <a:latin typeface="Roboto" panose="02000000000000000000" pitchFamily="2" charset="0"/>
                <a:ea typeface="Roboto" panose="02000000000000000000" pitchFamily="2" charset="0"/>
              </a:rPr>
              <a:t>са чисто виртуални – определят класа като абстрактен</a:t>
            </a:r>
            <a:endParaRPr lang="bg-BG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1321" y="3861459"/>
            <a:ext cx="28384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502325" y="3925019"/>
            <a:ext cx="854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latin typeface="Roboto" panose="02000000000000000000" pitchFamily="2" charset="0"/>
                <a:ea typeface="Roboto" panose="02000000000000000000" pitchFamily="2" charset="0"/>
              </a:rPr>
              <a:t>Наследника е задължен да замени чистите виртуални функции на родителя</a:t>
            </a:r>
            <a:endParaRPr lang="bg-BG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1321" y="4848045"/>
            <a:ext cx="930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latin typeface="Roboto" panose="02000000000000000000" pitchFamily="2" charset="0"/>
                <a:ea typeface="Roboto" panose="02000000000000000000" pitchFamily="2" charset="0"/>
              </a:rPr>
              <a:t>Обектите на този клас са от статичен тип </a:t>
            </a:r>
            <a:r>
              <a:rPr lang="en-US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abstract_class</a:t>
            </a:r>
            <a:r>
              <a:rPr lang="bg-BG" dirty="0" smtClean="0">
                <a:latin typeface="Roboto" panose="02000000000000000000" pitchFamily="2" charset="0"/>
                <a:ea typeface="Roboto" panose="02000000000000000000" pitchFamily="2" charset="0"/>
              </a:rPr>
              <a:t>, но от динамичен тип </a:t>
            </a: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child</a:t>
            </a:r>
            <a:r>
              <a:rPr lang="bg-BG" dirty="0" smtClean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bg-BG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5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391" y="255403"/>
            <a:ext cx="9144000" cy="1015361"/>
          </a:xfrm>
        </p:spPr>
        <p:txBody>
          <a:bodyPr>
            <a:normAutofit/>
          </a:bodyPr>
          <a:lstStyle/>
          <a:p>
            <a:pPr algn="l"/>
            <a:r>
              <a:rPr lang="bg-BG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Оператори</a:t>
            </a:r>
            <a:endParaRPr lang="bg-BG" sz="48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3833" y="6394818"/>
            <a:ext cx="9144000" cy="1655762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0" y="6028499"/>
            <a:ext cx="12192000" cy="8294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10" y="6177776"/>
            <a:ext cx="493237" cy="56105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87" t="50121" r="4236" b="8962"/>
          <a:stretch/>
        </p:blipFill>
        <p:spPr>
          <a:xfrm>
            <a:off x="139959" y="6121871"/>
            <a:ext cx="639726" cy="7101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91" y="1319403"/>
            <a:ext cx="6867525" cy="46005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7867" y="5157978"/>
            <a:ext cx="1381125" cy="762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25747" y="1474237"/>
            <a:ext cx="30668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-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присвояване</a:t>
            </a:r>
            <a:endParaRPr lang="en-US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-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събиране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и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присвояване</a:t>
            </a:r>
            <a:endParaRPr lang="en-US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-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събиране</a:t>
            </a:r>
            <a:endParaRPr lang="bg-BG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04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391" y="255403"/>
            <a:ext cx="9144000" cy="1015361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Levels of privacy</a:t>
            </a:r>
            <a:endParaRPr lang="bg-BG" sz="48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3833" y="6394818"/>
            <a:ext cx="9144000" cy="1655762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0" y="6028499"/>
            <a:ext cx="12192000" cy="8294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10" y="6177776"/>
            <a:ext cx="493237" cy="5610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" t="9462" r="69341" b="49862"/>
          <a:stretch/>
        </p:blipFill>
        <p:spPr>
          <a:xfrm>
            <a:off x="93308" y="6103209"/>
            <a:ext cx="739607" cy="710192"/>
          </a:xfrm>
          <a:prstGeom prst="rect">
            <a:avLst/>
          </a:prstGeom>
        </p:spPr>
      </p:pic>
      <p:pic>
        <p:nvPicPr>
          <p:cNvPr id="11266" name="Picture 2" descr="Резултат с изображение за public protected private default jav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" t="2119" r="970" b="2639"/>
          <a:stretch/>
        </p:blipFill>
        <p:spPr bwMode="auto">
          <a:xfrm>
            <a:off x="1342053" y="2026879"/>
            <a:ext cx="9507894" cy="278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31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391" y="255403"/>
            <a:ext cx="9144000" cy="1015361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Class vs. Object</a:t>
            </a:r>
            <a:endParaRPr lang="bg-BG" sz="48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3833" y="6394818"/>
            <a:ext cx="9144000" cy="1655762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0" y="6028499"/>
            <a:ext cx="12192000" cy="8294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10" y="6177776"/>
            <a:ext cx="493237" cy="5610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09" y="1398815"/>
            <a:ext cx="6477000" cy="419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967" y="1637083"/>
            <a:ext cx="4652875" cy="369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1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391" y="255403"/>
            <a:ext cx="9144000" cy="1015361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UML </a:t>
            </a:r>
            <a:r>
              <a:rPr lang="bg-BG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Диаграми</a:t>
            </a:r>
            <a:endParaRPr lang="bg-BG" sz="48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3833" y="6394818"/>
            <a:ext cx="9144000" cy="1655762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0" y="6028499"/>
            <a:ext cx="12192000" cy="8294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10" y="6177776"/>
            <a:ext cx="493237" cy="561058"/>
          </a:xfrm>
          <a:prstGeom prst="rect">
            <a:avLst/>
          </a:prstGeom>
        </p:spPr>
      </p:pic>
      <p:pic>
        <p:nvPicPr>
          <p:cNvPr id="9218" name="Picture 2" descr="https://i.stack.imgur.com/FaueJ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289" y="1509548"/>
            <a:ext cx="5937315" cy="409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332391" y="1958923"/>
            <a:ext cx="4864760" cy="3406179"/>
            <a:chOff x="-306388" y="2077297"/>
            <a:chExt cx="3137848" cy="3619576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Person</a:t>
              </a:r>
              <a:endPara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-306388" y="2668031"/>
              <a:ext cx="3137848" cy="131426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-name:String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-age:int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-accounts:List&lt;BankAccount&gt;</a:t>
              </a: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-306388" y="3978181"/>
              <a:ext cx="3137848" cy="17186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+Person(String name, int age)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+Person(String name, int age, </a:t>
              </a:r>
              <a:br>
                <a:rPr lang="en-US" sz="2000" b="1" noProof="1">
                  <a:latin typeface="Consolas" panose="020B0609020204030204" pitchFamily="49" charset="0"/>
                </a:rPr>
              </a:br>
              <a:r>
                <a:rPr lang="en-US" sz="2000" b="1" noProof="1">
                  <a:latin typeface="Consolas" panose="020B0609020204030204" pitchFamily="49" charset="0"/>
                </a:rPr>
                <a:t>    List&lt;BankAccount&gt; accounts)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+getBalance():double</a:t>
              </a:r>
              <a:endParaRPr lang="en-US" sz="1600" b="1" noProof="1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940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391" y="255403"/>
            <a:ext cx="9144000" cy="1015361"/>
          </a:xfrm>
        </p:spPr>
        <p:txBody>
          <a:bodyPr>
            <a:normAutofit/>
          </a:bodyPr>
          <a:lstStyle/>
          <a:p>
            <a:pPr algn="l"/>
            <a:r>
              <a:rPr lang="bg-BG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Статични членове</a:t>
            </a:r>
            <a:endParaRPr lang="bg-BG" sz="48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3833" y="6394818"/>
            <a:ext cx="9144000" cy="1655762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0" y="6028499"/>
            <a:ext cx="12192000" cy="8294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10" y="6177776"/>
            <a:ext cx="493237" cy="5610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91" y="2048066"/>
            <a:ext cx="5314950" cy="2581275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308487" y="1529451"/>
            <a:ext cx="5450049" cy="3326889"/>
            <a:chOff x="-306388" y="2077297"/>
            <a:chExt cx="3137848" cy="3326889"/>
          </a:xfrm>
        </p:grpSpPr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BankAccount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-306388" y="2668031"/>
              <a:ext cx="3137848" cy="142028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-id:int (starts from 1)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-balance:double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</a:t>
              </a:r>
              <a:r>
                <a:rPr lang="en-US" sz="2000" b="1" u="sng" noProof="1">
                  <a:latin typeface="Consolas" panose="020B0609020204030204" pitchFamily="49" charset="0"/>
                </a:rPr>
                <a:t>interestRate:double (default: 0.02)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000" b="1" noProof="1">
                <a:latin typeface="Consolas" panose="020B0609020204030204" pitchFamily="49" charset="0"/>
              </a:endParaRPr>
            </a:p>
          </p:txBody>
        </p:sp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-306388" y="4088314"/>
              <a:ext cx="3137848" cy="131587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</a:t>
              </a:r>
              <a:r>
                <a:rPr lang="en-US" sz="2000" b="1" u="sng" noProof="1">
                  <a:latin typeface="Consolas" panose="020B0609020204030204" pitchFamily="49" charset="0"/>
                </a:rPr>
                <a:t>setInterest(double interest):void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+getInterest(int years):double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+deposit(double amount):void</a:t>
              </a:r>
            </a:p>
          </p:txBody>
        </p:sp>
      </p:grp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9527204" y="2640004"/>
            <a:ext cx="2507543" cy="387536"/>
          </a:xfrm>
          <a:prstGeom prst="wedgeRoundRectCallout">
            <a:avLst>
              <a:gd name="adj1" fmla="val -65516"/>
              <a:gd name="adj2" fmla="val 639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1">
                <a:solidFill>
                  <a:schemeClr val="bg1"/>
                </a:solidFill>
                <a:latin typeface="+mj-lt"/>
              </a:rPr>
              <a:t>underline</a:t>
            </a:r>
            <a:r>
              <a:rPr lang="en-US" sz="2000" noProof="1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noProof="1">
                <a:solidFill>
                  <a:schemeClr val="bg1"/>
                </a:solidFill>
                <a:latin typeface="+mj-lt"/>
              </a:rPr>
              <a:t>==</a:t>
            </a:r>
            <a:r>
              <a:rPr lang="en-US" sz="2000" noProof="1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static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" t="9462" r="69341" b="49862"/>
          <a:stretch/>
        </p:blipFill>
        <p:spPr>
          <a:xfrm>
            <a:off x="93308" y="6103209"/>
            <a:ext cx="739607" cy="71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391" y="255403"/>
            <a:ext cx="9144000" cy="1015361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Repository in GitHub</a:t>
            </a:r>
            <a:endParaRPr lang="bg-BG" sz="48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3833" y="6394818"/>
            <a:ext cx="9144000" cy="1655762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0" y="6028499"/>
            <a:ext cx="12192000" cy="8294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10" y="6177776"/>
            <a:ext cx="493237" cy="5610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691" y="1487806"/>
            <a:ext cx="7408700" cy="438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16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88" y="198958"/>
            <a:ext cx="9144000" cy="1015361"/>
          </a:xfrm>
        </p:spPr>
        <p:txBody>
          <a:bodyPr>
            <a:normAutofit/>
          </a:bodyPr>
          <a:lstStyle/>
          <a:p>
            <a:pPr algn="l"/>
            <a:r>
              <a:rPr lang="bg-BG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Легенда:</a:t>
            </a:r>
            <a:endParaRPr lang="bg-BG" sz="48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3833" y="6394818"/>
            <a:ext cx="9144000" cy="1655762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0" y="6028499"/>
            <a:ext cx="12192000" cy="8294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10" y="6177776"/>
            <a:ext cx="493237" cy="56105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344016" y="1582675"/>
            <a:ext cx="1698173" cy="3592286"/>
            <a:chOff x="344016" y="1414721"/>
            <a:chExt cx="1698173" cy="359228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35" t="9462" r="69341" b="49862"/>
            <a:stretch/>
          </p:blipFill>
          <p:spPr>
            <a:xfrm>
              <a:off x="400002" y="1414721"/>
              <a:ext cx="1642187" cy="157687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994" t="50121" r="4236" b="8962"/>
            <a:stretch/>
          </p:blipFill>
          <p:spPr>
            <a:xfrm>
              <a:off x="344016" y="3420803"/>
              <a:ext cx="1595535" cy="1586204"/>
            </a:xfrm>
            <a:prstGeom prst="rect">
              <a:avLst/>
            </a:prstGeom>
          </p:spPr>
        </p:pic>
      </p:grpSp>
      <p:sp>
        <p:nvSpPr>
          <p:cNvPr id="10" name="Title 1"/>
          <p:cNvSpPr txBox="1">
            <a:spLocks/>
          </p:cNvSpPr>
          <p:nvPr/>
        </p:nvSpPr>
        <p:spPr>
          <a:xfrm>
            <a:off x="2110614" y="1664617"/>
            <a:ext cx="9144000" cy="1015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-</a:t>
            </a:r>
            <a:r>
              <a:rPr lang="bg-BG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Обяснение и код на 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Java</a:t>
            </a:r>
            <a:endParaRPr lang="bg-BG" sz="36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10614" y="3724884"/>
            <a:ext cx="9144000" cy="1015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-</a:t>
            </a:r>
            <a:r>
              <a:rPr lang="bg-BG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Обяснение и код на 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C++</a:t>
            </a:r>
            <a:endParaRPr lang="bg-BG" sz="36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61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7657" y="4662869"/>
            <a:ext cx="10518330" cy="2387600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/>
            </a:r>
            <a:br>
              <a:rPr lang="ru-RU" sz="3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r>
              <a:rPr lang="ru-RU" sz="3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Изготвили:</a:t>
            </a:r>
            <a:br>
              <a:rPr lang="ru-RU" sz="3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r>
              <a:rPr lang="ru-RU" sz="3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Александър Георгиев</a:t>
            </a:r>
            <a:r>
              <a:rPr lang="ru-RU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/>
            </a:r>
            <a:br>
              <a:rPr lang="ru-RU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r>
              <a:rPr lang="ru-RU" sz="3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Даниел Атанасов </a:t>
            </a:r>
            <a:br>
              <a:rPr lang="ru-RU" sz="3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r>
              <a:rPr lang="ru-RU" sz="3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СИТ курс: I, група:2</a:t>
            </a:r>
            <a:br>
              <a:rPr lang="ru-RU" sz="3600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endParaRPr lang="bg-BG" sz="36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3833" y="6394818"/>
            <a:ext cx="9144000" cy="1655762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10" y="6177776"/>
            <a:ext cx="493237" cy="56105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87657" y="1387124"/>
            <a:ext cx="10853853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Благодар</a:t>
            </a:r>
            <a:r>
              <a:rPr lang="bg-BG" sz="6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им</a:t>
            </a:r>
            <a:r>
              <a:rPr lang="ru-RU" sz="660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 за вниманието!</a:t>
            </a:r>
            <a:endParaRPr lang="bg-BG" sz="6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31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391" y="255403"/>
            <a:ext cx="9144000" cy="1015361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Abstract Data 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Type</a:t>
            </a:r>
            <a:r>
              <a:rPr lang="bg-BG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:</a:t>
            </a:r>
            <a:endParaRPr lang="bg-BG" sz="48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3833" y="6394818"/>
            <a:ext cx="9144000" cy="1655762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0" y="6028499"/>
            <a:ext cx="12192000" cy="8294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10" y="6177776"/>
            <a:ext cx="493237" cy="561058"/>
          </a:xfrm>
          <a:prstGeom prst="rect">
            <a:avLst/>
          </a:prstGeom>
        </p:spPr>
      </p:pic>
      <p:sp>
        <p:nvSpPr>
          <p:cNvPr id="12" name="Text Placeholder 5"/>
          <p:cNvSpPr txBox="1">
            <a:spLocks/>
          </p:cNvSpPr>
          <p:nvPr/>
        </p:nvSpPr>
        <p:spPr>
          <a:xfrm>
            <a:off x="974528" y="2689921"/>
            <a:ext cx="4343400" cy="2777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  <a:effectLst/>
              </a:rPr>
              <a:t>Dog:</a:t>
            </a:r>
            <a:endParaRPr lang="bg-BG" sz="3200" dirty="0">
              <a:solidFill>
                <a:schemeClr val="tx2"/>
              </a:solidFill>
              <a:effectLst/>
            </a:endParaRPr>
          </a:p>
          <a:p>
            <a:r>
              <a:rPr lang="bg-BG" sz="3200" dirty="0">
                <a:solidFill>
                  <a:schemeClr val="tx2"/>
                </a:solidFill>
                <a:effectLst/>
              </a:rPr>
              <a:t>        </a:t>
            </a:r>
            <a:r>
              <a:rPr lang="en-GB" sz="3200" dirty="0">
                <a:solidFill>
                  <a:schemeClr val="tx2"/>
                </a:solidFill>
                <a:effectLst/>
              </a:rPr>
              <a:t>Dog()</a:t>
            </a:r>
            <a:endParaRPr lang="en-US" sz="3200" dirty="0">
              <a:solidFill>
                <a:schemeClr val="tx2"/>
              </a:solidFill>
              <a:effectLst/>
            </a:endParaRP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String </a:t>
            </a:r>
            <a:r>
              <a:rPr lang="en-US" sz="3200" dirty="0" err="1">
                <a:solidFill>
                  <a:schemeClr val="tx2"/>
                </a:solidFill>
                <a:effectLst/>
              </a:rPr>
              <a:t>getName</a:t>
            </a:r>
            <a:r>
              <a:rPr lang="en-US" sz="3200" dirty="0">
                <a:solidFill>
                  <a:schemeClr val="tx2"/>
                </a:solidFill>
                <a:effectLst/>
              </a:rPr>
              <a:t>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bark()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sleep()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6705566" y="2689921"/>
            <a:ext cx="4343400" cy="2777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  <a:effectLst/>
              </a:rPr>
              <a:t>Computer: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      Computer()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</a:t>
            </a:r>
            <a:r>
              <a:rPr lang="en-US" sz="3200" dirty="0" err="1">
                <a:solidFill>
                  <a:schemeClr val="tx2"/>
                </a:solidFill>
                <a:effectLst/>
              </a:rPr>
              <a:t>turnOn</a:t>
            </a:r>
            <a:r>
              <a:rPr lang="en-US" sz="3200" dirty="0">
                <a:solidFill>
                  <a:schemeClr val="tx2"/>
                </a:solidFill>
                <a:effectLst/>
              </a:rPr>
              <a:t>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</a:t>
            </a:r>
            <a:r>
              <a:rPr lang="bg-BG" sz="3200" dirty="0">
                <a:solidFill>
                  <a:schemeClr val="tx2"/>
                </a:solidFill>
                <a:effectLst/>
              </a:rPr>
              <a:t>  </a:t>
            </a:r>
            <a:r>
              <a:rPr lang="en-US" sz="3200" dirty="0">
                <a:solidFill>
                  <a:schemeClr val="tx2"/>
                </a:solidFill>
                <a:effectLst/>
              </a:rPr>
              <a:t>void </a:t>
            </a:r>
            <a:r>
              <a:rPr lang="en-US" sz="3200" dirty="0" err="1">
                <a:solidFill>
                  <a:schemeClr val="tx2"/>
                </a:solidFill>
                <a:effectLst/>
              </a:rPr>
              <a:t>turnOff</a:t>
            </a:r>
            <a:r>
              <a:rPr lang="en-US" sz="3200" dirty="0">
                <a:solidFill>
                  <a:schemeClr val="tx2"/>
                </a:solidFill>
                <a:effectLst/>
              </a:rPr>
              <a:t>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String </a:t>
            </a:r>
            <a:r>
              <a:rPr lang="en-US" sz="3200" dirty="0" err="1">
                <a:solidFill>
                  <a:schemeClr val="tx2"/>
                </a:solidFill>
                <a:effectLst/>
              </a:rPr>
              <a:t>getSpecs</a:t>
            </a:r>
            <a:r>
              <a:rPr lang="en-US" sz="3200" dirty="0">
                <a:solidFill>
                  <a:schemeClr val="tx2"/>
                </a:solidFill>
                <a:effectLst/>
              </a:rPr>
              <a:t>()</a:t>
            </a:r>
          </a:p>
          <a:p>
            <a:r>
              <a:rPr lang="en-US" sz="3200" dirty="0">
                <a:solidFill>
                  <a:schemeClr val="tx2"/>
                </a:solidFill>
                <a:effectLst/>
              </a:rPr>
              <a:t>  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661941" y="1722765"/>
            <a:ext cx="1450016" cy="1450016"/>
            <a:chOff x="4418012" y="2590799"/>
            <a:chExt cx="2286000" cy="2286000"/>
          </a:xfrm>
          <a:solidFill>
            <a:schemeClr val="bg1"/>
          </a:solidFill>
        </p:grpSpPr>
        <p:sp>
          <p:nvSpPr>
            <p:cNvPr id="15" name="Oval 14"/>
            <p:cNvSpPr/>
            <p:nvPr/>
          </p:nvSpPr>
          <p:spPr>
            <a:xfrm>
              <a:off x="4418012" y="2590799"/>
              <a:ext cx="2286000" cy="2286000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1612" y="2845178"/>
              <a:ext cx="1878799" cy="1777243"/>
            </a:xfrm>
            <a:prstGeom prst="roundRect">
              <a:avLst>
                <a:gd name="adj" fmla="val 38707"/>
              </a:avLst>
            </a:prstGeom>
            <a:grpFill/>
          </p:spPr>
        </p:pic>
      </p:grpSp>
      <p:grpSp>
        <p:nvGrpSpPr>
          <p:cNvPr id="17" name="Group 16"/>
          <p:cNvGrpSpPr/>
          <p:nvPr/>
        </p:nvGrpSpPr>
        <p:grpSpPr>
          <a:xfrm>
            <a:off x="9476391" y="1785920"/>
            <a:ext cx="1441684" cy="1441684"/>
            <a:chOff x="7237412" y="2590799"/>
            <a:chExt cx="2286000" cy="2286000"/>
          </a:xfrm>
          <a:solidFill>
            <a:schemeClr val="bg1"/>
          </a:solidFill>
        </p:grpSpPr>
        <p:sp>
          <p:nvSpPr>
            <p:cNvPr id="18" name="Oval 17"/>
            <p:cNvSpPr/>
            <p:nvPr/>
          </p:nvSpPr>
          <p:spPr>
            <a:xfrm>
              <a:off x="7237412" y="2590799"/>
              <a:ext cx="2286000" cy="2286000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39491" y="2900622"/>
              <a:ext cx="1938572" cy="1653139"/>
            </a:xfrm>
            <a:prstGeom prst="roundRect">
              <a:avLst>
                <a:gd name="adj" fmla="val 50000"/>
              </a:avLst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96468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391" y="255403"/>
            <a:ext cx="9144000" cy="1015361"/>
          </a:xfrm>
        </p:spPr>
        <p:txBody>
          <a:bodyPr>
            <a:normAutofit/>
          </a:bodyPr>
          <a:lstStyle/>
          <a:p>
            <a:pPr algn="l"/>
            <a:r>
              <a:rPr lang="bg-BG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Какво е ООП?</a:t>
            </a:r>
            <a:endParaRPr lang="bg-BG" sz="48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3833" y="6394818"/>
            <a:ext cx="9144000" cy="1655762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0" y="6028499"/>
            <a:ext cx="12192000" cy="8294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10" y="6177776"/>
            <a:ext cx="493237" cy="56105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4816" y="4313642"/>
            <a:ext cx="2196205" cy="6694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Classes</a:t>
            </a:r>
            <a:endParaRPr lang="bg-BG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18591" y="5117104"/>
            <a:ext cx="2672067" cy="6787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Polymorphism</a:t>
            </a:r>
            <a:endParaRPr lang="bg-BG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68558" y="4313642"/>
            <a:ext cx="2196205" cy="6694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Inheritance</a:t>
            </a:r>
            <a:endParaRPr lang="bg-BG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23732" y="5112831"/>
            <a:ext cx="2961317" cy="6694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Data Abstraction</a:t>
            </a:r>
            <a:endParaRPr lang="bg-BG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816" y="5112831"/>
            <a:ext cx="2765374" cy="6694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Encapsulation</a:t>
            </a:r>
            <a:endParaRPr lang="bg-BG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052" name="Picture 4" descr="Резултат с изображение за O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65" y="1447685"/>
            <a:ext cx="381000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4904390" y="1637083"/>
            <a:ext cx="4787005" cy="21525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О</a:t>
            </a:r>
            <a:r>
              <a:rPr lang="bg-BG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бектно </a:t>
            </a:r>
            <a:br>
              <a:rPr lang="bg-BG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</a:br>
            <a:r>
              <a:rPr lang="bg-BG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О</a:t>
            </a:r>
            <a:r>
              <a:rPr lang="bg-BG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риентирано</a:t>
            </a:r>
            <a:br>
              <a:rPr lang="bg-BG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</a:br>
            <a:r>
              <a:rPr lang="bg-BG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П</a:t>
            </a:r>
            <a:r>
              <a:rPr lang="bg-BG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рограмиране</a:t>
            </a:r>
            <a:endParaRPr lang="bg-BG" sz="48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6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55945"/>
            <a:ext cx="9144000" cy="1546110"/>
          </a:xfrm>
        </p:spPr>
        <p:txBody>
          <a:bodyPr>
            <a:normAutofit fontScale="90000"/>
          </a:bodyPr>
          <a:lstStyle/>
          <a:p>
            <a:r>
              <a:rPr lang="bg-BG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Класове като</a:t>
            </a:r>
            <a:br>
              <a:rPr lang="bg-BG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r>
              <a:rPr lang="bg-BG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структура от данни</a:t>
            </a:r>
            <a:endParaRPr lang="bg-BG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3833" y="6394818"/>
            <a:ext cx="9144000" cy="1655762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10" y="6177776"/>
            <a:ext cx="493237" cy="56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6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391" y="255403"/>
            <a:ext cx="9144000" cy="1015361"/>
          </a:xfrm>
        </p:spPr>
        <p:txBody>
          <a:bodyPr>
            <a:normAutofit/>
          </a:bodyPr>
          <a:lstStyle/>
          <a:p>
            <a:pPr algn="l"/>
            <a:r>
              <a:rPr lang="bg-BG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Класове в 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Java</a:t>
            </a:r>
            <a:endParaRPr lang="bg-BG" sz="48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3833" y="6394818"/>
            <a:ext cx="9144000" cy="1655762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0" y="6028499"/>
            <a:ext cx="12192000" cy="8294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10" y="6177776"/>
            <a:ext cx="493237" cy="5610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" t="9462" r="69341" b="49862"/>
          <a:stretch/>
        </p:blipFill>
        <p:spPr>
          <a:xfrm>
            <a:off x="93308" y="6103209"/>
            <a:ext cx="739607" cy="7101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91" y="2060607"/>
            <a:ext cx="5753100" cy="28860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538" y="2370169"/>
            <a:ext cx="4105275" cy="2266950"/>
          </a:xfrm>
          <a:prstGeom prst="rect">
            <a:avLst/>
          </a:prstGeom>
        </p:spPr>
      </p:pic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4117172" y="2352581"/>
            <a:ext cx="1290720" cy="533400"/>
          </a:xfrm>
          <a:prstGeom prst="wedgeRoundRectCallout">
            <a:avLst>
              <a:gd name="adj1" fmla="val -85006"/>
              <a:gd name="adj2" fmla="val 454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Fields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4008510" y="4306458"/>
            <a:ext cx="2026817" cy="533400"/>
          </a:xfrm>
          <a:prstGeom prst="wedgeRoundRectCallout">
            <a:avLst>
              <a:gd name="adj1" fmla="val -46861"/>
              <a:gd name="adj2" fmla="val -1032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Constructor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0250790" y="2738247"/>
            <a:ext cx="1608418" cy="452822"/>
          </a:xfrm>
          <a:prstGeom prst="wedgeRoundRectCallout">
            <a:avLst>
              <a:gd name="adj1" fmla="val -93681"/>
              <a:gd name="adj2" fmla="val -402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 smtClean="0">
                <a:solidFill>
                  <a:srgbClr val="FFFFFF"/>
                </a:solidFill>
              </a:rPr>
              <a:t>Methods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30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391" y="255403"/>
            <a:ext cx="9144000" cy="1015361"/>
          </a:xfrm>
        </p:spPr>
        <p:txBody>
          <a:bodyPr>
            <a:normAutofit/>
          </a:bodyPr>
          <a:lstStyle/>
          <a:p>
            <a:pPr algn="l"/>
            <a:r>
              <a:rPr lang="bg-BG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Класове в 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Java</a:t>
            </a:r>
            <a:endParaRPr lang="bg-BG" sz="48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3833" y="6394818"/>
            <a:ext cx="9144000" cy="1655762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0" y="6028499"/>
            <a:ext cx="12192000" cy="8294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10" y="6177776"/>
            <a:ext cx="493237" cy="5610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" t="9462" r="69341" b="49862"/>
          <a:stretch/>
        </p:blipFill>
        <p:spPr>
          <a:xfrm>
            <a:off x="93308" y="6103209"/>
            <a:ext cx="739607" cy="710192"/>
          </a:xfrm>
          <a:prstGeom prst="rect">
            <a:avLst/>
          </a:prstGeom>
        </p:spPr>
      </p:pic>
      <p:sp>
        <p:nvSpPr>
          <p:cNvPr id="15" name="Rectangle: Rounded Corners 11"/>
          <p:cNvSpPr/>
          <p:nvPr/>
        </p:nvSpPr>
        <p:spPr>
          <a:xfrm>
            <a:off x="1783490" y="2648338"/>
            <a:ext cx="3091722" cy="2895600"/>
          </a:xfrm>
          <a:prstGeom prst="roundRect">
            <a:avLst>
              <a:gd name="adj" fmla="val 5385"/>
            </a:avLst>
          </a:prstGeom>
          <a:solidFill>
            <a:schemeClr val="bg1">
              <a:lumMod val="75000"/>
              <a:alpha val="25098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734634" y="1567934"/>
            <a:ext cx="10693778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600" dirty="0" smtClean="0">
                <a:solidFill>
                  <a:schemeClr val="tx2"/>
                </a:solidFill>
              </a:rPr>
              <a:t>Person </a:t>
            </a:r>
            <a:r>
              <a:rPr lang="en-US" sz="3600" dirty="0" err="1" smtClean="0">
                <a:solidFill>
                  <a:schemeClr val="tx2">
                    <a:lumMod val="75000"/>
                  </a:schemeClr>
                </a:solidFill>
              </a:rPr>
              <a:t>pesho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tx2"/>
                </a:solidFill>
              </a:rPr>
              <a:t>=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smtClean="0">
                <a:solidFill>
                  <a:schemeClr val="tx2"/>
                </a:solidFill>
              </a:rPr>
              <a:t>Person();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559803" y="3153747"/>
            <a:ext cx="1814081" cy="531076"/>
          </a:xfrm>
          <a:prstGeom prst="wedgeRoundRectCallout">
            <a:avLst>
              <a:gd name="adj1" fmla="val 57571"/>
              <a:gd name="adj2" fmla="val 457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Reference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: Rounded Corners 9"/>
          <p:cNvSpPr/>
          <p:nvPr/>
        </p:nvSpPr>
        <p:spPr>
          <a:xfrm>
            <a:off x="2158347" y="3798842"/>
            <a:ext cx="2385552" cy="954791"/>
          </a:xfrm>
          <a:prstGeom prst="roundRect">
            <a:avLst>
              <a:gd name="adj" fmla="val 5385"/>
            </a:avLst>
          </a:prstGeom>
          <a:solidFill>
            <a:schemeClr val="bg1">
              <a:lumMod val="50000"/>
              <a:alpha val="25098"/>
            </a:schemeClr>
          </a:solidFill>
          <a:ln w="57150">
            <a:solidFill>
              <a:srgbClr val="3B383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pesho</a:t>
            </a:r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(1540e19d)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: Rounded Corners 12"/>
          <p:cNvSpPr/>
          <p:nvPr/>
        </p:nvSpPr>
        <p:spPr>
          <a:xfrm>
            <a:off x="6246812" y="2648338"/>
            <a:ext cx="4815935" cy="2895600"/>
          </a:xfrm>
          <a:prstGeom prst="roundRect">
            <a:avLst>
              <a:gd name="adj" fmla="val 5385"/>
            </a:avLst>
          </a:prstGeom>
          <a:solidFill>
            <a:srgbClr val="F2F2F2">
              <a:alpha val="25098"/>
            </a:srgbClr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: Rounded Corners 10"/>
          <p:cNvSpPr/>
          <p:nvPr/>
        </p:nvSpPr>
        <p:spPr>
          <a:xfrm>
            <a:off x="6468289" y="2817378"/>
            <a:ext cx="2499264" cy="1121480"/>
          </a:xfrm>
          <a:prstGeom prst="roundRect">
            <a:avLst>
              <a:gd name="adj" fmla="val 5385"/>
            </a:avLst>
          </a:prstGeom>
          <a:solidFill>
            <a:schemeClr val="bg1">
              <a:lumMod val="50000"/>
              <a:alpha val="25098"/>
            </a:schemeClr>
          </a:solidFill>
          <a:ln w="57150">
            <a:solidFill>
              <a:srgbClr val="3B383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ame = null</a:t>
            </a:r>
            <a:br>
              <a:rPr lang="en-GB" sz="28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 = </a:t>
            </a:r>
            <a:r>
              <a:rPr lang="en-GB" sz="28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8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>
            <a:cxnSpLocks/>
            <a:stCxn id="18" idx="3"/>
            <a:endCxn id="20" idx="1"/>
          </p:cNvCxnSpPr>
          <p:nvPr/>
        </p:nvCxnSpPr>
        <p:spPr>
          <a:xfrm flipV="1">
            <a:off x="4543899" y="3378118"/>
            <a:ext cx="1924390" cy="898120"/>
          </a:xfrm>
          <a:prstGeom prst="straightConnector1">
            <a:avLst/>
          </a:prstGeom>
          <a:ln w="889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8994239" y="3684823"/>
            <a:ext cx="2434173" cy="921534"/>
          </a:xfrm>
          <a:prstGeom prst="wedgeRoundRectCallout">
            <a:avLst>
              <a:gd name="adj1" fmla="val -60867"/>
              <a:gd name="adj2" fmla="val -499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State is kept in the heap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53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391" y="255403"/>
            <a:ext cx="9144000" cy="1015361"/>
          </a:xfrm>
        </p:spPr>
        <p:txBody>
          <a:bodyPr>
            <a:normAutofit/>
          </a:bodyPr>
          <a:lstStyle/>
          <a:p>
            <a:pPr algn="l"/>
            <a:r>
              <a:rPr lang="bg-BG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Именуване в 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Java</a:t>
            </a:r>
            <a:endParaRPr lang="bg-BG" sz="48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3833" y="6394818"/>
            <a:ext cx="9144000" cy="1655762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0" y="6028499"/>
            <a:ext cx="12192000" cy="8294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10" y="6177776"/>
            <a:ext cx="493237" cy="5610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" t="9462" r="69341" b="49862"/>
          <a:stretch/>
        </p:blipFill>
        <p:spPr>
          <a:xfrm>
            <a:off x="93308" y="6103209"/>
            <a:ext cx="739607" cy="710192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463020" y="2239346"/>
            <a:ext cx="4463544" cy="20154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camelCase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:</a:t>
            </a:r>
          </a:p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-</a:t>
            </a:r>
            <a:r>
              <a:rPr lang="bg-BG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променливи</a:t>
            </a:r>
          </a:p>
          <a:p>
            <a:pPr algn="l"/>
            <a:r>
              <a:rPr lang="bg-BG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-методи</a:t>
            </a:r>
            <a:endParaRPr lang="bg-BG" sz="40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597970" y="1950096"/>
            <a:ext cx="5486801" cy="23046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PascalCase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:</a:t>
            </a:r>
          </a:p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-</a:t>
            </a:r>
            <a:r>
              <a:rPr lang="bg-BG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имена на класове</a:t>
            </a:r>
          </a:p>
          <a:p>
            <a:pPr algn="l"/>
            <a:r>
              <a:rPr lang="bg-BG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-имена на интерфейси</a:t>
            </a:r>
            <a:endParaRPr lang="bg-BG" sz="4000" dirty="0">
              <a:solidFill>
                <a:schemeClr val="tx1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20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391" y="255403"/>
            <a:ext cx="9144000" cy="1015361"/>
          </a:xfrm>
        </p:spPr>
        <p:txBody>
          <a:bodyPr>
            <a:normAutofit/>
          </a:bodyPr>
          <a:lstStyle/>
          <a:p>
            <a:pPr algn="l"/>
            <a:r>
              <a:rPr lang="bg-BG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Класове в 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 Light" panose="02000000000000000000" pitchFamily="2" charset="0"/>
              </a:rPr>
              <a:t>C++</a:t>
            </a:r>
            <a:endParaRPr lang="bg-BG" sz="48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3833" y="6394818"/>
            <a:ext cx="9144000" cy="1655762"/>
          </a:xfrm>
        </p:spPr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0" y="6028499"/>
            <a:ext cx="12192000" cy="82949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510" y="6177776"/>
            <a:ext cx="493237" cy="56105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87" t="50121" r="4236" b="8962"/>
          <a:stretch/>
        </p:blipFill>
        <p:spPr>
          <a:xfrm>
            <a:off x="139959" y="6121871"/>
            <a:ext cx="639726" cy="7101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42" y="1966480"/>
            <a:ext cx="4457700" cy="2076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2962" y="1966480"/>
            <a:ext cx="4810125" cy="26574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3742" y="1550462"/>
            <a:ext cx="124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person.h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endParaRPr lang="bg-BG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92962" y="1550462"/>
            <a:ext cx="150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person.cpp:</a:t>
            </a:r>
            <a:endParaRPr lang="bg-BG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86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309</Words>
  <Application>Microsoft Office PowerPoint</Application>
  <PresentationFormat>Widescreen</PresentationFormat>
  <Paragraphs>106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Roboto</vt:lpstr>
      <vt:lpstr>Roboto Light</vt:lpstr>
      <vt:lpstr>Wingdings</vt:lpstr>
      <vt:lpstr>Office Theme</vt:lpstr>
      <vt:lpstr>Класове и обекти</vt:lpstr>
      <vt:lpstr>Легенда:</vt:lpstr>
      <vt:lpstr>Abstract Data Type:</vt:lpstr>
      <vt:lpstr>Какво е ООП?</vt:lpstr>
      <vt:lpstr>Класове като структура от данни</vt:lpstr>
      <vt:lpstr>Класове в Java</vt:lpstr>
      <vt:lpstr>Класове в Java</vt:lpstr>
      <vt:lpstr>Именуване в Java</vt:lpstr>
      <vt:lpstr>Класове в C++</vt:lpstr>
      <vt:lpstr>Класове в C++</vt:lpstr>
      <vt:lpstr>Функционалност  на класовете</vt:lpstr>
      <vt:lpstr>Aбстрактни класове в Java</vt:lpstr>
      <vt:lpstr>Абстрактни класове</vt:lpstr>
      <vt:lpstr>Оператори</vt:lpstr>
      <vt:lpstr>Levels of privacy</vt:lpstr>
      <vt:lpstr>Class vs. Object</vt:lpstr>
      <vt:lpstr>UML Диаграми</vt:lpstr>
      <vt:lpstr>Статични членове</vt:lpstr>
      <vt:lpstr>Repository in GitHub</vt:lpstr>
      <vt:lpstr> Изготвили: Александър Георгиев Даниел Атанасов  СИТ курс: I, група:2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Александър Георгиев</dc:creator>
  <cp:lastModifiedBy>Александър Георгиев</cp:lastModifiedBy>
  <cp:revision>42</cp:revision>
  <dcterms:created xsi:type="dcterms:W3CDTF">2016-12-21T19:58:33Z</dcterms:created>
  <dcterms:modified xsi:type="dcterms:W3CDTF">2017-02-23T01:39:53Z</dcterms:modified>
</cp:coreProperties>
</file>