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74" r:id="rId4"/>
    <p:sldId id="435" r:id="rId5"/>
    <p:sldId id="433" r:id="rId6"/>
    <p:sldId id="434" r:id="rId7"/>
    <p:sldId id="436" r:id="rId8"/>
    <p:sldId id="259" r:id="rId9"/>
    <p:sldId id="265" r:id="rId10"/>
    <p:sldId id="260" r:id="rId11"/>
    <p:sldId id="423" r:id="rId12"/>
    <p:sldId id="261" r:id="rId13"/>
    <p:sldId id="262" r:id="rId14"/>
    <p:sldId id="263" r:id="rId15"/>
    <p:sldId id="264" r:id="rId16"/>
    <p:sldId id="266" r:id="rId17"/>
    <p:sldId id="424" r:id="rId18"/>
    <p:sldId id="425" r:id="rId19"/>
    <p:sldId id="258" r:id="rId2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 Wagner Skaleski" initials="CWS" lastIdx="1" clrIdx="0">
    <p:extLst>
      <p:ext uri="{19B8F6BF-5375-455C-9EA6-DF929625EA0E}">
        <p15:presenceInfo xmlns:p15="http://schemas.microsoft.com/office/powerpoint/2012/main" userId="Cecil Wagner Skaleski" providerId="None"/>
      </p:ext>
    </p:extLst>
  </p:cmAuthor>
  <p:cmAuthor id="2" name="." initials="." lastIdx="1" clrIdx="1">
    <p:extLst>
      <p:ext uri="{19B8F6BF-5375-455C-9EA6-DF929625EA0E}">
        <p15:presenceInfo xmlns:p15="http://schemas.microsoft.com/office/powerpoint/2012/main" userId="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ACF99-3D25-470D-9048-0EB5BD36C21A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E4F4E-49F6-444C-B8C6-D54FD7FD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7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4F4E-49F6-444C-B8C6-D54FD7FD86E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8" descr="Logotipo&#10;&#10;Descrição gerada automaticamente com confiança baixa"/>
          <p:cNvPicPr/>
          <p:nvPr/>
        </p:nvPicPr>
        <p:blipFill>
          <a:blip r:embed="rId14"/>
          <a:stretch/>
        </p:blipFill>
        <p:spPr>
          <a:xfrm>
            <a:off x="9792720" y="6478920"/>
            <a:ext cx="1617480" cy="286920"/>
          </a:xfrm>
          <a:prstGeom prst="rect">
            <a:avLst/>
          </a:prstGeom>
          <a:ln w="0">
            <a:noFill/>
          </a:ln>
        </p:spPr>
      </p:pic>
      <p:pic>
        <p:nvPicPr>
          <p:cNvPr id="5" name="Imagem 12"/>
          <p:cNvPicPr/>
          <p:nvPr/>
        </p:nvPicPr>
        <p:blipFill>
          <a:blip r:embed="rId15"/>
          <a:stretch/>
        </p:blipFill>
        <p:spPr>
          <a:xfrm>
            <a:off x="755640" y="6368400"/>
            <a:ext cx="10680120" cy="11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" descr="Interface gráfica do usuário, Aplicativo&#10;&#10;Descrição gerada automaticamente"/>
          <p:cNvPicPr/>
          <p:nvPr/>
        </p:nvPicPr>
        <p:blipFill>
          <a:blip r:embed="rId3"/>
          <a:srcRect b="236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41640" y="4987800"/>
            <a:ext cx="1088676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BR" sz="2400" b="1" spc="-1" dirty="0">
                <a:solidFill>
                  <a:srgbClr val="FFFFFF"/>
                </a:solidFill>
                <a:latin typeface="Swis721 Hv BT"/>
                <a:ea typeface="DejaVu Sans"/>
              </a:rPr>
              <a:t>Movimentação</a:t>
            </a:r>
            <a:r>
              <a:rPr lang="pt-BR" sz="2400" b="1" strike="noStrike" spc="-1" dirty="0">
                <a:solidFill>
                  <a:srgbClr val="FFFFFF"/>
                </a:solidFill>
                <a:latin typeface="Swis721 Hv BT"/>
                <a:ea typeface="DejaVu Sans"/>
              </a:rPr>
              <a:t> da BRR – 3ª RTP</a:t>
            </a:r>
            <a:br>
              <a:rPr lang="pt-BR" sz="2400" b="1" strike="noStrike" spc="-1" dirty="0">
                <a:solidFill>
                  <a:srgbClr val="FFFFFF"/>
                </a:solidFill>
                <a:latin typeface="Swis721 Hv BT"/>
                <a:ea typeface="DejaVu Sans"/>
              </a:rPr>
            </a:br>
            <a:r>
              <a:rPr lang="pt-BR" sz="2400" b="1" spc="-1" dirty="0">
                <a:solidFill>
                  <a:schemeClr val="bg2">
                    <a:lumMod val="75000"/>
                  </a:schemeClr>
                </a:solidFill>
                <a:latin typeface="Swis721 Hv BT"/>
                <a:ea typeface="DejaVu Sans"/>
              </a:rPr>
              <a:t>ATR/DRE</a:t>
            </a:r>
            <a:r>
              <a:rPr lang="pt-BR" sz="2400" b="1" strike="noStrike" spc="-1" dirty="0">
                <a:solidFill>
                  <a:schemeClr val="bg2">
                    <a:lumMod val="75000"/>
                  </a:schemeClr>
                </a:solidFill>
                <a:latin typeface="Swis721 Hv BT"/>
                <a:ea typeface="DejaVu Sans"/>
              </a:rPr>
              <a:t>/</a:t>
            </a:r>
            <a:r>
              <a:rPr lang="pt-BR" sz="2400" b="1" strike="noStrike" spc="-1" dirty="0" err="1">
                <a:solidFill>
                  <a:schemeClr val="bg2">
                    <a:lumMod val="75000"/>
                  </a:schemeClr>
                </a:solidFill>
                <a:latin typeface="Swis721 Hv BT"/>
                <a:ea typeface="DejaVu Sans"/>
              </a:rPr>
              <a:t>Agepar</a:t>
            </a:r>
            <a:endParaRPr lang="en-US" sz="2400" b="1" strike="noStrike" spc="-1" dirty="0">
              <a:solidFill>
                <a:schemeClr val="bg2">
                  <a:lumMod val="75000"/>
                </a:schemeClr>
              </a:solidFill>
              <a:latin typeface="Swis721 Hv BT"/>
              <a:ea typeface="DejaVu Sans"/>
            </a:endParaRPr>
          </a:p>
          <a:p>
            <a:pPr algn="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BCCB3D4-972D-4257-B008-E68C6A987BCB}"/>
              </a:ext>
            </a:extLst>
          </p:cNvPr>
          <p:cNvGrpSpPr/>
          <p:nvPr/>
        </p:nvGrpSpPr>
        <p:grpSpPr>
          <a:xfrm>
            <a:off x="439732" y="2161926"/>
            <a:ext cx="3182933" cy="2220679"/>
            <a:chOff x="657494" y="2689961"/>
            <a:chExt cx="3494430" cy="243800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C3D2C78-4824-465C-8B4F-4D700297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025" y="3138172"/>
              <a:ext cx="3253899" cy="1989794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D31E652-F5D6-480D-A99F-0F3663AB8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94" y="2689961"/>
              <a:ext cx="3055426" cy="571777"/>
            </a:xfrm>
            <a:prstGeom prst="rect">
              <a:avLst/>
            </a:prstGeom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381445E7-F347-4ECB-8930-177FCA21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694" y="2177247"/>
            <a:ext cx="6687483" cy="363905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A8B37972-4199-4138-BA1F-1E16F7C3CAC3}"/>
              </a:ext>
            </a:extLst>
          </p:cNvPr>
          <p:cNvSpPr/>
          <p:nvPr/>
        </p:nvSpPr>
        <p:spPr>
          <a:xfrm>
            <a:off x="3858070" y="3057804"/>
            <a:ext cx="752219" cy="132480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9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3D5A0-9E34-4706-9AA7-2C1CC050E13B}"/>
              </a:ext>
            </a:extLst>
          </p:cNvPr>
          <p:cNvSpPr txBox="1"/>
          <p:nvPr/>
        </p:nvSpPr>
        <p:spPr>
          <a:xfrm>
            <a:off x="1197735" y="2312243"/>
            <a:ext cx="814760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000" b="1" dirty="0"/>
              <a:t>Tabela “De Para”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9F8967-6552-4643-8711-01B95092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2925740"/>
            <a:ext cx="2622478" cy="309513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6F462F-CF1D-4240-AFA8-F36CC589BDA4}"/>
              </a:ext>
            </a:extLst>
          </p:cNvPr>
          <p:cNvSpPr txBox="1"/>
          <p:nvPr/>
        </p:nvSpPr>
        <p:spPr>
          <a:xfrm>
            <a:off x="4576054" y="4240378"/>
            <a:ext cx="3616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Nomes de destino grafados em minúsculas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Sem espaços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Sem acentos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1BFCCBC9-ADF4-4B07-9ECA-5ED2E088D100}"/>
              </a:ext>
            </a:extLst>
          </p:cNvPr>
          <p:cNvSpPr/>
          <p:nvPr/>
        </p:nvSpPr>
        <p:spPr>
          <a:xfrm>
            <a:off x="4267064" y="3198546"/>
            <a:ext cx="198782" cy="2822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89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32DE0CE-3980-465D-843C-34146E03F9FF}"/>
              </a:ext>
            </a:extLst>
          </p:cNvPr>
          <p:cNvGrpSpPr/>
          <p:nvPr/>
        </p:nvGrpSpPr>
        <p:grpSpPr>
          <a:xfrm>
            <a:off x="8088731" y="3127214"/>
            <a:ext cx="4033599" cy="1019190"/>
            <a:chOff x="436415" y="4745495"/>
            <a:chExt cx="4170077" cy="10536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070255D-3789-4343-819D-28AD4274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750" y="5037064"/>
              <a:ext cx="3886742" cy="762106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BB3BF37-1CDE-4191-966D-A1BC03A4F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15" y="4745495"/>
              <a:ext cx="2345422" cy="346304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B273B82-7F2C-48F7-A6C2-56C4A0C9725D}"/>
              </a:ext>
            </a:extLst>
          </p:cNvPr>
          <p:cNvGrpSpPr/>
          <p:nvPr/>
        </p:nvGrpSpPr>
        <p:grpSpPr>
          <a:xfrm>
            <a:off x="376951" y="1976435"/>
            <a:ext cx="6687483" cy="3639058"/>
            <a:chOff x="838080" y="2140209"/>
            <a:chExt cx="6687483" cy="3639058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81445E7-F347-4ECB-8930-177FCA21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080" y="2140209"/>
              <a:ext cx="6687483" cy="3639058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E9644D-D9C9-46A7-8E83-F73726402FEC}"/>
                </a:ext>
              </a:extLst>
            </p:cNvPr>
            <p:cNvSpPr/>
            <p:nvPr/>
          </p:nvSpPr>
          <p:spPr>
            <a:xfrm>
              <a:off x="5895976" y="3633149"/>
              <a:ext cx="1466850" cy="4381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E5404E9-B241-4F50-8CCD-C22973DDEDDA}"/>
              </a:ext>
            </a:extLst>
          </p:cNvPr>
          <p:cNvSpPr/>
          <p:nvPr/>
        </p:nvSpPr>
        <p:spPr>
          <a:xfrm>
            <a:off x="7269704" y="3133564"/>
            <a:ext cx="752219" cy="132480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1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24E6514-7A21-44BE-B6E3-9B04B6CB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93" y="2193659"/>
            <a:ext cx="6687483" cy="3639058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A8B37972-4199-4138-BA1F-1E16F7C3CAC3}"/>
              </a:ext>
            </a:extLst>
          </p:cNvPr>
          <p:cNvSpPr/>
          <p:nvPr/>
        </p:nvSpPr>
        <p:spPr>
          <a:xfrm>
            <a:off x="3858070" y="3057804"/>
            <a:ext cx="752219" cy="132480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C9D8A39-4CE0-42F7-A703-0E7691A11A51}"/>
              </a:ext>
            </a:extLst>
          </p:cNvPr>
          <p:cNvGrpSpPr/>
          <p:nvPr/>
        </p:nvGrpSpPr>
        <p:grpSpPr>
          <a:xfrm>
            <a:off x="250746" y="2193659"/>
            <a:ext cx="3489622" cy="1170211"/>
            <a:chOff x="319134" y="2296894"/>
            <a:chExt cx="3489622" cy="117021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DF91321-DFDB-4781-AAE5-612FF8FA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225" y="2676420"/>
              <a:ext cx="3267531" cy="790685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D686CB2-2389-4A97-A52C-33ADB581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34" y="2296894"/>
              <a:ext cx="2735750" cy="379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88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73EFEE4-493A-4737-BBAD-FB896D9A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0" y="1976435"/>
            <a:ext cx="6687483" cy="3639058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E9644D-D9C9-46A7-8E83-F73726402FEC}"/>
              </a:ext>
            </a:extLst>
          </p:cNvPr>
          <p:cNvSpPr/>
          <p:nvPr/>
        </p:nvSpPr>
        <p:spPr>
          <a:xfrm>
            <a:off x="5434847" y="2978053"/>
            <a:ext cx="1466850" cy="438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E5404E9-B241-4F50-8CCD-C22973DDEDDA}"/>
              </a:ext>
            </a:extLst>
          </p:cNvPr>
          <p:cNvSpPr/>
          <p:nvPr/>
        </p:nvSpPr>
        <p:spPr>
          <a:xfrm>
            <a:off x="7269704" y="3133564"/>
            <a:ext cx="752219" cy="132480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61A811-21ED-4A85-A4AA-643357194AC1}"/>
              </a:ext>
            </a:extLst>
          </p:cNvPr>
          <p:cNvGrpSpPr/>
          <p:nvPr/>
        </p:nvGrpSpPr>
        <p:grpSpPr>
          <a:xfrm>
            <a:off x="8227194" y="3197128"/>
            <a:ext cx="3642096" cy="1005424"/>
            <a:chOff x="8026740" y="2059780"/>
            <a:chExt cx="3642096" cy="100542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902AB25-AA9D-4342-AA0D-D237F7107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281" b="2049"/>
            <a:stretch/>
          </p:blipFill>
          <p:spPr>
            <a:xfrm>
              <a:off x="8384258" y="2328040"/>
              <a:ext cx="3284578" cy="73716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33111C3-78CE-41B7-8AB4-07D57D0B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6740" y="2059780"/>
              <a:ext cx="2392641" cy="33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4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F27FDF-33FC-4B82-9854-7F6A1415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94" y="2155530"/>
            <a:ext cx="6687483" cy="3639058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A8B37972-4199-4138-BA1F-1E16F7C3CAC3}"/>
              </a:ext>
            </a:extLst>
          </p:cNvPr>
          <p:cNvSpPr/>
          <p:nvPr/>
        </p:nvSpPr>
        <p:spPr>
          <a:xfrm>
            <a:off x="3858070" y="3057804"/>
            <a:ext cx="752219" cy="132480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644C61D-223C-48D3-9A6C-0F5999936004}"/>
              </a:ext>
            </a:extLst>
          </p:cNvPr>
          <p:cNvGrpSpPr/>
          <p:nvPr/>
        </p:nvGrpSpPr>
        <p:grpSpPr>
          <a:xfrm>
            <a:off x="387429" y="2359838"/>
            <a:ext cx="3227233" cy="1557068"/>
            <a:chOff x="387429" y="2359838"/>
            <a:chExt cx="3227233" cy="155706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C2B49DF-2ACA-4549-8363-C5F78087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26" y="2682733"/>
              <a:ext cx="2906936" cy="123417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5D63926-AE33-45CA-8A3F-46E3C30B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429" y="2359838"/>
              <a:ext cx="2644662" cy="322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8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184689D-FA0E-4051-8D92-21BB370D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0" y="1976435"/>
            <a:ext cx="6687483" cy="3639058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E9644D-D9C9-46A7-8E83-F73726402FEC}"/>
              </a:ext>
            </a:extLst>
          </p:cNvPr>
          <p:cNvSpPr/>
          <p:nvPr/>
        </p:nvSpPr>
        <p:spPr>
          <a:xfrm>
            <a:off x="2828123" y="3861266"/>
            <a:ext cx="1466850" cy="438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E5404E9-B241-4F50-8CCD-C22973DDEDDA}"/>
              </a:ext>
            </a:extLst>
          </p:cNvPr>
          <p:cNvSpPr/>
          <p:nvPr/>
        </p:nvSpPr>
        <p:spPr>
          <a:xfrm>
            <a:off x="7269704" y="3133564"/>
            <a:ext cx="752219" cy="132480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35B4CCE-6B37-412C-8DBB-2ABE6A1A92A7}"/>
              </a:ext>
            </a:extLst>
          </p:cNvPr>
          <p:cNvGrpSpPr/>
          <p:nvPr/>
        </p:nvGrpSpPr>
        <p:grpSpPr>
          <a:xfrm>
            <a:off x="8227194" y="3133564"/>
            <a:ext cx="3964806" cy="1240294"/>
            <a:chOff x="7955202" y="2565779"/>
            <a:chExt cx="4236798" cy="132538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8A11B59E-A66D-4BE7-AD38-CDD1F25C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7895" y="2905737"/>
              <a:ext cx="3994105" cy="985422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31D3C4C-0994-4528-A64F-F12A909A3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5202" y="2565779"/>
              <a:ext cx="2463061" cy="336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64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5.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Exportação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A52CFF-D0E7-40EC-BE1D-38C0CF4A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779248"/>
            <a:ext cx="5438058" cy="26059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99F9B18-5CBE-4812-A418-A540A49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86" y="2950823"/>
            <a:ext cx="5065509" cy="24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5.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Exportação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9F3E3A-2F4F-4756-BDC3-CF207442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63" y="2295865"/>
            <a:ext cx="10374274" cy="327242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4A75C4A-68AE-4DC1-AE9B-F5F78A374E48}"/>
              </a:ext>
            </a:extLst>
          </p:cNvPr>
          <p:cNvSpPr/>
          <p:nvPr/>
        </p:nvSpPr>
        <p:spPr>
          <a:xfrm>
            <a:off x="908863" y="2429301"/>
            <a:ext cx="10374274" cy="112197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45" name="Imagem 3" descr="Uma imagem contendo branco, grande, preto, noite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Imagem 5" descr="Uma imagem contendo desenho&#10;&#10;Descrição gerada automaticamente"/>
            <p:cNvPicPr/>
            <p:nvPr/>
          </p:nvPicPr>
          <p:blipFill>
            <a:blip r:embed="rId3"/>
            <a:stretch/>
          </p:blipFill>
          <p:spPr>
            <a:xfrm>
              <a:off x="3313440" y="3429000"/>
              <a:ext cx="5564160" cy="10170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Sumário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CFFC4B-402E-405C-928F-1D58FBD1E4A6}"/>
              </a:ext>
            </a:extLst>
          </p:cNvPr>
          <p:cNvSpPr txBox="1"/>
          <p:nvPr/>
        </p:nvSpPr>
        <p:spPr>
          <a:xfrm>
            <a:off x="1197735" y="2125014"/>
            <a:ext cx="10155225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1.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Algoritmo</a:t>
            </a: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processamento</a:t>
            </a: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da BRR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2.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Estrutura</a:t>
            </a: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do software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3.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Estrutura</a:t>
            </a: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pastas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4.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20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5.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Arquivos</a:t>
            </a:r>
            <a:r>
              <a:rPr lang="en-US" sz="20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20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saída</a:t>
            </a:r>
            <a:endParaRPr lang="en-US" sz="20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1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Processamento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da BRR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8DB7294-A6FB-4265-A0CB-88F14057E981}"/>
              </a:ext>
            </a:extLst>
          </p:cNvPr>
          <p:cNvSpPr/>
          <p:nvPr/>
        </p:nvSpPr>
        <p:spPr>
          <a:xfrm>
            <a:off x="3849625" y="2488479"/>
            <a:ext cx="2103119" cy="12245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“De Para”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7D95FDE8-D7E6-49B4-931B-845DB94DD37E}"/>
              </a:ext>
            </a:extLst>
          </p:cNvPr>
          <p:cNvSpPr/>
          <p:nvPr/>
        </p:nvSpPr>
        <p:spPr>
          <a:xfrm>
            <a:off x="838080" y="2557825"/>
            <a:ext cx="1841111" cy="108581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1ª RTP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F617043-484E-4825-8B67-C12E48E40361}"/>
              </a:ext>
            </a:extLst>
          </p:cNvPr>
          <p:cNvSpPr/>
          <p:nvPr/>
        </p:nvSpPr>
        <p:spPr>
          <a:xfrm>
            <a:off x="2926080" y="2909555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D5B9BB63-CCCD-4C8E-94A2-C75FA30B45D0}"/>
              </a:ext>
            </a:extLst>
          </p:cNvPr>
          <p:cNvSpPr/>
          <p:nvPr/>
        </p:nvSpPr>
        <p:spPr>
          <a:xfrm>
            <a:off x="6893286" y="2787018"/>
            <a:ext cx="1407868" cy="62742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parcial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6EA9B45-0373-4EB1-A0A8-93A4FCD89B9D}"/>
              </a:ext>
            </a:extLst>
          </p:cNvPr>
          <p:cNvSpPr/>
          <p:nvPr/>
        </p:nvSpPr>
        <p:spPr>
          <a:xfrm>
            <a:off x="3849625" y="3764007"/>
            <a:ext cx="2103119" cy="12245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“De Para”</a:t>
            </a:r>
          </a:p>
        </p:txBody>
      </p:sp>
      <p:sp>
        <p:nvSpPr>
          <p:cNvPr id="14" name="Retângulo: Cantos Diagonais Recortados 13">
            <a:extLst>
              <a:ext uri="{FF2B5EF4-FFF2-40B4-BE49-F238E27FC236}">
                <a16:creationId xmlns:a16="http://schemas.microsoft.com/office/drawing/2014/main" id="{018AF6C7-3409-4329-8511-173B81A6E4CC}"/>
              </a:ext>
            </a:extLst>
          </p:cNvPr>
          <p:cNvSpPr/>
          <p:nvPr/>
        </p:nvSpPr>
        <p:spPr>
          <a:xfrm>
            <a:off x="838080" y="3833353"/>
            <a:ext cx="1841111" cy="108581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2ª RTP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72D6185-7D2B-4830-8F60-91FB27D91911}"/>
              </a:ext>
            </a:extLst>
          </p:cNvPr>
          <p:cNvSpPr/>
          <p:nvPr/>
        </p:nvSpPr>
        <p:spPr>
          <a:xfrm>
            <a:off x="2926080" y="4185083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0B4E603-94AE-4F95-8FF4-8A96C4D46C8A}"/>
              </a:ext>
            </a:extLst>
          </p:cNvPr>
          <p:cNvSpPr/>
          <p:nvPr/>
        </p:nvSpPr>
        <p:spPr>
          <a:xfrm>
            <a:off x="3849625" y="5039367"/>
            <a:ext cx="2103119" cy="12245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“De Para”</a:t>
            </a:r>
          </a:p>
        </p:txBody>
      </p:sp>
      <p:sp>
        <p:nvSpPr>
          <p:cNvPr id="17" name="Retângulo: Cantos Diagonais Recortados 16">
            <a:extLst>
              <a:ext uri="{FF2B5EF4-FFF2-40B4-BE49-F238E27FC236}">
                <a16:creationId xmlns:a16="http://schemas.microsoft.com/office/drawing/2014/main" id="{6D8F5FBC-16E8-40B1-B19E-DAD8E26523FA}"/>
              </a:ext>
            </a:extLst>
          </p:cNvPr>
          <p:cNvSpPr/>
          <p:nvPr/>
        </p:nvSpPr>
        <p:spPr>
          <a:xfrm>
            <a:off x="838080" y="5108713"/>
            <a:ext cx="1841111" cy="108581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3ª RTP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F18ACF8-05D2-4A4E-A1C4-4A8D735D077D}"/>
              </a:ext>
            </a:extLst>
          </p:cNvPr>
          <p:cNvSpPr/>
          <p:nvPr/>
        </p:nvSpPr>
        <p:spPr>
          <a:xfrm>
            <a:off x="2926080" y="5460443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Diagonais Recortados 21">
            <a:extLst>
              <a:ext uri="{FF2B5EF4-FFF2-40B4-BE49-F238E27FC236}">
                <a16:creationId xmlns:a16="http://schemas.microsoft.com/office/drawing/2014/main" id="{EA22D218-BE61-4855-94B1-FB654898780A}"/>
              </a:ext>
            </a:extLst>
          </p:cNvPr>
          <p:cNvSpPr/>
          <p:nvPr/>
        </p:nvSpPr>
        <p:spPr>
          <a:xfrm>
            <a:off x="9332589" y="5113626"/>
            <a:ext cx="2042647" cy="1152823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consolidada</a:t>
            </a:r>
          </a:p>
        </p:txBody>
      </p:sp>
      <p:sp>
        <p:nvSpPr>
          <p:cNvPr id="24" name="Retângulo: Cantos Diagonais Recortados 23">
            <a:extLst>
              <a:ext uri="{FF2B5EF4-FFF2-40B4-BE49-F238E27FC236}">
                <a16:creationId xmlns:a16="http://schemas.microsoft.com/office/drawing/2014/main" id="{58607796-5AAB-4820-AFB8-20367A26C331}"/>
              </a:ext>
            </a:extLst>
          </p:cNvPr>
          <p:cNvSpPr/>
          <p:nvPr/>
        </p:nvSpPr>
        <p:spPr>
          <a:xfrm>
            <a:off x="6893284" y="4062462"/>
            <a:ext cx="1407868" cy="62742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parcial</a:t>
            </a:r>
          </a:p>
        </p:txBody>
      </p:sp>
      <p:sp>
        <p:nvSpPr>
          <p:cNvPr id="25" name="Retângulo: Cantos Diagonais Recortados 24">
            <a:extLst>
              <a:ext uri="{FF2B5EF4-FFF2-40B4-BE49-F238E27FC236}">
                <a16:creationId xmlns:a16="http://schemas.microsoft.com/office/drawing/2014/main" id="{9FCE854C-EAE8-421E-BD99-FC08369B3A54}"/>
              </a:ext>
            </a:extLst>
          </p:cNvPr>
          <p:cNvSpPr/>
          <p:nvPr/>
        </p:nvSpPr>
        <p:spPr>
          <a:xfrm>
            <a:off x="6893284" y="5337906"/>
            <a:ext cx="1407868" cy="62742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parcial</a:t>
            </a: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8C9D7FD-A679-40C9-8AC4-F352E7C99095}"/>
              </a:ext>
            </a:extLst>
          </p:cNvPr>
          <p:cNvSpPr/>
          <p:nvPr/>
        </p:nvSpPr>
        <p:spPr>
          <a:xfrm rot="5400000">
            <a:off x="7399827" y="3530445"/>
            <a:ext cx="394780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2C99877-463C-46AE-9824-B51C126B9037}"/>
              </a:ext>
            </a:extLst>
          </p:cNvPr>
          <p:cNvSpPr/>
          <p:nvPr/>
        </p:nvSpPr>
        <p:spPr>
          <a:xfrm rot="5400000">
            <a:off x="7399826" y="4831362"/>
            <a:ext cx="394780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20AD9C39-47DC-4F8F-B9E0-DC036363DCFE}"/>
              </a:ext>
            </a:extLst>
          </p:cNvPr>
          <p:cNvSpPr/>
          <p:nvPr/>
        </p:nvSpPr>
        <p:spPr>
          <a:xfrm>
            <a:off x="8501435" y="5198546"/>
            <a:ext cx="621706" cy="9398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E1C06D2-1DE8-4FB2-964A-3F4F9C7CD37D}"/>
              </a:ext>
            </a:extLst>
          </p:cNvPr>
          <p:cNvSpPr/>
          <p:nvPr/>
        </p:nvSpPr>
        <p:spPr>
          <a:xfrm>
            <a:off x="6095520" y="2891808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BCCC25CE-6D8D-449F-8F78-64D636E3FBF1}"/>
              </a:ext>
            </a:extLst>
          </p:cNvPr>
          <p:cNvSpPr/>
          <p:nvPr/>
        </p:nvSpPr>
        <p:spPr>
          <a:xfrm>
            <a:off x="6095520" y="4204090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FB3E4275-F0CA-4064-BC53-CAA16289B8BF}"/>
              </a:ext>
            </a:extLst>
          </p:cNvPr>
          <p:cNvSpPr/>
          <p:nvPr/>
        </p:nvSpPr>
        <p:spPr>
          <a:xfrm>
            <a:off x="6084686" y="5443610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40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1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Processamento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da BRR</a:t>
            </a:r>
          </a:p>
        </p:txBody>
      </p:sp>
      <p:sp>
        <p:nvSpPr>
          <p:cNvPr id="22" name="Retângulo: Cantos Diagonais Recortados 21">
            <a:extLst>
              <a:ext uri="{FF2B5EF4-FFF2-40B4-BE49-F238E27FC236}">
                <a16:creationId xmlns:a16="http://schemas.microsoft.com/office/drawing/2014/main" id="{EA22D218-BE61-4855-94B1-FB654898780A}"/>
              </a:ext>
            </a:extLst>
          </p:cNvPr>
          <p:cNvSpPr/>
          <p:nvPr/>
        </p:nvSpPr>
        <p:spPr>
          <a:xfrm>
            <a:off x="4857881" y="3680975"/>
            <a:ext cx="2042647" cy="1152823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movimentada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42FA9AA-51DF-4590-9966-10925D3759A5}"/>
              </a:ext>
            </a:extLst>
          </p:cNvPr>
          <p:cNvSpPr/>
          <p:nvPr/>
        </p:nvSpPr>
        <p:spPr>
          <a:xfrm>
            <a:off x="1097427" y="2688601"/>
            <a:ext cx="1920240" cy="621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consolidada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A0C6E98-072C-4252-9E54-1974EA3B2D89}"/>
              </a:ext>
            </a:extLst>
          </p:cNvPr>
          <p:cNvSpPr/>
          <p:nvPr/>
        </p:nvSpPr>
        <p:spPr>
          <a:xfrm>
            <a:off x="1097427" y="3569998"/>
            <a:ext cx="1920240" cy="621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elegibilidade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276D72D-F3FA-4D8E-BB13-84BB33DDD4BA}"/>
              </a:ext>
            </a:extLst>
          </p:cNvPr>
          <p:cNvSpPr/>
          <p:nvPr/>
        </p:nvSpPr>
        <p:spPr>
          <a:xfrm>
            <a:off x="1097427" y="4451395"/>
            <a:ext cx="1920240" cy="621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IPCA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CCB52E0-032F-4352-9499-6EDFE23FEA01}"/>
              </a:ext>
            </a:extLst>
          </p:cNvPr>
          <p:cNvSpPr/>
          <p:nvPr/>
        </p:nvSpPr>
        <p:spPr>
          <a:xfrm>
            <a:off x="1097427" y="5279397"/>
            <a:ext cx="1920240" cy="621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 movimentação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0561CBB-EBBF-4D0C-B3F4-58FB3017002C}"/>
              </a:ext>
            </a:extLst>
          </p:cNvPr>
          <p:cNvSpPr/>
          <p:nvPr/>
        </p:nvSpPr>
        <p:spPr>
          <a:xfrm>
            <a:off x="8978123" y="3052326"/>
            <a:ext cx="2116450" cy="753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movimentada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C05943F-3B8A-400C-85D1-16F7847BB632}"/>
              </a:ext>
            </a:extLst>
          </p:cNvPr>
          <p:cNvSpPr/>
          <p:nvPr/>
        </p:nvSpPr>
        <p:spPr>
          <a:xfrm>
            <a:off x="8978123" y="3933723"/>
            <a:ext cx="2116450" cy="753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Resumo movimentação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C51FBA1-58EB-4B18-862A-D6573292FB97}"/>
              </a:ext>
            </a:extLst>
          </p:cNvPr>
          <p:cNvSpPr/>
          <p:nvPr/>
        </p:nvSpPr>
        <p:spPr>
          <a:xfrm>
            <a:off x="8978123" y="4815120"/>
            <a:ext cx="2116450" cy="753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Gráficos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6A468157-25CB-41FD-8ED7-E507BEEECB56}"/>
              </a:ext>
            </a:extLst>
          </p:cNvPr>
          <p:cNvSpPr/>
          <p:nvPr/>
        </p:nvSpPr>
        <p:spPr>
          <a:xfrm>
            <a:off x="7636796" y="3752663"/>
            <a:ext cx="676656" cy="11528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530D508F-D39D-4FBF-B06B-8525731DCBE5}"/>
              </a:ext>
            </a:extLst>
          </p:cNvPr>
          <p:cNvSpPr/>
          <p:nvPr/>
        </p:nvSpPr>
        <p:spPr>
          <a:xfrm>
            <a:off x="3551660" y="3752664"/>
            <a:ext cx="676656" cy="11528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1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Processamento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da BRR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8DB7294-A6FB-4265-A0CB-88F14057E981}"/>
              </a:ext>
            </a:extLst>
          </p:cNvPr>
          <p:cNvSpPr/>
          <p:nvPr/>
        </p:nvSpPr>
        <p:spPr>
          <a:xfrm>
            <a:off x="3849625" y="2488479"/>
            <a:ext cx="2103119" cy="12245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“De Para”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7D95FDE8-D7E6-49B4-931B-845DB94DD37E}"/>
              </a:ext>
            </a:extLst>
          </p:cNvPr>
          <p:cNvSpPr/>
          <p:nvPr/>
        </p:nvSpPr>
        <p:spPr>
          <a:xfrm>
            <a:off x="838080" y="2557825"/>
            <a:ext cx="1841111" cy="108581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4ª RTP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F617043-484E-4825-8B67-C12E48E40361}"/>
              </a:ext>
            </a:extLst>
          </p:cNvPr>
          <p:cNvSpPr/>
          <p:nvPr/>
        </p:nvSpPr>
        <p:spPr>
          <a:xfrm>
            <a:off x="2926080" y="2909555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D5B9BB63-CCCD-4C8E-94A2-C75FA30B45D0}"/>
              </a:ext>
            </a:extLst>
          </p:cNvPr>
          <p:cNvSpPr/>
          <p:nvPr/>
        </p:nvSpPr>
        <p:spPr>
          <a:xfrm>
            <a:off x="6893286" y="2787018"/>
            <a:ext cx="1407868" cy="62742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parcial</a:t>
            </a:r>
          </a:p>
        </p:txBody>
      </p:sp>
      <p:sp>
        <p:nvSpPr>
          <p:cNvPr id="22" name="Retângulo: Cantos Diagonais Recortados 21">
            <a:extLst>
              <a:ext uri="{FF2B5EF4-FFF2-40B4-BE49-F238E27FC236}">
                <a16:creationId xmlns:a16="http://schemas.microsoft.com/office/drawing/2014/main" id="{EA22D218-BE61-4855-94B1-FB654898780A}"/>
              </a:ext>
            </a:extLst>
          </p:cNvPr>
          <p:cNvSpPr/>
          <p:nvPr/>
        </p:nvSpPr>
        <p:spPr>
          <a:xfrm>
            <a:off x="9332589" y="3865274"/>
            <a:ext cx="2042647" cy="1152823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consolidada</a:t>
            </a:r>
          </a:p>
        </p:txBody>
      </p:sp>
      <p:sp>
        <p:nvSpPr>
          <p:cNvPr id="25" name="Retângulo: Cantos Diagonais Recortados 24">
            <a:extLst>
              <a:ext uri="{FF2B5EF4-FFF2-40B4-BE49-F238E27FC236}">
                <a16:creationId xmlns:a16="http://schemas.microsoft.com/office/drawing/2014/main" id="{9FCE854C-EAE8-421E-BD99-FC08369B3A54}"/>
              </a:ext>
            </a:extLst>
          </p:cNvPr>
          <p:cNvSpPr/>
          <p:nvPr/>
        </p:nvSpPr>
        <p:spPr>
          <a:xfrm>
            <a:off x="6893284" y="4089554"/>
            <a:ext cx="1407868" cy="62742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BRR 3ª RTP </a:t>
            </a:r>
            <a:r>
              <a:rPr lang="pt-BR" dirty="0" err="1"/>
              <a:t>mov</a:t>
            </a:r>
            <a:endParaRPr lang="pt-BR" dirty="0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8C9D7FD-A679-40C9-8AC4-F352E7C99095}"/>
              </a:ext>
            </a:extLst>
          </p:cNvPr>
          <p:cNvSpPr/>
          <p:nvPr/>
        </p:nvSpPr>
        <p:spPr>
          <a:xfrm rot="5400000">
            <a:off x="7399827" y="3530445"/>
            <a:ext cx="394780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20AD9C39-47DC-4F8F-B9E0-DC036363DCFE}"/>
              </a:ext>
            </a:extLst>
          </p:cNvPr>
          <p:cNvSpPr/>
          <p:nvPr/>
        </p:nvSpPr>
        <p:spPr>
          <a:xfrm>
            <a:off x="8501435" y="3950194"/>
            <a:ext cx="621706" cy="9398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E1C06D2-1DE8-4FB2-964A-3F4F9C7CD37D}"/>
              </a:ext>
            </a:extLst>
          </p:cNvPr>
          <p:cNvSpPr/>
          <p:nvPr/>
        </p:nvSpPr>
        <p:spPr>
          <a:xfrm>
            <a:off x="6095520" y="2891808"/>
            <a:ext cx="676656" cy="4160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78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2 Scripts –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estrutura</a:t>
            </a:r>
            <a:endParaRPr lang="en-US" sz="4800" b="1" spc="-1" dirty="0">
              <a:solidFill>
                <a:schemeClr val="bg1">
                  <a:lumMod val="75000"/>
                </a:schemeClr>
              </a:solidFill>
              <a:latin typeface="Swis721 Hv BT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C6EE943-65B1-44A6-BC0A-92BF2606ECC7}"/>
              </a:ext>
            </a:extLst>
          </p:cNvPr>
          <p:cNvSpPr/>
          <p:nvPr/>
        </p:nvSpPr>
        <p:spPr>
          <a:xfrm>
            <a:off x="4581537" y="2366356"/>
            <a:ext cx="2505456" cy="687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converte_BRR.py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EE0875-D435-4D42-9761-E424A01C6682}"/>
              </a:ext>
            </a:extLst>
          </p:cNvPr>
          <p:cNvSpPr/>
          <p:nvPr/>
        </p:nvSpPr>
        <p:spPr>
          <a:xfrm>
            <a:off x="4581537" y="3829517"/>
            <a:ext cx="2505456" cy="636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consolida_BRR.py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4D296E7-00F6-421D-8F80-6579F0D576E7}"/>
              </a:ext>
            </a:extLst>
          </p:cNvPr>
          <p:cNvSpPr/>
          <p:nvPr/>
        </p:nvSpPr>
        <p:spPr>
          <a:xfrm>
            <a:off x="4581537" y="5250343"/>
            <a:ext cx="2505456" cy="636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movimenta_BRR.py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A8358AC-7E97-4395-8FB6-2A5FECE7CA43}"/>
              </a:ext>
            </a:extLst>
          </p:cNvPr>
          <p:cNvSpPr/>
          <p:nvPr/>
        </p:nvSpPr>
        <p:spPr>
          <a:xfrm>
            <a:off x="7491891" y="2079744"/>
            <a:ext cx="2978632" cy="630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 de 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439354A-BBCA-416A-B1A7-B25825C97EB4}"/>
              </a:ext>
            </a:extLst>
          </p:cNvPr>
          <p:cNvSpPr/>
          <p:nvPr/>
        </p:nvSpPr>
        <p:spPr>
          <a:xfrm>
            <a:off x="7491891" y="2732588"/>
            <a:ext cx="2978632" cy="630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(guia converter)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0743161-75EA-48D2-B9EA-758B6710DC38}"/>
              </a:ext>
            </a:extLst>
          </p:cNvPr>
          <p:cNvSpPr/>
          <p:nvPr/>
        </p:nvSpPr>
        <p:spPr>
          <a:xfrm>
            <a:off x="7491891" y="3501360"/>
            <a:ext cx="2978632" cy="630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ADE8A3F-DCA0-4D63-9925-BFE07A008350}"/>
              </a:ext>
            </a:extLst>
          </p:cNvPr>
          <p:cNvSpPr/>
          <p:nvPr/>
        </p:nvSpPr>
        <p:spPr>
          <a:xfrm>
            <a:off x="7491891" y="4154204"/>
            <a:ext cx="2978632" cy="630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(guia consolidar)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BC7A9ED-0B53-40ED-9C5E-31AE39AB47C0}"/>
              </a:ext>
            </a:extLst>
          </p:cNvPr>
          <p:cNvSpPr/>
          <p:nvPr/>
        </p:nvSpPr>
        <p:spPr>
          <a:xfrm>
            <a:off x="7491891" y="4935065"/>
            <a:ext cx="2978632" cy="630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B2E41A1-4A2F-4405-A8D8-F331D06B9255}"/>
              </a:ext>
            </a:extLst>
          </p:cNvPr>
          <p:cNvSpPr/>
          <p:nvPr/>
        </p:nvSpPr>
        <p:spPr>
          <a:xfrm>
            <a:off x="7491890" y="5587909"/>
            <a:ext cx="2978633" cy="6305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(guia movimentar)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24C574E-F741-4F5D-B38E-982FA9853EF2}"/>
              </a:ext>
            </a:extLst>
          </p:cNvPr>
          <p:cNvSpPr/>
          <p:nvPr/>
        </p:nvSpPr>
        <p:spPr>
          <a:xfrm>
            <a:off x="1287887" y="2710299"/>
            <a:ext cx="2505456" cy="2855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main_mov_BRR.py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DA218A9-6582-4249-997E-F4E7310674F1}"/>
              </a:ext>
            </a:extLst>
          </p:cNvPr>
          <p:cNvCxnSpPr>
            <a:stCxn id="29" idx="3"/>
            <a:endCxn id="22" idx="1"/>
          </p:cNvCxnSpPr>
          <p:nvPr/>
        </p:nvCxnSpPr>
        <p:spPr>
          <a:xfrm flipV="1">
            <a:off x="3793343" y="2710299"/>
            <a:ext cx="788194" cy="142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7707FDF-E30A-4838-B523-C782FBA768FE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3793343" y="4137960"/>
            <a:ext cx="788194" cy="9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DA4C2C5-A0AA-4502-B9E6-2F211A662A5A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>
            <a:off x="3793343" y="4137960"/>
            <a:ext cx="788194" cy="143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4FD81D0-8037-4D39-AD92-18B95848C9E1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 flipV="1">
            <a:off x="7086993" y="2395022"/>
            <a:ext cx="404898" cy="31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CC6D424-E29E-465D-A4D8-27D0118C083A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>
            <a:off x="7086993" y="2710299"/>
            <a:ext cx="404898" cy="337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3082E8B-B560-45E5-89BB-85E040FB8AB2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7086993" y="3816638"/>
            <a:ext cx="404898" cy="33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8BD48B6-952F-411A-9BF4-64524C28D2DB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086993" y="4147702"/>
            <a:ext cx="404898" cy="32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421DFC2-ADBF-4AB2-9252-DB8E46A76CE9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V="1">
            <a:off x="7086993" y="5250343"/>
            <a:ext cx="404898" cy="31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9A1CBE4-C393-427E-84DE-2CBB2361124B}"/>
              </a:ext>
            </a:extLst>
          </p:cNvPr>
          <p:cNvCxnSpPr>
            <a:stCxn id="13" idx="3"/>
            <a:endCxn id="28" idx="1"/>
          </p:cNvCxnSpPr>
          <p:nvPr/>
        </p:nvCxnSpPr>
        <p:spPr>
          <a:xfrm>
            <a:off x="7086993" y="5568528"/>
            <a:ext cx="404897" cy="33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2 Scripts –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estrutura</a:t>
            </a:r>
            <a:endParaRPr lang="en-US" sz="4800" b="1" spc="-1" dirty="0">
              <a:solidFill>
                <a:schemeClr val="bg1">
                  <a:lumMod val="75000"/>
                </a:schemeClr>
              </a:solidFill>
              <a:latin typeface="Swis721 Hv B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199D0D-9F6E-4F8B-BD06-8A76082A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63" y="2381816"/>
            <a:ext cx="668748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8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3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Estrutura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pastas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C4B070-4FEB-4388-9DF8-ACF8689A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10" b="35834"/>
          <a:stretch/>
        </p:blipFill>
        <p:spPr>
          <a:xfrm>
            <a:off x="1287888" y="2014504"/>
            <a:ext cx="5535994" cy="21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C09998-FED9-4C9E-808C-83599C22092E}"/>
              </a:ext>
            </a:extLst>
          </p:cNvPr>
          <p:cNvSpPr txBox="1"/>
          <p:nvPr/>
        </p:nvSpPr>
        <p:spPr>
          <a:xfrm>
            <a:off x="1287887" y="837126"/>
            <a:ext cx="918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4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Fluxo</a:t>
            </a: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Swis721 Hv BT"/>
              </a:rPr>
              <a:t> de </a:t>
            </a:r>
            <a:r>
              <a:rPr lang="en-US" sz="4800" b="1" spc="-1" dirty="0" err="1">
                <a:solidFill>
                  <a:schemeClr val="bg2">
                    <a:lumMod val="50000"/>
                  </a:schemeClr>
                </a:solidFill>
                <a:latin typeface="Swis721 Hv BT"/>
              </a:rPr>
              <a:t>trabalho</a:t>
            </a:r>
            <a:endParaRPr lang="en-US" sz="4800" b="1" spc="-1" dirty="0">
              <a:solidFill>
                <a:schemeClr val="bg2">
                  <a:lumMod val="50000"/>
                </a:schemeClr>
              </a:solidFill>
              <a:latin typeface="Swis721 Hv B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C4B070-4FEB-4388-9DF8-ACF8689A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02" b="35834"/>
          <a:stretch/>
        </p:blipFill>
        <p:spPr>
          <a:xfrm>
            <a:off x="1287887" y="2014504"/>
            <a:ext cx="5576937" cy="2195989"/>
          </a:xfrm>
          <a:prstGeom prst="rect">
            <a:avLst/>
          </a:prstGeom>
        </p:spPr>
      </p:pic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33C2DCEA-3277-4B88-BE02-1E2D5743B14C}"/>
              </a:ext>
            </a:extLst>
          </p:cNvPr>
          <p:cNvSpPr/>
          <p:nvPr/>
        </p:nvSpPr>
        <p:spPr>
          <a:xfrm flipH="1">
            <a:off x="3578087" y="2573080"/>
            <a:ext cx="265680" cy="3531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Curva para a Direita 18">
            <a:extLst>
              <a:ext uri="{FF2B5EF4-FFF2-40B4-BE49-F238E27FC236}">
                <a16:creationId xmlns:a16="http://schemas.microsoft.com/office/drawing/2014/main" id="{9139C84D-F8CE-4DF8-B200-F8DFCFB291BA}"/>
              </a:ext>
            </a:extLst>
          </p:cNvPr>
          <p:cNvSpPr/>
          <p:nvPr/>
        </p:nvSpPr>
        <p:spPr>
          <a:xfrm rot="21600000">
            <a:off x="1251074" y="2884479"/>
            <a:ext cx="265680" cy="353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Curva para a Direita 19">
            <a:extLst>
              <a:ext uri="{FF2B5EF4-FFF2-40B4-BE49-F238E27FC236}">
                <a16:creationId xmlns:a16="http://schemas.microsoft.com/office/drawing/2014/main" id="{F57CAF54-9A02-4292-8083-B7F0397259AB}"/>
              </a:ext>
            </a:extLst>
          </p:cNvPr>
          <p:cNvSpPr/>
          <p:nvPr/>
        </p:nvSpPr>
        <p:spPr>
          <a:xfrm flipH="1">
            <a:off x="3710927" y="3131656"/>
            <a:ext cx="265680" cy="3531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Curva para a Direita 20">
            <a:extLst>
              <a:ext uri="{FF2B5EF4-FFF2-40B4-BE49-F238E27FC236}">
                <a16:creationId xmlns:a16="http://schemas.microsoft.com/office/drawing/2014/main" id="{355BC7AA-2579-4B64-9118-6FA88C81C9B0}"/>
              </a:ext>
            </a:extLst>
          </p:cNvPr>
          <p:cNvSpPr/>
          <p:nvPr/>
        </p:nvSpPr>
        <p:spPr>
          <a:xfrm rot="21600000">
            <a:off x="1251074" y="3423688"/>
            <a:ext cx="265680" cy="353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Curva para a Direita 21">
            <a:extLst>
              <a:ext uri="{FF2B5EF4-FFF2-40B4-BE49-F238E27FC236}">
                <a16:creationId xmlns:a16="http://schemas.microsoft.com/office/drawing/2014/main" id="{F44C46D9-2504-4E50-ADB8-70907A504296}"/>
              </a:ext>
            </a:extLst>
          </p:cNvPr>
          <p:cNvSpPr/>
          <p:nvPr/>
        </p:nvSpPr>
        <p:spPr>
          <a:xfrm flipH="1">
            <a:off x="3710927" y="3690232"/>
            <a:ext cx="265680" cy="3531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5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31719</TotalTime>
  <Words>239</Words>
  <Application>Microsoft Office PowerPoint</Application>
  <PresentationFormat>Widescreen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Swis721 Hv BT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Carlos Winnikes</dc:creator>
  <dc:description/>
  <cp:lastModifiedBy>.</cp:lastModifiedBy>
  <cp:revision>445</cp:revision>
  <dcterms:created xsi:type="dcterms:W3CDTF">2020-12-11T17:43:41Z</dcterms:created>
  <dcterms:modified xsi:type="dcterms:W3CDTF">2024-05-27T14:19:15Z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