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t.ru/article/2020/05/06/sir/" TargetMode="External"/><Relationship Id="rId2" Type="http://schemas.openxmlformats.org/officeDocument/2006/relationships/hyperlink" Target="https://en.wikipedia.org/wiki/Compartmental_models_in_epidemiology#Bio-mathematical_deterministic_treatment_of_the_SIR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6AA8-FF94-4723-BB69-EF5351CC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001" y="2204281"/>
            <a:ext cx="3776416" cy="2519000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5400" dirty="0"/>
              <a:t>Модель заражения </a:t>
            </a:r>
            <a:r>
              <a:rPr lang="en-US" sz="5400" dirty="0"/>
              <a:t>SIR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E8D55-A4AB-470B-A87B-A1A95A7A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618" y="5347874"/>
            <a:ext cx="4006687" cy="1275429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/>
              <a:t>Подготовил: </a:t>
            </a:r>
            <a:br>
              <a:rPr lang="ru-RU" sz="2200" dirty="0"/>
            </a:br>
            <a:r>
              <a:rPr lang="ru-RU" sz="2200" dirty="0"/>
              <a:t>Еременко А.Г., НПИбд-01-18</a:t>
            </a:r>
          </a:p>
        </p:txBody>
      </p:sp>
      <p:grpSp>
        <p:nvGrpSpPr>
          <p:cNvPr id="7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117556-6D62-4A78-88BD-8F6E55F9E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4" r="-1" b="-1"/>
          <a:stretch/>
        </p:blipFill>
        <p:spPr>
          <a:xfrm>
            <a:off x="5186557" y="1625657"/>
            <a:ext cx="6402214" cy="3601432"/>
          </a:xfrm>
          <a:prstGeom prst="rect">
            <a:avLst/>
          </a:prstGeom>
        </p:spPr>
      </p:pic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11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C258D-E179-498A-8832-9FCF603E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66" y="258121"/>
            <a:ext cx="3159868" cy="1325563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848AF-6EEB-44A9-8DFB-653CE2CF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297"/>
            <a:ext cx="10515600" cy="36772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Compartmental models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epidemiolog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https://en.wikipedia.org/wiki/Compartmental_models_in_epidemiology#Bio-mathematical_deterministic_treatment_of_the_SIR_model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 эпидемий: модель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SIR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https://polit.ru/article/2020/05/06/sir/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2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2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0172D-FA93-4FA9-AA92-0212B150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71" y="1768722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Математика</a:t>
            </a:r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5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Эпидемия</a:t>
            </a:r>
            <a:endParaRPr lang="en-US" sz="5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2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EE0BE3-BEBA-4458-AD8D-95E0E534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r="-1" b="9721"/>
          <a:stretch/>
        </p:blipFill>
        <p:spPr>
          <a:xfrm>
            <a:off x="5186557" y="1625648"/>
            <a:ext cx="6402214" cy="3601449"/>
          </a:xfrm>
          <a:prstGeom prst="rect">
            <a:avLst/>
          </a:prstGeom>
        </p:spPr>
      </p:pic>
      <p:grpSp>
        <p:nvGrpSpPr>
          <p:cNvPr id="216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18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48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Top left">
            <a:extLst>
              <a:ext uri="{FF2B5EF4-FFF2-40B4-BE49-F238E27FC236}">
                <a16:creationId xmlns:a16="http://schemas.microsoft.com/office/drawing/2014/main" id="{614D9ED2-0717-4EC3-AB66-6C618CC51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D8DCA1-FBF0-443B-944F-27F60E08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71B6F2-50CA-4D74-9A53-6DE51C7B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DADF89-F05B-47A1-B88B-69C9456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CC350-20F0-4D98-88F2-05E20ABA2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90055E-481A-4988-B745-E95C98A78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2E1D13-4530-4316-9C2C-428B75C4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1FF39-2482-4DCA-ABCC-FFE0FB2B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948E16-7B35-447E-8343-53F82AD24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9851-C151-4562-8F02-CC4C059E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358" y="279907"/>
            <a:ext cx="4716235" cy="2097408"/>
          </a:xfrm>
        </p:spPr>
        <p:txBody>
          <a:bodyPr>
            <a:normAutofit/>
          </a:bodyPr>
          <a:lstStyle/>
          <a:p>
            <a:r>
              <a:rPr lang="ru-RU" dirty="0"/>
              <a:t>Пионеры борьбы</a:t>
            </a:r>
          </a:p>
        </p:txBody>
      </p:sp>
      <p:pic>
        <p:nvPicPr>
          <p:cNvPr id="7" name="Рисунок 6" descr="Изображение выглядит как текст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146B7EB8-2016-46E5-9D2E-D47E20314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20" y="2524426"/>
            <a:ext cx="2382629" cy="3208928"/>
          </a:xfrm>
          <a:prstGeom prst="rect">
            <a:avLst/>
          </a:prstGeom>
        </p:spPr>
      </p:pic>
      <p:pic>
        <p:nvPicPr>
          <p:cNvPr id="5" name="Объект 4" descr="Изображение выглядит как человек, в позе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1B007898-D071-4FAE-B4FE-6E16B78C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86" y="2559889"/>
            <a:ext cx="2517940" cy="3160818"/>
          </a:xfrm>
          <a:prstGeom prst="rect">
            <a:avLst/>
          </a:prstGeom>
        </p:spPr>
      </p:pic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A3A22007-97A0-4455-9281-8022726E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2D3DD533-9C53-4B34-81B6-81D90613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8390698-FE3F-4566-B664-14FF0AB637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D95D13-A442-4093-92DC-B32554790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E0CF5CF-3D48-4484-94E4-134B44487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F908411-95E7-470F-986F-C7FC605AD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229AAF2-E86C-4AC2-AA4C-8C4052611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43348C4-152B-4BF4-9D5C-1EC225689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401E585-7A3C-48A6-814B-F1A0393D7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EEA55F-7628-42FF-88C4-2B88723F5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77F811-F5AB-4CED-B577-341E10D3A5B9}"/>
              </a:ext>
            </a:extLst>
          </p:cNvPr>
          <p:cNvSpPr txBox="1"/>
          <p:nvPr/>
        </p:nvSpPr>
        <p:spPr>
          <a:xfrm>
            <a:off x="3247766" y="5752095"/>
            <a:ext cx="2517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Даниил </a:t>
            </a:r>
            <a:r>
              <a:rPr lang="ru-RU" sz="1800" dirty="0" err="1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Бернулл</a:t>
            </a:r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(29 января 1700 г. — 17 марта 1782 г.)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17F4C-D491-4312-AC98-CBD220EB3AF0}"/>
              </a:ext>
            </a:extLst>
          </p:cNvPr>
          <p:cNvSpPr txBox="1"/>
          <p:nvPr/>
        </p:nvSpPr>
        <p:spPr>
          <a:xfrm>
            <a:off x="6384375" y="5834012"/>
            <a:ext cx="2382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Уильям </a:t>
            </a:r>
            <a:r>
              <a:rPr lang="ru-RU" sz="1800" dirty="0" err="1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Фарр</a:t>
            </a:r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b="1" i="0" dirty="0">
                <a:solidFill>
                  <a:srgbClr val="202124"/>
                </a:solidFill>
                <a:effectLst/>
              </a:rPr>
              <a:t> </a:t>
            </a:r>
            <a:r>
              <a:rPr lang="ru-RU" b="0" i="0" dirty="0">
                <a:solidFill>
                  <a:srgbClr val="202124"/>
                </a:solidFill>
                <a:effectLst/>
              </a:rPr>
              <a:t>30 ноября 1807 </a:t>
            </a:r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r>
              <a:rPr lang="ru-RU" b="0" i="0" dirty="0">
                <a:solidFill>
                  <a:srgbClr val="202124"/>
                </a:solidFill>
                <a:effectLst/>
              </a:rPr>
              <a:t> – </a:t>
            </a:r>
            <a:br>
              <a:rPr lang="ru-RU" b="0" i="0" dirty="0">
                <a:solidFill>
                  <a:srgbClr val="202124"/>
                </a:solidFill>
                <a:effectLst/>
              </a:rPr>
            </a:br>
            <a:r>
              <a:rPr lang="ru-RU" b="0" i="0" dirty="0">
                <a:solidFill>
                  <a:srgbClr val="202124"/>
                </a:solidFill>
                <a:effectLst/>
              </a:rPr>
              <a:t>14 апреля 1883 </a:t>
            </a:r>
            <a:r>
              <a:rPr lang="ru-RU" sz="1800" dirty="0">
                <a:solidFill>
                  <a:srgbClr val="3032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r>
              <a:rPr lang="ru-RU" b="0" i="0" dirty="0">
                <a:solidFill>
                  <a:srgbClr val="202124"/>
                </a:solidFill>
                <a:effectLst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3D730-427B-4DA0-AFB4-F15A4735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4" y="559813"/>
            <a:ext cx="4904758" cy="2236864"/>
          </a:xfrm>
        </p:spPr>
        <p:txBody>
          <a:bodyPr>
            <a:normAutofit/>
          </a:bodyPr>
          <a:lstStyle/>
          <a:p>
            <a:r>
              <a:rPr lang="ru-RU" sz="3700" dirty="0" err="1"/>
              <a:t>Компартментальные</a:t>
            </a:r>
            <a:r>
              <a:rPr lang="ru-RU" sz="3700" dirty="0"/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2E6D7-3846-4C83-808F-33D89C9E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1927 г. Уильям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Кермак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Андерсон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Маккендрик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разработали широко применяемую сегодня модель SIR (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Susceptible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Infected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Recovered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, мужчина,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23EAAFE0-FA28-44E5-A014-36293892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1294648"/>
            <a:ext cx="6387190" cy="4263449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B8B71E2-9BB2-40BC-99A5-213879610E23}"/>
              </a:ext>
            </a:extLst>
          </p:cNvPr>
          <p:cNvSpPr txBox="1"/>
          <p:nvPr/>
        </p:nvSpPr>
        <p:spPr>
          <a:xfrm>
            <a:off x="5774724" y="5716972"/>
            <a:ext cx="2399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Уильям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Кермак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b="0" i="0" dirty="0">
                <a:solidFill>
                  <a:srgbClr val="202124"/>
                </a:solidFill>
                <a:effectLst/>
              </a:rPr>
              <a:t>26 апреля 1898 </a:t>
            </a:r>
            <a:r>
              <a:rPr lang="ru-RU" dirty="0"/>
              <a:t>г.</a:t>
            </a:r>
            <a:r>
              <a:rPr lang="ru-RU" b="0" i="0" dirty="0">
                <a:solidFill>
                  <a:srgbClr val="202124"/>
                </a:solidFill>
                <a:effectLst/>
              </a:rPr>
              <a:t> –</a:t>
            </a:r>
            <a:br>
              <a:rPr lang="ru-RU" b="0" i="0" dirty="0">
                <a:solidFill>
                  <a:srgbClr val="202124"/>
                </a:solidFill>
                <a:effectLst/>
              </a:rPr>
            </a:br>
            <a:r>
              <a:rPr lang="ru-RU" b="0" i="0" dirty="0">
                <a:solidFill>
                  <a:srgbClr val="202124"/>
                </a:solidFill>
                <a:effectLst/>
              </a:rPr>
              <a:t> 20 июля 1970 </a:t>
            </a:r>
            <a:r>
              <a:rPr lang="ru-RU" dirty="0"/>
              <a:t>г.</a:t>
            </a:r>
            <a:r>
              <a:rPr lang="ru-RU" b="0" i="0" dirty="0">
                <a:solidFill>
                  <a:srgbClr val="202124"/>
                </a:solidFill>
                <a:effectLst/>
              </a:rPr>
              <a:t>)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9986D-4AAC-4C62-A547-F581AA9C545B}"/>
              </a:ext>
            </a:extLst>
          </p:cNvPr>
          <p:cNvSpPr txBox="1"/>
          <p:nvPr/>
        </p:nvSpPr>
        <p:spPr>
          <a:xfrm>
            <a:off x="8846965" y="5764534"/>
            <a:ext cx="3232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Андерсон Грей </a:t>
            </a:r>
            <a:r>
              <a:rPr lang="ru-RU" dirty="0" err="1"/>
              <a:t>МакКендрик</a:t>
            </a:r>
            <a:br>
              <a:rPr lang="ru-RU" dirty="0"/>
            </a:br>
            <a:r>
              <a:rPr lang="ru-RU" dirty="0"/>
              <a:t>(8 сентября 1876 г. –</a:t>
            </a:r>
            <a:br>
              <a:rPr lang="ru-RU" dirty="0"/>
            </a:br>
            <a:r>
              <a:rPr lang="ru-RU" dirty="0"/>
              <a:t> 30 мая 1943 г.) </a:t>
            </a:r>
          </a:p>
        </p:txBody>
      </p:sp>
    </p:spTree>
    <p:extLst>
      <p:ext uri="{BB962C8B-B14F-4D97-AF65-F5344CB8AC3E}">
        <p14:creationId xmlns:p14="http://schemas.microsoft.com/office/powerpoint/2010/main" val="40865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A5A8D-4D0B-4CBA-9424-0747418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SIR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01E90-C5C9-465A-AE64-74F96D42AC39}"/>
                  </a:ext>
                </a:extLst>
              </p:cNvPr>
              <p:cNvSpPr txBox="1"/>
              <p:nvPr/>
            </p:nvSpPr>
            <p:spPr>
              <a:xfrm>
                <a:off x="3651422" y="1923726"/>
                <a:ext cx="3496962" cy="114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𝐼𝑆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01E90-C5C9-465A-AE64-74F96D42A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22" y="1923726"/>
                <a:ext cx="3496962" cy="114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8A6CED-8872-44B5-9E61-4C87DC3668A0}"/>
                  </a:ext>
                </a:extLst>
              </p:cNvPr>
              <p:cNvSpPr txBox="1"/>
              <p:nvPr/>
            </p:nvSpPr>
            <p:spPr>
              <a:xfrm>
                <a:off x="3651422" y="3117139"/>
                <a:ext cx="3982995" cy="114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𝐼𝑆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8A6CED-8872-44B5-9E61-4C87DC36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22" y="3117139"/>
                <a:ext cx="3982995" cy="1144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89EBD3-2E26-4B0D-808E-FB94E8C19200}"/>
                  </a:ext>
                </a:extLst>
              </p:cNvPr>
              <p:cNvSpPr txBox="1"/>
              <p:nvPr/>
            </p:nvSpPr>
            <p:spPr>
              <a:xfrm>
                <a:off x="3651422" y="4310552"/>
                <a:ext cx="2928552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89EBD3-2E26-4B0D-808E-FB94E8C1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22" y="4310552"/>
                <a:ext cx="292855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5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94E92-94A1-4F66-889A-3A22337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Неизменность численности популяции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9FC55-247C-4619-93DB-CDBD29909806}"/>
                  </a:ext>
                </a:extLst>
              </p:cNvPr>
              <p:cNvSpPr txBox="1"/>
              <p:nvPr/>
            </p:nvSpPr>
            <p:spPr>
              <a:xfrm>
                <a:off x="4116859" y="3039558"/>
                <a:ext cx="3958281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3600" i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9FC55-247C-4619-93DB-CDBD29909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9" y="3039558"/>
                <a:ext cx="39582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83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5C0B8-A1D1-45E2-8227-F1AB4834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166" y="64282"/>
            <a:ext cx="5996619" cy="1273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График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решения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3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8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452396B-5A98-4031-9D22-97D58532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501" y="1401947"/>
            <a:ext cx="7913519" cy="5275679"/>
          </a:xfrm>
        </p:spPr>
      </p:pic>
    </p:spTree>
    <p:extLst>
      <p:ext uri="{BB962C8B-B14F-4D97-AF65-F5344CB8AC3E}">
        <p14:creationId xmlns:p14="http://schemas.microsoft.com/office/powerpoint/2010/main" val="12963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733F-6F5D-46D1-923F-7AD3C63A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Базовый коэффициент воспроизведения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83C13D-787A-491D-A5D1-E3E6BF18958C}"/>
                  </a:ext>
                </a:extLst>
              </p:cNvPr>
              <p:cNvSpPr txBox="1"/>
              <p:nvPr/>
            </p:nvSpPr>
            <p:spPr>
              <a:xfrm>
                <a:off x="5284573" y="2813414"/>
                <a:ext cx="1622854" cy="1231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83C13D-787A-491D-A5D1-E3E6BF18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73" y="2813414"/>
                <a:ext cx="1622854" cy="1231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8B18E-666B-4C65-861B-8C5263B6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4C2EC-60BA-42D4-BFF1-BE7FB647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2492890"/>
            <a:ext cx="10515600" cy="268871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SIRS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«восприимчивые — инфицированные — выздоровевшие — восприимчивые</a:t>
            </a:r>
            <a:r>
              <a:rPr lang="ru-RU" sz="1800" dirty="0">
                <a:solidFill>
                  <a:srgbClr val="3032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solidFill>
                <a:srgbClr val="30323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SEIR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«восприимчивые — контактные (</a:t>
            </a:r>
            <a:r>
              <a:rPr lang="ru-RU" sz="1800" i="1" dirty="0" err="1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инфицированные — выздоровевшие»</a:t>
            </a:r>
            <a:endParaRPr lang="ru-RU" sz="1800" dirty="0">
              <a:solidFill>
                <a:srgbClr val="30323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«восприимчивые — инфицированные — восприимчивые»</a:t>
            </a:r>
            <a:endParaRPr lang="ru-RU" sz="1800" dirty="0">
              <a:solidFill>
                <a:srgbClr val="30323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MSEIR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«наделенные иммунитетом от рождения (</a:t>
            </a:r>
            <a:r>
              <a:rPr lang="ru-RU" sz="1800" dirty="0" err="1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Maternally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derived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immunity</a:t>
            </a:r>
            <a:r>
              <a:rPr lang="ru-RU" sz="1800" dirty="0">
                <a:solidFill>
                  <a:srgbClr val="3032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восприимчивые — контактные — инфицированные — выздоровевшие»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74135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260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Cambria Math</vt:lpstr>
      <vt:lpstr>Sagona Book</vt:lpstr>
      <vt:lpstr>Symbol</vt:lpstr>
      <vt:lpstr>Times New Roman</vt:lpstr>
      <vt:lpstr>ExploreVTI</vt:lpstr>
      <vt:lpstr>Модель заражения SIR</vt:lpstr>
      <vt:lpstr>Математика VS Эпидемия</vt:lpstr>
      <vt:lpstr>Пионеры борьбы</vt:lpstr>
      <vt:lpstr>Компартментальные модели</vt:lpstr>
      <vt:lpstr>Модель SIR</vt:lpstr>
      <vt:lpstr>Неизменность численности популяции </vt:lpstr>
      <vt:lpstr>График решения</vt:lpstr>
      <vt:lpstr>Базовый коэффициент воспроизведения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заражения SIR</dc:title>
  <dc:creator>Еременко Артем Геннадьевич</dc:creator>
  <cp:lastModifiedBy>Еременко Артем Геннадьевич</cp:lastModifiedBy>
  <cp:revision>18</cp:revision>
  <dcterms:created xsi:type="dcterms:W3CDTF">2021-03-03T06:36:20Z</dcterms:created>
  <dcterms:modified xsi:type="dcterms:W3CDTF">2021-03-03T15:18:36Z</dcterms:modified>
</cp:coreProperties>
</file>