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70" r:id="rId11"/>
    <p:sldId id="271" r:id="rId12"/>
    <p:sldId id="272" r:id="rId13"/>
    <p:sldId id="274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938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31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7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1185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1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78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97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89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210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93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44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60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80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12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25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52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15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6CB39B-5F4C-4A7E-9BE3-AAFD45576D16}" type="datetime2">
              <a:rPr lang="en-US" smtClean="0"/>
              <a:t>Tuesday, June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5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9096AB-7FC3-42B6-890A-C462117F0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272" y="695571"/>
            <a:ext cx="8999456" cy="1413022"/>
          </a:xfrm>
        </p:spPr>
        <p:txBody>
          <a:bodyPr>
            <a:normAutofit fontScale="70000" lnSpcReduction="20000"/>
          </a:bodyPr>
          <a:lstStyle/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 </a:t>
            </a:r>
          </a:p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</a:p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>
              <a:defRPr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«РОССИЙСКИЙ УНИВЕРСИТЕТ ДРУЖБЫ НАРОДОВ»</a:t>
            </a:r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B4CBB3-E22A-4EE7-9BFA-BEDFDF94695C}"/>
              </a:ext>
            </a:extLst>
          </p:cNvPr>
          <p:cNvSpPr/>
          <p:nvPr/>
        </p:nvSpPr>
        <p:spPr>
          <a:xfrm>
            <a:off x="8550110" y="4262290"/>
            <a:ext cx="34503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кафедры ИТ,</a:t>
            </a: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Хачумов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М.В.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1C6191-797C-472F-B263-7E983D96E354}"/>
              </a:ext>
            </a:extLst>
          </p:cNvPr>
          <p:cNvSpPr/>
          <p:nvPr/>
        </p:nvSpPr>
        <p:spPr>
          <a:xfrm>
            <a:off x="8550109" y="5337127"/>
            <a:ext cx="34503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Еременко Артем Геннадьевич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НПИбд-01-18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A7E8614-0591-4A95-B2E7-34F10212049B}"/>
              </a:ext>
            </a:extLst>
          </p:cNvPr>
          <p:cNvSpPr/>
          <p:nvPr/>
        </p:nvSpPr>
        <p:spPr>
          <a:xfrm>
            <a:off x="0" y="6623569"/>
            <a:ext cx="249161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ru-RU" sz="1100" dirty="0">
                <a:latin typeface="Times New Roman" panose="02020603050405020304" pitchFamily="18" charset="0"/>
                <a:ea typeface="MS ??"/>
                <a:cs typeface="Times New Roman" panose="02020603050405020304" pitchFamily="18" charset="0"/>
              </a:rPr>
              <a:t>РУДН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BC2022-B250-47EA-B5E0-183FB54B5CB8}"/>
              </a:ext>
            </a:extLst>
          </p:cNvPr>
          <p:cNvSpPr/>
          <p:nvPr/>
        </p:nvSpPr>
        <p:spPr>
          <a:xfrm>
            <a:off x="5144498" y="6363092"/>
            <a:ext cx="1903004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ru-RU" sz="1600" dirty="0">
                <a:latin typeface="Times New Roman" panose="02020603050405020304" pitchFamily="18" charset="0"/>
                <a:ea typeface="MS ??"/>
                <a:cs typeface="Times New Roman" panose="02020603050405020304" pitchFamily="18" charset="0"/>
              </a:rPr>
              <a:t>Москва, 2022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212FB6D-4D84-4964-B703-0E23E50B4D3B}"/>
              </a:ext>
            </a:extLst>
          </p:cNvPr>
          <p:cNvCxnSpPr>
            <a:cxnSpLocks/>
          </p:cNvCxnSpPr>
          <p:nvPr/>
        </p:nvCxnSpPr>
        <p:spPr>
          <a:xfrm>
            <a:off x="1831964" y="219742"/>
            <a:ext cx="0" cy="14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E4F54F-8762-4B73-B85E-C71FA4F5C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5" y="234750"/>
            <a:ext cx="1389093" cy="1389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CF8C5-DE9B-4BD5-9B35-11A9CB1CAC59}"/>
              </a:ext>
            </a:extLst>
          </p:cNvPr>
          <p:cNvSpPr txBox="1"/>
          <p:nvPr/>
        </p:nvSpPr>
        <p:spPr>
          <a:xfrm>
            <a:off x="2738120" y="2364827"/>
            <a:ext cx="6715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Разработка информационной системы для анализа активности пользователей интернет-портала онлайн-образования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76382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FE47B-FA9C-4A79-A63E-15D34198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95" y="156080"/>
            <a:ext cx="7148209" cy="1325563"/>
          </a:xfrm>
        </p:spPr>
        <p:txBody>
          <a:bodyPr>
            <a:normAutofit/>
          </a:bodyPr>
          <a:lstStyle/>
          <a:p>
            <a:r>
              <a:rPr lang="ru-RU" sz="4400" dirty="0"/>
              <a:t>Разведочный анализ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721053-EC2A-4DFF-AB62-160BC517B6B7}"/>
              </a:ext>
            </a:extLst>
          </p:cNvPr>
          <p:cNvPicPr/>
          <p:nvPr/>
        </p:nvPicPr>
        <p:blipFill rotWithShape="1">
          <a:blip r:embed="rId2"/>
          <a:srcRect l="2289" t="20929" r="2846" b="1249"/>
          <a:stretch/>
        </p:blipFill>
        <p:spPr bwMode="auto">
          <a:xfrm>
            <a:off x="268260" y="1481643"/>
            <a:ext cx="6463280" cy="4821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82A620-EBEE-4303-AC6A-54C48FE09B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19404" y="2197208"/>
            <a:ext cx="4787604" cy="29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45164-0787-44F7-A70E-D1B75397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524" y="171173"/>
            <a:ext cx="6740951" cy="605836"/>
          </a:xfrm>
        </p:spPr>
        <p:txBody>
          <a:bodyPr>
            <a:normAutofit/>
          </a:bodyPr>
          <a:lstStyle/>
          <a:p>
            <a:r>
              <a:rPr lang="ru-RU" sz="3600" dirty="0"/>
              <a:t>Разведочный анализ данных ч.2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60803C-CF5B-4CF7-AA55-E814A80619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2467" y="777008"/>
            <a:ext cx="4514469" cy="28863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647A72-F8DC-4329-A06B-9E1ABA2016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90219" y="777007"/>
            <a:ext cx="4514469" cy="28863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6981A-8664-45A9-B70F-1EDF6792DC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2467" y="3800476"/>
            <a:ext cx="4514469" cy="28863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ECD769-8C55-433C-AABF-3EF178EDCE5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90219" y="3979827"/>
            <a:ext cx="3157124" cy="23272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5208F9-D4C3-44A1-A271-A997EB5B6D4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849307" y="3979827"/>
            <a:ext cx="3176882" cy="23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2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6EF16-A5A9-4BCA-BB44-16E6E7F1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72" y="281564"/>
            <a:ext cx="8400069" cy="79438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обучения моделей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E06E6B-4543-4E47-82CC-C446DF64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0" y="1196646"/>
            <a:ext cx="10134415" cy="2547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FE3F40-C4B5-4A9A-8B66-E99743272A19}"/>
                  </a:ext>
                </a:extLst>
              </p:cNvPr>
              <p:cNvSpPr txBox="1"/>
              <p:nvPr/>
            </p:nvSpPr>
            <p:spPr>
              <a:xfrm>
                <a:off x="6383543" y="4178516"/>
                <a:ext cx="6094378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FE3F40-C4B5-4A9A-8B66-E99743272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43" y="4178516"/>
                <a:ext cx="6094378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72C782-4873-4BD5-938E-3F9431BCEED9}"/>
                  </a:ext>
                </a:extLst>
              </p:cNvPr>
              <p:cNvSpPr txBox="1"/>
              <p:nvPr/>
            </p:nvSpPr>
            <p:spPr>
              <a:xfrm>
                <a:off x="5678864" y="4914700"/>
                <a:ext cx="6363092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𝑷𝒓𝒆𝒄𝒊𝒔𝒊𝒐𝒏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72C782-4873-4BD5-938E-3F9431BCE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864" y="4914700"/>
                <a:ext cx="6363092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CAC9A8-0F86-4472-9D93-47E5A653E723}"/>
                  </a:ext>
                </a:extLst>
              </p:cNvPr>
              <p:cNvSpPr txBox="1"/>
              <p:nvPr/>
            </p:nvSpPr>
            <p:spPr>
              <a:xfrm>
                <a:off x="6008802" y="5650884"/>
                <a:ext cx="6655324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𝒓𝒂𝒕𝒆</m:t>
                      </m:r>
                      <m:r>
                        <a:rPr lang="ru-RU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num>
                        <m:den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𝑭𝑷</m:t>
                          </m:r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CAC9A8-0F86-4472-9D93-47E5A653E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02" y="5650884"/>
                <a:ext cx="6655324" cy="61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1AB032-1E54-434F-9BC1-30D7EE2DAC9A}"/>
              </a:ext>
            </a:extLst>
          </p:cNvPr>
          <p:cNvSpPr txBox="1"/>
          <p:nvPr/>
        </p:nvSpPr>
        <p:spPr>
          <a:xfrm>
            <a:off x="822490" y="3944485"/>
            <a:ext cx="609442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/>
              <a:t>TP — </a:t>
            </a:r>
            <a:r>
              <a:rPr lang="ru-RU" dirty="0" err="1"/>
              <a:t>true</a:t>
            </a:r>
            <a:r>
              <a:rPr lang="ru-RU" dirty="0"/>
              <a:t> </a:t>
            </a:r>
            <a:r>
              <a:rPr lang="ru-RU" dirty="0" err="1"/>
              <a:t>positive</a:t>
            </a:r>
            <a:r>
              <a:rPr lang="ru-RU" dirty="0"/>
              <a:t>, классификатор верно отнёс объект к рассматриваемому классу.</a:t>
            </a:r>
          </a:p>
          <a:p>
            <a:pPr>
              <a:spcBef>
                <a:spcPts val="1200"/>
              </a:spcBef>
            </a:pPr>
            <a:r>
              <a:rPr lang="ru-RU" dirty="0"/>
              <a:t>TN — </a:t>
            </a:r>
            <a:r>
              <a:rPr lang="ru-RU" dirty="0" err="1"/>
              <a:t>true</a:t>
            </a:r>
            <a:r>
              <a:rPr lang="ru-RU" dirty="0"/>
              <a:t> </a:t>
            </a:r>
            <a:r>
              <a:rPr lang="ru-RU" dirty="0" err="1"/>
              <a:t>negative</a:t>
            </a:r>
            <a:r>
              <a:rPr lang="ru-RU" dirty="0"/>
              <a:t>, классификатор верно утверждает, что объект не принадлежит к рассматриваемому классу.</a:t>
            </a:r>
          </a:p>
          <a:p>
            <a:pPr>
              <a:spcBef>
                <a:spcPts val="1200"/>
              </a:spcBef>
            </a:pPr>
            <a:r>
              <a:rPr lang="ru-RU" dirty="0"/>
              <a:t>FP —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positive</a:t>
            </a:r>
            <a:r>
              <a:rPr lang="ru-RU" dirty="0"/>
              <a:t>, классификатор неверно отнёс объект к рассматриваемому классу.</a:t>
            </a:r>
          </a:p>
          <a:p>
            <a:pPr>
              <a:spcBef>
                <a:spcPts val="1200"/>
              </a:spcBef>
            </a:pPr>
            <a:r>
              <a:rPr lang="ru-RU" dirty="0"/>
              <a:t>FN —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negative</a:t>
            </a:r>
            <a:r>
              <a:rPr lang="ru-RU" dirty="0"/>
              <a:t>, классификатор неверно утверждает, что объект не принадлежит к рассматриваемому классу.</a:t>
            </a:r>
          </a:p>
        </p:txBody>
      </p:sp>
    </p:spTree>
    <p:extLst>
      <p:ext uri="{BB962C8B-B14F-4D97-AF65-F5344CB8AC3E}">
        <p14:creationId xmlns:p14="http://schemas.microsoft.com/office/powerpoint/2010/main" val="178346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FBFFA-5EA8-4CEB-B529-08CC7CE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3A69-95AC-47B2-83EA-5F18CB1CE5AD}"/>
              </a:ext>
            </a:extLst>
          </p:cNvPr>
          <p:cNvSpPr txBox="1"/>
          <p:nvPr/>
        </p:nvSpPr>
        <p:spPr>
          <a:xfrm>
            <a:off x="838200" y="1451727"/>
            <a:ext cx="1076541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kern="100" dirty="0">
                <a:latin typeface="Times New Roman" panose="02020603050405020304" pitchFamily="18" charset="0"/>
                <a:ea typeface="Droid Sans Fallback"/>
                <a:cs typeface="FreeSans"/>
              </a:rPr>
              <a:t>Разработаны </a:t>
            </a:r>
            <a:r>
              <a:rPr lang="en-US" sz="3200" kern="100" dirty="0">
                <a:latin typeface="Times New Roman" panose="02020603050405020304" pitchFamily="18" charset="0"/>
                <a:ea typeface="Droid Sans Fallback"/>
                <a:cs typeface="FreeSans"/>
              </a:rPr>
              <a:t>UML </a:t>
            </a:r>
            <a:r>
              <a:rPr lang="ru-RU" sz="3200" kern="100" dirty="0">
                <a:latin typeface="Times New Roman" panose="02020603050405020304" pitchFamily="18" charset="0"/>
                <a:ea typeface="Droid Sans Fallback"/>
                <a:cs typeface="FreeSans"/>
              </a:rPr>
              <a:t>диаграммы ИС интернет-портала онлайн-образования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kern="100" dirty="0">
                <a:latin typeface="Times New Roman" panose="02020603050405020304" pitchFamily="18" charset="0"/>
                <a:ea typeface="Droid Sans Fallback"/>
                <a:cs typeface="FreeSans"/>
              </a:rPr>
              <a:t>Проведено сравнение методов машинного обучения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kern="100" dirty="0">
                <a:latin typeface="Times New Roman" panose="02020603050405020304" pitchFamily="18" charset="0"/>
                <a:ea typeface="Droid Sans Fallback"/>
                <a:cs typeface="FreeSans"/>
              </a:rPr>
              <a:t>Разработан модуль для анализа активности пользователей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kern="100" dirty="0">
                <a:latin typeface="Times New Roman" panose="02020603050405020304" pitchFamily="18" charset="0"/>
              </a:rPr>
              <a:t>Проведено сравнение построенных моделей машинного обучения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200" kern="100" dirty="0">
                <a:latin typeface="Times New Roman" panose="02020603050405020304" pitchFamily="18" charset="0"/>
              </a:rPr>
              <a:t>Эксперименты показали, что модуль машинного обучения требует доработки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806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BC376-5046-4858-8920-A689A05B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301" y="106257"/>
            <a:ext cx="6514707" cy="723301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источники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5730B-1243-4612-9FBA-0F32D298FD3D}"/>
              </a:ext>
            </a:extLst>
          </p:cNvPr>
          <p:cNvSpPr txBox="1"/>
          <p:nvPr/>
        </p:nvSpPr>
        <p:spPr>
          <a:xfrm>
            <a:off x="497831" y="829558"/>
            <a:ext cx="115684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Якобсон А., Буч Г., </a:t>
            </a:r>
            <a:r>
              <a:rPr lang="ru-RU" sz="2000" dirty="0" err="1"/>
              <a:t>Рамбо</a:t>
            </a:r>
            <a:r>
              <a:rPr lang="ru-RU" sz="2000" dirty="0"/>
              <a:t> Дж. Краткая история </a:t>
            </a:r>
            <a:r>
              <a:rPr lang="en-US" sz="2000" dirty="0"/>
              <a:t>UML // </a:t>
            </a:r>
            <a:r>
              <a:rPr lang="ru-RU" sz="2000" dirty="0"/>
              <a:t>Язык </a:t>
            </a:r>
            <a:r>
              <a:rPr lang="en-US" sz="2000" dirty="0"/>
              <a:t>UML. </a:t>
            </a:r>
            <a:r>
              <a:rPr lang="ru-RU" sz="2000" dirty="0"/>
              <a:t>Руководство пользователя = </a:t>
            </a:r>
            <a:r>
              <a:rPr lang="en-US" sz="2000" dirty="0"/>
              <a:t>The Unified Modeling Language </a:t>
            </a:r>
            <a:r>
              <a:rPr lang="en-US" sz="2000" dirty="0" err="1"/>
              <a:t>Usere</a:t>
            </a:r>
            <a:r>
              <a:rPr lang="en-US" sz="2000" dirty="0"/>
              <a:t> Guide. 2-</a:t>
            </a:r>
            <a:r>
              <a:rPr lang="ru-RU" sz="2000" dirty="0"/>
              <a:t>е. – М.: ДМК Пресс, 2006. – 496 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Кватрани</a:t>
            </a:r>
            <a:r>
              <a:rPr lang="ru-RU" sz="2000" dirty="0"/>
              <a:t> Т. </a:t>
            </a:r>
            <a:r>
              <a:rPr lang="ru-RU" sz="2000" dirty="0" err="1"/>
              <a:t>Rational</a:t>
            </a:r>
            <a:r>
              <a:rPr lang="ru-RU" sz="2000" dirty="0"/>
              <a:t> Rose 2000 и UML. Визуальное моделирование: Пер. с англ. – М.: ДМК Пресс, 2013. – 176 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Рашка С. Python и машинное обучение. / пер. с англ. А.В. Логунова. – М.: ДМК Пресс, 2017. – 418 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Дейтел</a:t>
            </a:r>
            <a:r>
              <a:rPr lang="ru-RU" sz="2000" dirty="0"/>
              <a:t> Пол, </a:t>
            </a:r>
            <a:r>
              <a:rPr lang="ru-RU" sz="2000" dirty="0" err="1"/>
              <a:t>Дейтел</a:t>
            </a:r>
            <a:r>
              <a:rPr lang="ru-RU" sz="2000" dirty="0"/>
              <a:t> Харви. Python: Искусственный интеллект, большие данные и облачные вычисления. — СПб.: Питер, 2020. — 864 с.: ил. — (Серия «Для профессионалов»)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Rudolph Russell. Machine Learning: Step-by-Step Guide to Implement Machine Learning Algorithms with Python. – CreateSpace Independent Publishing Platform, 2018. – 106 c.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Nello</a:t>
            </a:r>
            <a:r>
              <a:rPr lang="en-US" sz="2000" dirty="0"/>
              <a:t> </a:t>
            </a:r>
            <a:r>
              <a:rPr lang="en-US" sz="2000" dirty="0" err="1"/>
              <a:t>Cristianini</a:t>
            </a:r>
            <a:r>
              <a:rPr lang="en-US" sz="2000" dirty="0"/>
              <a:t>, John </a:t>
            </a:r>
            <a:r>
              <a:rPr lang="en-US" sz="2000" dirty="0" err="1"/>
              <a:t>Shawe</a:t>
            </a:r>
            <a:r>
              <a:rPr lang="en-US" sz="2000" dirty="0"/>
              <a:t>-Taylor. An Introduction to Support Vector Machines and Other Kernel-based Learning Methods. — Cambridge University Press, 2000. – 204 с.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Juliana </a:t>
            </a:r>
            <a:r>
              <a:rPr lang="en-US" sz="2000" dirty="0" err="1"/>
              <a:t>Tolles</a:t>
            </a:r>
            <a:r>
              <a:rPr lang="en-US" sz="2000" dirty="0"/>
              <a:t>, William J. </a:t>
            </a:r>
            <a:r>
              <a:rPr lang="en-US" sz="2000" dirty="0" err="1"/>
              <a:t>Meurer</a:t>
            </a:r>
            <a:r>
              <a:rPr lang="en-US" sz="2000" dirty="0"/>
              <a:t>. Logistic Regression: Relating Patient Characteristics to Outcomes. // JAMA, 2016. – Т. 316, № 5. – С. 533-534.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464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ECFBB-6613-45DA-B017-5FEE7B89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C9112B-C117-4CFA-ADC0-05B19B147D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46123"/>
            <a:ext cx="4712970" cy="11639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2A29E-609F-46BB-9813-B6FB2E0BBC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751015"/>
            <a:ext cx="5287645" cy="1865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57E145-2716-422C-90F8-217EA91DCD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1443" y="4657582"/>
            <a:ext cx="5322570" cy="14947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978925-BCE4-4EAF-A96F-7C8852FF5A6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55270" y="1546123"/>
            <a:ext cx="5187315" cy="4870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759799-34A9-4C87-B0E6-017C5B6213C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69875" y="2128100"/>
            <a:ext cx="5172710" cy="4749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F3DE23-EE0E-4135-9BE0-6B978AC512C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255270" y="2751015"/>
            <a:ext cx="5096510" cy="4641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305FD1-F239-46F4-8724-FA2D8CB6976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976737" y="3320927"/>
            <a:ext cx="3510915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7AB82D-6AF7-42ED-9ED9-85E026098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994" y="2001974"/>
            <a:ext cx="5401310" cy="6356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AD5E80-B34E-47C0-BC7D-715CF69D9218}"/>
              </a:ext>
            </a:extLst>
          </p:cNvPr>
          <p:cNvPicPr/>
          <p:nvPr/>
        </p:nvPicPr>
        <p:blipFill rotWithShape="1">
          <a:blip r:embed="rId3"/>
          <a:srcRect b="1420"/>
          <a:stretch/>
        </p:blipFill>
        <p:spPr bwMode="auto">
          <a:xfrm>
            <a:off x="565994" y="3561736"/>
            <a:ext cx="5264785" cy="28435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05234E-4CDA-4838-AC25-9A0FF003D6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29485" y="2086185"/>
            <a:ext cx="5165090" cy="33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1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970B8-354D-4FDC-94B8-B35C85C9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41" y="358887"/>
            <a:ext cx="11091600" cy="1332000"/>
          </a:xfrm>
        </p:spPr>
        <p:txBody>
          <a:bodyPr/>
          <a:lstStyle/>
          <a:p>
            <a:pPr algn="ctr"/>
            <a:r>
              <a:rPr lang="ru-RU" b="1" dirty="0"/>
              <a:t>Специфика работы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8CF74A-DE4F-44B2-89E0-7DE9DC286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0328" y="1781543"/>
            <a:ext cx="497326" cy="497326"/>
          </a:xfrm>
          <a:prstGeom prst="rect">
            <a:avLst/>
          </a:prstGeom>
        </p:spPr>
      </p:pic>
      <p:pic>
        <p:nvPicPr>
          <p:cNvPr id="13" name="Рисунок 12" descr="В яблочко со сплошной заливкой">
            <a:extLst>
              <a:ext uri="{FF2B5EF4-FFF2-40B4-BE49-F238E27FC236}">
                <a16:creationId xmlns:a16="http://schemas.microsoft.com/office/drawing/2014/main" id="{78FD779A-B014-40DD-814B-20DD255BE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0534" y="1694376"/>
            <a:ext cx="671660" cy="671660"/>
          </a:xfrm>
          <a:prstGeom prst="rect">
            <a:avLst/>
          </a:prstGeom>
        </p:spPr>
      </p:pic>
      <p:pic>
        <p:nvPicPr>
          <p:cNvPr id="15" name="Рисунок 14" descr="Круги со стрелками со сплошной заливкой">
            <a:extLst>
              <a:ext uri="{FF2B5EF4-FFF2-40B4-BE49-F238E27FC236}">
                <a16:creationId xmlns:a16="http://schemas.microsoft.com/office/drawing/2014/main" id="{9381308B-2C57-4668-AA2F-8E846EFD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7881" y="1690887"/>
            <a:ext cx="726177" cy="7261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6B1ABC-5AB3-45D9-A62E-71AD3841236A}"/>
              </a:ext>
            </a:extLst>
          </p:cNvPr>
          <p:cNvSpPr txBox="1"/>
          <p:nvPr/>
        </p:nvSpPr>
        <p:spPr>
          <a:xfrm>
            <a:off x="423823" y="2689279"/>
            <a:ext cx="378299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600" b="1" u="sng" kern="100" dirty="0">
                <a:effectLst/>
                <a:latin typeface="Times New Roman" panose="02020603050405020304" pitchFamily="18" charset="0"/>
                <a:ea typeface="Droid Sans Fallback"/>
              </a:rPr>
              <a:t>Актуальность темы</a:t>
            </a:r>
          </a:p>
          <a:p>
            <a:pPr marL="0" indent="0">
              <a:buNone/>
            </a:pPr>
            <a:endParaRPr lang="ru-RU" sz="1600" b="1" u="sng" kern="100" dirty="0">
              <a:effectLst/>
              <a:latin typeface="Times New Roman" panose="02020603050405020304" pitchFamily="18" charset="0"/>
              <a:ea typeface="Droid Sans Fallback"/>
            </a:endParaRPr>
          </a:p>
          <a:p>
            <a:pPr marL="0" indent="0">
              <a:buNone/>
            </a:pPr>
            <a:r>
              <a:rPr lang="ru-RU" dirty="0"/>
              <a:t>Актуальность задачи заключается в возросшей популярности платформ для прохождения курсов по различным направлениям подготовки.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0C2A5-98D6-4A40-A11F-6A78043CC3AC}"/>
              </a:ext>
            </a:extLst>
          </p:cNvPr>
          <p:cNvSpPr txBox="1"/>
          <p:nvPr/>
        </p:nvSpPr>
        <p:spPr>
          <a:xfrm>
            <a:off x="4418851" y="2676148"/>
            <a:ext cx="3782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1600" b="1" u="sng" kern="100" dirty="0">
                <a:effectLst/>
                <a:latin typeface="Times New Roman" panose="02020603050405020304" pitchFamily="18" charset="0"/>
                <a:ea typeface="Droid Sans Fallback"/>
              </a:rPr>
              <a:t>Цель работы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600" b="1" u="sng" kern="100" dirty="0">
              <a:effectLst/>
              <a:latin typeface="Times New Roman" panose="02020603050405020304" pitchFamily="18" charset="0"/>
              <a:ea typeface="Droid Sans Fallback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Данная дипломная работа посвящена решению современной задачи по разработке ИС интернет-портала онлайн-образования и анализу активности её пользователей с целью выявления закономерностей их поведения.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4D43C-7249-4173-9958-1158C3D25AFD}"/>
              </a:ext>
            </a:extLst>
          </p:cNvPr>
          <p:cNvSpPr txBox="1"/>
          <p:nvPr/>
        </p:nvSpPr>
        <p:spPr>
          <a:xfrm>
            <a:off x="8409010" y="2667228"/>
            <a:ext cx="3782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1600" b="1" u="sng" kern="100" dirty="0">
                <a:effectLst/>
                <a:latin typeface="Times New Roman" panose="02020603050405020304" pitchFamily="18" charset="0"/>
                <a:ea typeface="Droid Sans Fallback"/>
              </a:rPr>
              <a:t>Методы исследования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600" b="1" u="sng" kern="100" dirty="0">
              <a:effectLst/>
              <a:latin typeface="Times New Roman" panose="02020603050405020304" pitchFamily="18" charset="0"/>
              <a:ea typeface="Droid Sans Fallback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 данной дипломной работе для решения задачи анализа активностей пользователей интернет-портала применяются анализ данных, методы EDA и машинного обучения с учителем.</a:t>
            </a:r>
          </a:p>
        </p:txBody>
      </p:sp>
    </p:spTree>
    <p:extLst>
      <p:ext uri="{BB962C8B-B14F-4D97-AF65-F5344CB8AC3E}">
        <p14:creationId xmlns:p14="http://schemas.microsoft.com/office/powerpoint/2010/main" val="163490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4C97E-18BC-44DF-BCC6-97F66DB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619" y="61838"/>
            <a:ext cx="4770748" cy="1325563"/>
          </a:xfrm>
        </p:spPr>
        <p:txBody>
          <a:bodyPr/>
          <a:lstStyle/>
          <a:p>
            <a:r>
              <a:rPr lang="ru-RU" b="1" dirty="0"/>
              <a:t>Структура ВКР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0C29042-C0A8-4B2D-9C7F-35A3931777E2}"/>
              </a:ext>
            </a:extLst>
          </p:cNvPr>
          <p:cNvSpPr txBox="1">
            <a:spLocks/>
          </p:cNvSpPr>
          <p:nvPr/>
        </p:nvSpPr>
        <p:spPr>
          <a:xfrm>
            <a:off x="8418330" y="893528"/>
            <a:ext cx="2422996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D1479-F71A-4236-A778-76BD33AC8C1A}"/>
              </a:ext>
            </a:extLst>
          </p:cNvPr>
          <p:cNvSpPr txBox="1"/>
          <p:nvPr/>
        </p:nvSpPr>
        <p:spPr>
          <a:xfrm>
            <a:off x="431225" y="1840186"/>
            <a:ext cx="2497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kern="100" dirty="0">
                <a:latin typeface="Times New Roman" panose="02020603050405020304" pitchFamily="18" charset="0"/>
                <a:ea typeface="Droid Sans Fallback"/>
              </a:rPr>
              <a:t>I </a:t>
            </a:r>
            <a:r>
              <a:rPr lang="ru-RU" sz="2000" kern="100" dirty="0">
                <a:latin typeface="Times New Roman" panose="02020603050405020304" pitchFamily="18" charset="0"/>
                <a:ea typeface="Droid Sans Fallback"/>
              </a:rPr>
              <a:t>глава:</a:t>
            </a:r>
            <a:endParaRPr lang="ru-RU" sz="2000" kern="100" dirty="0">
              <a:effectLst/>
              <a:latin typeface="Times New Roman" panose="02020603050405020304" pitchFamily="18" charset="0"/>
              <a:ea typeface="Droid Sans Fallback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Droid Sans Fallback"/>
              </a:rPr>
              <a:t>постановка задачи разработки ИС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Droid Sans Fallback"/>
              </a:rPr>
              <a:t>постановка задачи анализа активности пользователей ИС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Droid Sans Fallback"/>
              </a:rPr>
              <a:t>обзор языка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Droid Sans Fallback"/>
              </a:rPr>
              <a:t>UML </a:t>
            </a:r>
            <a:endParaRPr lang="ru-RU" sz="2000" kern="100" dirty="0">
              <a:latin typeface="Times New Roman" panose="02020603050405020304" pitchFamily="18" charset="0"/>
              <a:ea typeface="Droid Sans Fallback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Droid Sans Fallback"/>
              </a:rPr>
              <a:t>разработка основных диаграмм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41B27-B1F8-4E14-9CEB-06548A0F1B8C}"/>
              </a:ext>
            </a:extLst>
          </p:cNvPr>
          <p:cNvSpPr txBox="1"/>
          <p:nvPr/>
        </p:nvSpPr>
        <p:spPr>
          <a:xfrm>
            <a:off x="8888095" y="1901855"/>
            <a:ext cx="28726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kern="100" dirty="0">
                <a:latin typeface="Times New Roman" panose="02020603050405020304" pitchFamily="18" charset="0"/>
                <a:ea typeface="Droid Sans Fallback"/>
              </a:rPr>
              <a:t>IV </a:t>
            </a:r>
            <a:r>
              <a:rPr lang="ru-RU" sz="2000" kern="100" dirty="0">
                <a:latin typeface="Times New Roman" panose="02020603050405020304" pitchFamily="18" charset="0"/>
                <a:ea typeface="Droid Sans Fallback"/>
              </a:rPr>
              <a:t>глава: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Droid Sans Fallback"/>
              </a:rPr>
              <a:t>исследование практических вопросов решения задачи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Droid Sans Fallback"/>
              </a:rPr>
              <a:t>проведение экспериментальных исследований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78D54-0D99-4470-98F3-E15AE377C8BC}"/>
              </a:ext>
            </a:extLst>
          </p:cNvPr>
          <p:cNvSpPr txBox="1"/>
          <p:nvPr/>
        </p:nvSpPr>
        <p:spPr>
          <a:xfrm>
            <a:off x="6096000" y="1881275"/>
            <a:ext cx="261703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kern="100" dirty="0">
                <a:latin typeface="Times New Roman" panose="02020603050405020304" pitchFamily="18" charset="0"/>
                <a:ea typeface="Droid Sans Fallback"/>
              </a:rPr>
              <a:t>III </a:t>
            </a:r>
            <a:r>
              <a:rPr lang="ru-RU" sz="2000" kern="100" dirty="0">
                <a:latin typeface="Times New Roman" panose="02020603050405020304" pitchFamily="18" charset="0"/>
                <a:ea typeface="Droid Sans Fallback"/>
              </a:rPr>
              <a:t>глава: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Droid Sans Fallback"/>
              </a:rPr>
              <a:t>предложение методов и алгоритмов решения поставленной задачи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F7F12-71E6-4298-8FA9-52416A73D25D}"/>
              </a:ext>
            </a:extLst>
          </p:cNvPr>
          <p:cNvSpPr txBox="1"/>
          <p:nvPr/>
        </p:nvSpPr>
        <p:spPr>
          <a:xfrm>
            <a:off x="3392443" y="1842145"/>
            <a:ext cx="24973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000" kern="100" dirty="0">
                <a:latin typeface="Times New Roman" panose="02020603050405020304" pitchFamily="18" charset="0"/>
                <a:ea typeface="Droid Sans Fallback"/>
              </a:rPr>
              <a:t>II глава: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100" dirty="0">
                <a:latin typeface="Times New Roman" panose="02020603050405020304" pitchFamily="18" charset="0"/>
                <a:ea typeface="Droid Sans Fallback"/>
              </a:rPr>
              <a:t>исследование современных методов машинного обучения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kern="100" dirty="0">
                <a:latin typeface="Times New Roman" panose="02020603050405020304" pitchFamily="18" charset="0"/>
                <a:ea typeface="Droid Sans Fallback"/>
              </a:rPr>
              <a:t>формальное описание изученных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422535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4CC7-E639-4E63-8E2B-618AA443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80" y="111192"/>
            <a:ext cx="5101760" cy="285286"/>
          </a:xfrm>
        </p:spPr>
        <p:txBody>
          <a:bodyPr>
            <a:noAutofit/>
          </a:bodyPr>
          <a:lstStyle/>
          <a:p>
            <a:r>
              <a:rPr lang="ru-RU" sz="2400" b="1" dirty="0"/>
              <a:t>Пользователи ИС и их возможности</a:t>
            </a:r>
          </a:p>
        </p:txBody>
      </p:sp>
      <p:pic>
        <p:nvPicPr>
          <p:cNvPr id="5" name="Объект 4" descr="Программист мужской со сплошной заливкой">
            <a:extLst>
              <a:ext uri="{FF2B5EF4-FFF2-40B4-BE49-F238E27FC236}">
                <a16:creationId xmlns:a16="http://schemas.microsoft.com/office/drawing/2014/main" id="{A33E9F11-CD12-4304-9E44-391880D14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8921" y="465497"/>
            <a:ext cx="638960" cy="638960"/>
          </a:xfrm>
        </p:spPr>
      </p:pic>
      <p:pic>
        <p:nvPicPr>
          <p:cNvPr id="9" name="Рисунок 8" descr="Квадратная академическая шапочка со сплошной заливкой">
            <a:extLst>
              <a:ext uri="{FF2B5EF4-FFF2-40B4-BE49-F238E27FC236}">
                <a16:creationId xmlns:a16="http://schemas.microsoft.com/office/drawing/2014/main" id="{088369D2-E90B-4EB3-8C4C-F809B15CC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9757" y="427014"/>
            <a:ext cx="189935" cy="189935"/>
          </a:xfrm>
          <a:prstGeom prst="rect">
            <a:avLst/>
          </a:prstGeom>
        </p:spPr>
      </p:pic>
      <p:pic>
        <p:nvPicPr>
          <p:cNvPr id="11" name="Рисунок 10" descr="Лектор со сплошной заливкой">
            <a:extLst>
              <a:ext uri="{FF2B5EF4-FFF2-40B4-BE49-F238E27FC236}">
                <a16:creationId xmlns:a16="http://schemas.microsoft.com/office/drawing/2014/main" id="{8FB1DE95-2D5E-4360-9410-ED08E152E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8933" y="578054"/>
            <a:ext cx="616711" cy="6167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35D055-1106-4154-A5AB-D283FAEE2508}"/>
              </a:ext>
            </a:extLst>
          </p:cNvPr>
          <p:cNvSpPr txBox="1"/>
          <p:nvPr/>
        </p:nvSpPr>
        <p:spPr>
          <a:xfrm>
            <a:off x="1577" y="1221695"/>
            <a:ext cx="27625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Посетитель</a:t>
            </a:r>
          </a:p>
          <a:p>
            <a:endParaRPr lang="ru-RU" sz="1600" dirty="0"/>
          </a:p>
          <a:p>
            <a:r>
              <a:rPr lang="ru-RU" sz="1600" dirty="0"/>
              <a:t>1)Просмотреть информацию о курсах</a:t>
            </a:r>
          </a:p>
          <a:p>
            <a:r>
              <a:rPr lang="ru-RU" sz="1600" dirty="0"/>
              <a:t>2)Просмотреть информацию об организации</a:t>
            </a:r>
          </a:p>
          <a:p>
            <a:r>
              <a:rPr lang="ru-RU" sz="1600" dirty="0"/>
              <a:t>3)Обратиться в службу поддержки</a:t>
            </a:r>
          </a:p>
          <a:p>
            <a:r>
              <a:rPr lang="ru-RU" sz="1600" dirty="0"/>
              <a:t>4)Авторизоваться</a:t>
            </a:r>
          </a:p>
          <a:p>
            <a:r>
              <a:rPr lang="ru-RU" sz="1600" dirty="0"/>
              <a:t>  a)Войти в аккаунт</a:t>
            </a:r>
          </a:p>
          <a:p>
            <a:r>
              <a:rPr lang="ru-RU" sz="1600" dirty="0"/>
              <a:t>  b)Создать аккаунт</a:t>
            </a:r>
          </a:p>
          <a:p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08F16-83F7-444B-BD27-23FE1EEE628C}"/>
              </a:ext>
            </a:extLst>
          </p:cNvPr>
          <p:cNvSpPr txBox="1"/>
          <p:nvPr/>
        </p:nvSpPr>
        <p:spPr>
          <a:xfrm>
            <a:off x="2679898" y="1194765"/>
            <a:ext cx="352876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Студент</a:t>
            </a:r>
          </a:p>
          <a:p>
            <a:endParaRPr lang="ru-RU" sz="1600" dirty="0"/>
          </a:p>
          <a:p>
            <a:r>
              <a:rPr lang="ru-RU" sz="1600" dirty="0"/>
              <a:t>1)Купить курс</a:t>
            </a:r>
          </a:p>
          <a:p>
            <a:r>
              <a:rPr lang="ru-RU" sz="1600" dirty="0"/>
              <a:t>  a)Выбрать метод оплаты</a:t>
            </a:r>
          </a:p>
          <a:p>
            <a:r>
              <a:rPr lang="ru-RU" sz="1600" dirty="0"/>
              <a:t>    i)Выбрать оплату картой онлайн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ii</a:t>
            </a:r>
            <a:r>
              <a:rPr lang="ru-RU" sz="1600" dirty="0"/>
              <a:t>)Выбрать оплату платёжным сервисом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iii</a:t>
            </a:r>
            <a:r>
              <a:rPr lang="ru-RU" sz="1600" dirty="0"/>
              <a:t>)Оформить рассрочку на покупку</a:t>
            </a:r>
          </a:p>
          <a:p>
            <a:r>
              <a:rPr lang="ru-RU" sz="1600" dirty="0"/>
              <a:t>  b)Применить промо-код на скидку</a:t>
            </a:r>
          </a:p>
          <a:p>
            <a:r>
              <a:rPr lang="ru-RU" sz="1600" dirty="0"/>
              <a:t>2)Открыть доступный курс</a:t>
            </a:r>
          </a:p>
          <a:p>
            <a:r>
              <a:rPr lang="ru-RU" sz="1600" dirty="0"/>
              <a:t>  a)Перейти в модуль</a:t>
            </a:r>
          </a:p>
          <a:p>
            <a:r>
              <a:rPr lang="ru-RU" sz="1600" dirty="0"/>
              <a:t>    i)Открыть урок</a:t>
            </a:r>
          </a:p>
          <a:p>
            <a:r>
              <a:rPr lang="ru-RU" sz="1600" dirty="0"/>
              <a:t>    (1)Просмотреть обучающие видео урока</a:t>
            </a:r>
          </a:p>
          <a:p>
            <a:r>
              <a:rPr lang="ru-RU" sz="1600" dirty="0"/>
              <a:t>    (2)Сдать домашнюю работу</a:t>
            </a:r>
          </a:p>
          <a:p>
            <a:r>
              <a:rPr lang="ru-RU" sz="1600" dirty="0"/>
              <a:t>    (3)Написать курирующему преподавателю</a:t>
            </a:r>
          </a:p>
          <a:p>
            <a:r>
              <a:rPr lang="ru-RU" sz="1600" dirty="0"/>
              <a:t>3)Просмотреть свой профиль</a:t>
            </a:r>
          </a:p>
          <a:p>
            <a:r>
              <a:rPr lang="ru-RU" sz="1600" dirty="0"/>
              <a:t>  a)Редактировать личные данные</a:t>
            </a:r>
          </a:p>
          <a:p>
            <a:r>
              <a:rPr lang="ru-RU" sz="1600" dirty="0"/>
              <a:t>  b)Изменить пароль</a:t>
            </a:r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C9D3D-9530-4319-AF95-3567BAFB9734}"/>
              </a:ext>
            </a:extLst>
          </p:cNvPr>
          <p:cNvSpPr txBox="1"/>
          <p:nvPr/>
        </p:nvSpPr>
        <p:spPr>
          <a:xfrm>
            <a:off x="6069983" y="1199910"/>
            <a:ext cx="23513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Преподаватель</a:t>
            </a:r>
          </a:p>
          <a:p>
            <a:endParaRPr lang="ru-RU" sz="1600" dirty="0"/>
          </a:p>
          <a:p>
            <a:r>
              <a:rPr lang="ru-RU" sz="1600" dirty="0"/>
              <a:t>1)Проверить домашнее задание</a:t>
            </a:r>
          </a:p>
          <a:p>
            <a:r>
              <a:rPr lang="ru-RU" sz="1600" dirty="0"/>
              <a:t>  a)Вернуть домашнее задание</a:t>
            </a:r>
          </a:p>
          <a:p>
            <a:r>
              <a:rPr lang="ru-RU" sz="1600" dirty="0"/>
              <a:t>  b)Принять домашнее задание</a:t>
            </a:r>
          </a:p>
          <a:p>
            <a:r>
              <a:rPr lang="ru-RU" sz="1600" dirty="0"/>
              <a:t>  c)Оставить комментарий</a:t>
            </a:r>
          </a:p>
          <a:p>
            <a:r>
              <a:rPr lang="ru-RU" sz="1600" dirty="0"/>
              <a:t>2)Просмотреть свой профиль</a:t>
            </a:r>
          </a:p>
          <a:p>
            <a:r>
              <a:rPr lang="ru-RU" sz="1600" dirty="0"/>
              <a:t>  a)Редактировать личные данные</a:t>
            </a:r>
          </a:p>
          <a:p>
            <a:r>
              <a:rPr lang="ru-RU" sz="1600" dirty="0"/>
              <a:t>  b)Изменить пароль</a:t>
            </a:r>
          </a:p>
          <a:p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26267A-8C94-4476-93B0-40127A5F17E9}"/>
              </a:ext>
            </a:extLst>
          </p:cNvPr>
          <p:cNvSpPr txBox="1"/>
          <p:nvPr/>
        </p:nvSpPr>
        <p:spPr>
          <a:xfrm>
            <a:off x="8217767" y="1138693"/>
            <a:ext cx="435735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Администратор</a:t>
            </a:r>
          </a:p>
          <a:p>
            <a:endParaRPr lang="ru-RU" sz="1600" dirty="0"/>
          </a:p>
          <a:p>
            <a:r>
              <a:rPr lang="ru-RU" sz="1600" dirty="0"/>
              <a:t>1)Управлять курсами</a:t>
            </a:r>
          </a:p>
          <a:p>
            <a:r>
              <a:rPr lang="ru-RU" sz="1600" dirty="0"/>
              <a:t>  a)Добавить курс</a:t>
            </a:r>
          </a:p>
          <a:p>
            <a:r>
              <a:rPr lang="ru-RU" sz="1600" dirty="0"/>
              <a:t>  b)Удалить курс</a:t>
            </a:r>
          </a:p>
          <a:p>
            <a:r>
              <a:rPr lang="ru-RU" sz="1600" dirty="0"/>
              <a:t>  c)Изменить курс</a:t>
            </a:r>
          </a:p>
          <a:p>
            <a:r>
              <a:rPr lang="ru-RU" sz="1600" dirty="0"/>
              <a:t>    i)Изменить название курса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ii</a:t>
            </a:r>
            <a:r>
              <a:rPr lang="ru-RU" sz="1600" dirty="0"/>
              <a:t>)Добавить модуль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iii</a:t>
            </a:r>
            <a:r>
              <a:rPr lang="ru-RU" sz="1600" dirty="0"/>
              <a:t>)Удалить модуль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iv</a:t>
            </a:r>
            <a:r>
              <a:rPr lang="ru-RU" sz="1600" dirty="0"/>
              <a:t>)Изменить модуль</a:t>
            </a:r>
          </a:p>
          <a:p>
            <a:r>
              <a:rPr lang="ru-RU" sz="1600" dirty="0"/>
              <a:t>      (1)Изменить название модуля</a:t>
            </a:r>
          </a:p>
          <a:p>
            <a:r>
              <a:rPr lang="ru-RU" sz="1600" dirty="0"/>
              <a:t>      (2)Добавить урок</a:t>
            </a:r>
          </a:p>
          <a:p>
            <a:r>
              <a:rPr lang="ru-RU" sz="1600" dirty="0"/>
              <a:t>      (3)Удалить урок</a:t>
            </a:r>
          </a:p>
          <a:p>
            <a:r>
              <a:rPr lang="ru-RU" sz="1600" dirty="0"/>
              <a:t>      (4)Изменить урок</a:t>
            </a:r>
          </a:p>
          <a:p>
            <a:r>
              <a:rPr lang="ru-RU" sz="1600" dirty="0"/>
              <a:t>        (a)Добавить видео</a:t>
            </a:r>
          </a:p>
          <a:p>
            <a:r>
              <a:rPr lang="ru-RU" sz="1600" dirty="0"/>
              <a:t>        (b)Удалить видео</a:t>
            </a:r>
          </a:p>
          <a:p>
            <a:r>
              <a:rPr lang="ru-RU" sz="1600" dirty="0"/>
              <a:t>        (c)Добавить домашнюю работу</a:t>
            </a:r>
          </a:p>
          <a:p>
            <a:r>
              <a:rPr lang="ru-RU" sz="1600" dirty="0"/>
              <a:t>        (d)Удалить домашнюю работу</a:t>
            </a:r>
          </a:p>
          <a:p>
            <a:r>
              <a:rPr lang="ru-RU" sz="1600" dirty="0"/>
              <a:t>2)Управлять пользователями</a:t>
            </a:r>
          </a:p>
          <a:p>
            <a:r>
              <a:rPr lang="ru-RU" sz="1600" dirty="0"/>
              <a:t>  a)Добавить пользователя</a:t>
            </a:r>
          </a:p>
          <a:p>
            <a:r>
              <a:rPr lang="ru-RU" sz="1600" dirty="0"/>
              <a:t>  b)Удалить пользователя</a:t>
            </a:r>
          </a:p>
          <a:p>
            <a:r>
              <a:rPr lang="ru-RU" sz="1600" dirty="0"/>
              <a:t>  c)Редактировать инф. пользователя</a:t>
            </a:r>
          </a:p>
          <a:p>
            <a:r>
              <a:rPr lang="ru-RU" sz="1600" dirty="0"/>
              <a:t>3)Прочитать сообщения службы поддержки</a:t>
            </a:r>
          </a:p>
          <a:p>
            <a:endParaRPr lang="ru-RU" dirty="0"/>
          </a:p>
        </p:txBody>
      </p:sp>
      <p:pic>
        <p:nvPicPr>
          <p:cNvPr id="22" name="Рисунок 21" descr="Мужчина со сплошной заливкой">
            <a:extLst>
              <a:ext uri="{FF2B5EF4-FFF2-40B4-BE49-F238E27FC236}">
                <a16:creationId xmlns:a16="http://schemas.microsoft.com/office/drawing/2014/main" id="{E2EAA4F6-7169-4A37-BEEF-A1899F4DB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6370" y="521982"/>
            <a:ext cx="616711" cy="616711"/>
          </a:xfrm>
          <a:prstGeom prst="rect">
            <a:avLst/>
          </a:prstGeom>
        </p:spPr>
      </p:pic>
      <p:pic>
        <p:nvPicPr>
          <p:cNvPr id="23" name="Рисунок 22" descr="Мужчина со сплошной заливкой">
            <a:extLst>
              <a:ext uri="{FF2B5EF4-FFF2-40B4-BE49-F238E27FC236}">
                <a16:creationId xmlns:a16="http://schemas.microsoft.com/office/drawing/2014/main" id="{09F72ACE-11D3-4C0A-950E-53ADE32EEC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995" y="465497"/>
            <a:ext cx="616711" cy="6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A347F-0875-41FB-8742-9837595B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620" y="36683"/>
            <a:ext cx="8112760" cy="690917"/>
          </a:xfrm>
        </p:spPr>
        <p:txBody>
          <a:bodyPr>
            <a:noAutofit/>
          </a:bodyPr>
          <a:lstStyle/>
          <a:p>
            <a:r>
              <a:rPr lang="ru-RU" sz="3600" dirty="0"/>
              <a:t>Диаграммы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2435F2-5476-4908-A4B3-9DCF5F5E8E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24950" y="727600"/>
            <a:ext cx="6779065" cy="27596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AC9C42-21DE-436F-87E4-098B0021C1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255" y="3590290"/>
            <a:ext cx="6617267" cy="31498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401EA0-4F25-440D-B357-9C7EDF660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40" y="3692038"/>
            <a:ext cx="5232675" cy="29463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154EAF-873F-4B47-ADC9-C72C28CFE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1" y="644714"/>
            <a:ext cx="4597835" cy="28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8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A347F-0875-41FB-8742-9837595B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230" y="24541"/>
            <a:ext cx="4205537" cy="690917"/>
          </a:xfrm>
        </p:spPr>
        <p:txBody>
          <a:bodyPr>
            <a:noAutofit/>
          </a:bodyPr>
          <a:lstStyle/>
          <a:p>
            <a:r>
              <a:rPr lang="ru-RU" sz="3600" dirty="0"/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8290F-D158-4ECF-9066-99B19557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9" y="611241"/>
            <a:ext cx="11177081" cy="62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A347F-0875-41FB-8742-9837595B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01" y="117829"/>
            <a:ext cx="9294829" cy="690917"/>
          </a:xfrm>
        </p:spPr>
        <p:txBody>
          <a:bodyPr>
            <a:noAutofit/>
          </a:bodyPr>
          <a:lstStyle/>
          <a:p>
            <a:r>
              <a:rPr lang="ru-RU" sz="3600" dirty="0"/>
              <a:t>Диаграммы последовательности действий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D6C2CD-DFF7-4397-92B5-BDE89A6DA8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7740" y="996220"/>
            <a:ext cx="5126584" cy="261429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34123C-E634-4CA8-B02C-33C5193EE6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06719" y="2051646"/>
            <a:ext cx="4119000" cy="38830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BBF7A9-3FA2-4921-835F-B896601051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06064" y="4340624"/>
            <a:ext cx="4808260" cy="23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4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FE3962-BA07-483D-805A-B59C5202AB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173" y="716437"/>
            <a:ext cx="5610738" cy="30047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37DE22-9BEB-46B6-90F6-87CCDAD3E2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75891" y="716437"/>
            <a:ext cx="6019936" cy="30047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5DA87B-9514-48CB-A18C-6DA5A2B8EF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6173" y="3827282"/>
            <a:ext cx="5610738" cy="29282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C2E0FE-6053-4E64-99B1-B5BCFBB7A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891" y="3827282"/>
            <a:ext cx="6019936" cy="2928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EC692-783A-4E91-B97D-D17B5E723DE1}"/>
              </a:ext>
            </a:extLst>
          </p:cNvPr>
          <p:cNvSpPr txBox="1"/>
          <p:nvPr/>
        </p:nvSpPr>
        <p:spPr>
          <a:xfrm>
            <a:off x="710943" y="102444"/>
            <a:ext cx="11284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Практическое исследование решения задачи анализа активностей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2957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F30D7-C328-451C-B6CD-38FB650F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5" y="309491"/>
            <a:ext cx="10066506" cy="1325563"/>
          </a:xfrm>
        </p:spPr>
        <p:txBody>
          <a:bodyPr>
            <a:noAutofit/>
          </a:bodyPr>
          <a:lstStyle/>
          <a:p>
            <a:r>
              <a:rPr lang="ru-RU" dirty="0"/>
              <a:t>Таблица с метками успеваемости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6982B5-4EFB-4EFD-B8B2-DAABC408A6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481934"/>
            <a:ext cx="6076367" cy="35319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365E04-FC76-4461-9C04-BCE52EC988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63685"/>
            <a:ext cx="6076367" cy="4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53467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2590</TotalTime>
  <Words>844</Words>
  <Application>Microsoft Office PowerPoint</Application>
  <PresentationFormat>Широкоэкранный</PresentationFormat>
  <Paragraphs>133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Corbel</vt:lpstr>
      <vt:lpstr>Times New Roman</vt:lpstr>
      <vt:lpstr>Глубина</vt:lpstr>
      <vt:lpstr>Презентация PowerPoint</vt:lpstr>
      <vt:lpstr>Специфика работы</vt:lpstr>
      <vt:lpstr>Структура ВКР</vt:lpstr>
      <vt:lpstr>Пользователи ИС и их возможности</vt:lpstr>
      <vt:lpstr>Диаграммы вариантов использования</vt:lpstr>
      <vt:lpstr>Диаграмма классов</vt:lpstr>
      <vt:lpstr>Диаграммы последовательности действий</vt:lpstr>
      <vt:lpstr>Презентация PowerPoint</vt:lpstr>
      <vt:lpstr>Таблица с метками успеваемости</vt:lpstr>
      <vt:lpstr>Разведочный анализ данных</vt:lpstr>
      <vt:lpstr>Разведочный анализ данных ч.2</vt:lpstr>
      <vt:lpstr>Результаты обучения моделей</vt:lpstr>
      <vt:lpstr>Выводы</vt:lpstr>
      <vt:lpstr>Основные источники</vt:lpstr>
      <vt:lpstr>Приложение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Еременко Артем Геннадьевич</dc:creator>
  <cp:lastModifiedBy>Еременко Артем Геннадьевич</cp:lastModifiedBy>
  <cp:revision>57</cp:revision>
  <dcterms:created xsi:type="dcterms:W3CDTF">2022-06-06T12:07:08Z</dcterms:created>
  <dcterms:modified xsi:type="dcterms:W3CDTF">2022-06-14T09:08:35Z</dcterms:modified>
</cp:coreProperties>
</file>