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0" r:id="rId3"/>
    <p:sldId id="291" r:id="rId4"/>
    <p:sldId id="292" r:id="rId5"/>
    <p:sldId id="293" r:id="rId6"/>
    <p:sldId id="294" r:id="rId7"/>
    <p:sldId id="256" r:id="rId8"/>
    <p:sldId id="257" r:id="rId9"/>
    <p:sldId id="258" r:id="rId10"/>
    <p:sldId id="268" r:id="rId11"/>
    <p:sldId id="272" r:id="rId12"/>
    <p:sldId id="273" r:id="rId13"/>
    <p:sldId id="271" r:id="rId14"/>
    <p:sldId id="274" r:id="rId15"/>
    <p:sldId id="261" r:id="rId16"/>
    <p:sldId id="262" r:id="rId17"/>
    <p:sldId id="275" r:id="rId18"/>
    <p:sldId id="276" r:id="rId19"/>
    <p:sldId id="265" r:id="rId20"/>
    <p:sldId id="277" r:id="rId21"/>
    <p:sldId id="279" r:id="rId22"/>
    <p:sldId id="280" r:id="rId23"/>
    <p:sldId id="278" r:id="rId24"/>
    <p:sldId id="281" r:id="rId25"/>
    <p:sldId id="282" r:id="rId26"/>
    <p:sldId id="289" r:id="rId27"/>
    <p:sldId id="290" r:id="rId28"/>
    <p:sldId id="263" r:id="rId29"/>
    <p:sldId id="266" r:id="rId30"/>
    <p:sldId id="267" r:id="rId31"/>
    <p:sldId id="264" r:id="rId32"/>
    <p:sldId id="288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6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46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5B52-C219-4C21-87DE-0A2F390B562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7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A939-AC82-4D1A-B322-3470B23D6094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35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9786B-632D-4FFB-85C7-95FB0434F5A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9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6C72E-269D-4820-976B-C9BD562CA3E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6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CBB1-77CA-49E6-80D4-5522D1F56BE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52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2887-07AF-437B-9E63-E13520A309F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59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C345-1993-49C4-958A-86AEB356C488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8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E13E9-013D-43BB-B8C7-0FF4365AF23F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1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408B8-3C4A-4AE7-985F-6643401B9E45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70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B1142-8696-43D4-8184-9B6DF2A76B3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18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27A7B-1579-4B5A-B46A-0782C726266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2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A44F3-F9DC-43A4-9530-7C79231F882E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60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310C5-4D0C-4A7C-90FB-1E5AE1317B97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6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160ED-0451-4745-94CB-350F97BD59A0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5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9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var_Jacob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Диаграммы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9470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787" y="260648"/>
            <a:ext cx="8661648" cy="576064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Назначение вариантов </a:t>
            </a:r>
            <a:r>
              <a:rPr lang="ru-RU" altLang="ru-RU" dirty="0"/>
              <a:t>использования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4152" y="1412776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границы и контекст моделируемой предметной области на начальных этапах проектирования системы.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требования к функциональному поведению проектируемой системы.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исходную концептуальную модель системы для ее последующей детализации в форме логических и физических моделей.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исходную документацию для взаимодействия разработчиков системы с ее заказчиками и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26198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Суть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называется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любая сущность, взаимодействующая с системой извне. Это может быть человек, техническое устройство, программа или любая другая система, которая может служить источником воздействия на моделируемую систему так, как определит сам разработчик.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свою очередь, вариант использования 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служит для описания сервисов, которые система предоставляет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действующему лицу.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 словами, каждый вариант использования определяет некоторый набор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сценариев (последовательность действий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совершаемый системой при диалоге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действующим лицом).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ничего не говорится о том, каким образом будет реализовано взаимодействие актеров с системой.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самом общем случае, диаграмма вариантов использования представляет собой граф специального вида, который является графической нотацией для представления конкретных вариантов использования, актеров, возможно некоторых интерфейсов, и отношений между этими элементами. </a:t>
            </a:r>
          </a:p>
        </p:txBody>
      </p:sp>
    </p:spTree>
    <p:extLst>
      <p:ext uri="{BB962C8B-B14F-4D97-AF65-F5344CB8AC3E}">
        <p14:creationId xmlns:p14="http://schemas.microsoft.com/office/powerpoint/2010/main" val="30807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887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/>
              <a:t>Действующие </a:t>
            </a:r>
            <a:r>
              <a:rPr lang="ru-RU" dirty="0" smtClean="0"/>
              <a:t>лица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3634" y="869411"/>
            <a:ext cx="79740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Действующее лицо представляет собой любую внешнюю по отношению к моделируемой системе сущность, которая взаимодействует с системой и использует ее функциональные возможности для достижения определенных целей или решения частных задач.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Действующие лица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служат для обозначения согласованного множества ролей (роли соответствует интерфейс), которые могут играть пользователи в процессе взаимодействия с проектируемой системой.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действующее лицо может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рассматриваться как некая отдельная роль относительно конкретного варианта использования.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обозначением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действующего лица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диаграммах является фигурка «человечка», под которой записывается конкретное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:\Рабочая\РУДН-UML\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129808"/>
            <a:ext cx="447550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выбирать действующие лица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124744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категорий пользователей происходит, как правило, неформально: из соображений здравого смысла и собственного опыта. Тем не менее,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смысл отнести пользователей к разным категориям, если наблюдаются следующие признаки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участвуют в разных (независимых) бизнес-процессах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имеют различные права на выполнение действий и доступ к информации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взаимодействуют с системой в разных режимах: от случая к случаю, регулярно, постоянно.</a:t>
            </a:r>
          </a:p>
        </p:txBody>
      </p:sp>
    </p:spTree>
    <p:extLst>
      <p:ext uri="{BB962C8B-B14F-4D97-AF65-F5344CB8AC3E}">
        <p14:creationId xmlns:p14="http://schemas.microsoft.com/office/powerpoint/2010/main" val="36557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9625"/>
            <a:ext cx="8229600" cy="792088"/>
          </a:xfrm>
        </p:spPr>
        <p:txBody>
          <a:bodyPr/>
          <a:lstStyle/>
          <a:p>
            <a:r>
              <a:rPr lang="ru-RU" altLang="ru-RU" dirty="0"/>
              <a:t>Варианты использования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56" y="1340768"/>
            <a:ext cx="8229600" cy="334096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описание множества последовательных действий (включая вариации), которые выполняются некоторым субъектом с целью получения результата, значимого для некоторого действующего лица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/>
              <a:t>Каждая конкретная последовательность действий называется </a:t>
            </a:r>
            <a:r>
              <a:rPr lang="ru-RU" i="1" dirty="0"/>
              <a:t>сценарием</a:t>
            </a:r>
            <a:r>
              <a:rPr lang="ru-RU" dirty="0"/>
              <a:t> (</a:t>
            </a:r>
            <a:r>
              <a:rPr lang="ru-RU" dirty="0" err="1"/>
              <a:t>scenario</a:t>
            </a:r>
            <a:r>
              <a:rPr lang="ru-RU" dirty="0"/>
              <a:t>).</a:t>
            </a:r>
          </a:p>
          <a:p>
            <a:pPr marL="0" indent="0" algn="just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36926"/>
            <a:ext cx="3096344" cy="193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9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Варианты использования</a:t>
            </a:r>
          </a:p>
        </p:txBody>
      </p:sp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92375"/>
            <a:ext cx="5545137" cy="33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7164388" y="2168525"/>
            <a:ext cx="1787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Вариант </a:t>
            </a:r>
          </a:p>
          <a:p>
            <a:r>
              <a:rPr lang="ru-RU" altLang="ru-RU"/>
              <a:t>использования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1258888" y="1844675"/>
            <a:ext cx="2243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Действующее лицо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431800" y="4329113"/>
            <a:ext cx="1547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Простое имя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1727200" y="5553075"/>
            <a:ext cx="288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dirty="0"/>
              <a:t>Квалифицированное имя</a:t>
            </a:r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 flipV="1">
            <a:off x="4176713" y="5192713"/>
            <a:ext cx="75565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V="1">
            <a:off x="2016125" y="4076700"/>
            <a:ext cx="75565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V="1">
            <a:off x="2016125" y="3465513"/>
            <a:ext cx="3743325" cy="1116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 flipH="1">
            <a:off x="7127875" y="2852738"/>
            <a:ext cx="43180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 flipH="1">
            <a:off x="7019925" y="2852738"/>
            <a:ext cx="64770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>
            <a:off x="2879725" y="2241550"/>
            <a:ext cx="1079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20472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служит для спецификации параметров модели, которые видимы извне без указания их внутренней структуры.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языке UML интерфейс является классификатором и характеризует только ограниченную часть поведения моделируемой сущности.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Применительно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диаграммам вариантов использования, интерфейсы определяют совокупность операций, которые обеспечивают необходимый набор сервисов или функциональности для актеров.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:\Рабочая\РУДН-UML\UML_Слайды\рис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68" y="4941168"/>
            <a:ext cx="8568952" cy="156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75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56" y="750714"/>
            <a:ext cx="8507288" cy="5400600"/>
          </a:xfrm>
        </p:spPr>
        <p:txBody>
          <a:bodyPr>
            <a:normAutofit/>
          </a:bodyPr>
          <a:lstStyle/>
          <a:p>
            <a:pPr algn="just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Примечания (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языке UML предназначены для включения в модель произвольной текстовой информации, имеющей непосредственное отношение к контексту разрабатываемого проекта. </a:t>
            </a:r>
          </a:p>
          <a:p>
            <a:pPr algn="just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такой информации могут быть комментарии разработчика (например, дата и версия разработки диаграммы или ее отдельных компонентов), ограничения (например, на значения отдельных связей или экземпляры сущностей) и помеченные значения. </a:t>
            </a:r>
          </a:p>
          <a:p>
            <a:pPr algn="just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Применительно к диаграммам вариантов использования примечание может носить самую общую информацию, относящуюся к общему контексту системы. </a:t>
            </a:r>
          </a:p>
        </p:txBody>
      </p:sp>
      <p:pic>
        <p:nvPicPr>
          <p:cNvPr id="4" name="Picture 6" descr="F:\Рабочая\РУДН-UML\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733256"/>
            <a:ext cx="1512168" cy="10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5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778098"/>
          </a:xfrm>
        </p:spPr>
        <p:txBody>
          <a:bodyPr/>
          <a:lstStyle/>
          <a:p>
            <a:r>
              <a:rPr lang="ru-RU" dirty="0" smtClean="0"/>
              <a:t>Отношения между сущностями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UML имеется несколько стандартных видов отношений между актерами и вариантами использования: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ассоциации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relationship)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расширения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relationship)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обобщения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relationship)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включения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relationship)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общие свойства вариантов использования могут быть представлены тремя различными способами, а именно с помощью отношений расширения, обобщения и включения </a:t>
            </a:r>
          </a:p>
        </p:txBody>
      </p:sp>
    </p:spTree>
    <p:extLst>
      <p:ext uri="{BB962C8B-B14F-4D97-AF65-F5344CB8AC3E}">
        <p14:creationId xmlns:p14="http://schemas.microsoft.com/office/powerpoint/2010/main" val="21503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i="1" dirty="0"/>
              <a:t>Отношение ассоциации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908721"/>
            <a:ext cx="8435280" cy="3024336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Ассоциация между действующим лицом и вариантом использования</a:t>
            </a:r>
            <a:r>
              <a:rPr lang="ru-RU" dirty="0"/>
              <a:t> показывает, что действующее лицо тем или иным способом взаимодействует (предоставляет исходные данные, получает результат) с вариантом использования.</a:t>
            </a:r>
          </a:p>
        </p:txBody>
      </p:sp>
      <p:pic>
        <p:nvPicPr>
          <p:cNvPr id="3074" name="Picture 2" descr="F:\Рабочая\РУДН-UML\UML_Слайды\рис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9482"/>
            <a:ext cx="7679903" cy="24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595364" y="116632"/>
            <a:ext cx="8229600" cy="734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Представления </a:t>
            </a:r>
            <a:r>
              <a:rPr lang="en-US" altLang="ru-RU" dirty="0" smtClean="0"/>
              <a:t>UML</a:t>
            </a:r>
            <a:endParaRPr lang="ru-RU" altLang="ru-RU" dirty="0" smtClean="0"/>
          </a:p>
        </p:txBody>
      </p:sp>
      <p:sp>
        <p:nvSpPr>
          <p:cNvPr id="26627" name="Объект 2"/>
          <p:cNvSpPr>
            <a:spLocks noGrp="1"/>
          </p:cNvSpPr>
          <p:nvPr>
            <p:ph idx="1"/>
          </p:nvPr>
        </p:nvSpPr>
        <p:spPr>
          <a:xfrm>
            <a:off x="251520" y="3429000"/>
            <a:ext cx="8399463" cy="3240360"/>
          </a:xfrm>
        </p:spPr>
        <p:txBody>
          <a:bodyPr/>
          <a:lstStyle/>
          <a:p>
            <a:pPr eaLnBrk="1" hangingPunct="1"/>
            <a:endParaRPr lang="ru-RU" altLang="ru-RU" sz="2000" i="1" dirty="0" smtClean="0"/>
          </a:p>
          <a:p>
            <a:pPr algn="just" eaLnBrk="1" hangingPunct="1"/>
            <a:r>
              <a:rPr lang="ru-RU" alt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использования </a:t>
            </a:r>
            <a:r>
              <a:rPr lang="ru-RU" altLang="ru-RU" sz="2000" dirty="0" smtClean="0"/>
              <a:t>(</a:t>
            </a:r>
            <a:r>
              <a:rPr lang="ru-RU" altLang="ru-RU" sz="2000" dirty="0" err="1" smtClean="0"/>
              <a:t>Use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Case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View</a:t>
            </a:r>
            <a:r>
              <a:rPr lang="ru-RU" altLang="ru-RU" sz="2000" dirty="0" smtClean="0"/>
              <a:t>) 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‒ это описание поведения системы в терминах вариантов использования с точки зрения внешних по отношению к системе действующих лиц. </a:t>
            </a:r>
            <a:endParaRPr lang="ru-RU" alt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endParaRPr lang="ru-RU" altLang="ru-RU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ru-RU" altLang="ru-RU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Представление </a:t>
            </a:r>
            <a:r>
              <a:rPr lang="ru-RU" alt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проектирования </a:t>
            </a:r>
            <a:r>
              <a:rPr lang="ru-RU" altLang="ru-RU" sz="2000" dirty="0" smtClean="0"/>
              <a:t>(</a:t>
            </a:r>
            <a:r>
              <a:rPr lang="ru-RU" altLang="ru-RU" sz="2000" dirty="0" err="1" smtClean="0"/>
              <a:t>Design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View</a:t>
            </a:r>
            <a:r>
              <a:rPr lang="ru-RU" altLang="ru-RU" sz="2000" dirty="0" smtClean="0"/>
              <a:t>) 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предназначено для описания словаря предметной области, то есть, в парадигме объектно-ориентированного программирования, классов, а также таких вспомогательных сущностей как, например, интерфейсы или кооперации. </a:t>
            </a:r>
          </a:p>
        </p:txBody>
      </p:sp>
      <p:pic>
        <p:nvPicPr>
          <p:cNvPr id="26628" name="Picture 2" descr="F:\Рабочая\РУДН-UML\pict_1_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3" y="1209174"/>
            <a:ext cx="9043988" cy="198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8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243408"/>
            <a:ext cx="8229600" cy="1008112"/>
          </a:xfrm>
        </p:spPr>
        <p:txBody>
          <a:bodyPr/>
          <a:lstStyle/>
          <a:p>
            <a:r>
              <a:rPr lang="ru-RU" i="1" dirty="0"/>
              <a:t>Отношение обобщения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 dirty="0"/>
              <a:t>Обобщение между действующими лицами</a:t>
            </a:r>
            <a:r>
              <a:rPr lang="ru-RU" dirty="0"/>
              <a:t> показывает, что одно действующее лицо наследует все свойства (в частности, участие в ассоциациях) другого действующего лица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b="1" i="1" dirty="0"/>
              <a:t>Обобщение между вариантами использования</a:t>
            </a:r>
            <a:r>
              <a:rPr lang="ru-RU" b="1" dirty="0"/>
              <a:t> </a:t>
            </a:r>
            <a:r>
              <a:rPr lang="ru-RU" dirty="0"/>
              <a:t>показывает, что один вариант использования является частным случаем (подмножеством множества сценариев) другого варианта использования.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 descr="F:\Рабочая\РУДН-UML\UML_Слайды\рис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10926"/>
            <a:ext cx="5112568" cy="99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Рабочая\РУДН-UML\UML_Слайды\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838686"/>
            <a:ext cx="3600400" cy="164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400"/>
            <a:ext cx="8229600" cy="1143000"/>
          </a:xfrm>
        </p:spPr>
        <p:txBody>
          <a:bodyPr/>
          <a:lstStyle/>
          <a:p>
            <a:r>
              <a:rPr lang="ru-RU" i="1" dirty="0"/>
              <a:t>Отношение включения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1124745"/>
            <a:ext cx="8496945" cy="381642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включения между двумя вариантами использования указывает, что некоторое заданное поведение для одного варианта использования включается в качестве составного компонента в последовательность поведения другого варианта использования.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является направленным бинарным отношением в том смысле, что пара экземпляров вариантов использования всегда упорядочена в отношении включения. </a:t>
            </a:r>
          </a:p>
        </p:txBody>
      </p:sp>
      <p:pic>
        <p:nvPicPr>
          <p:cNvPr id="5122" name="Picture 2" descr="F:\Рабочая\РУДН-UML\UML_Слайды\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40543"/>
            <a:ext cx="8568953" cy="13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Отношение расширения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496944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расширения показывает, что в некоторый сценарий независимого варианта использования может быть в определенном месте вставлен в качестве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подпоследовательности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действий сценарий зависимого варианта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Применительно к отдельным примерам некоторого варианта использования должны быть выполнены конкретные условия, определенные для расширения данного варианта использования. 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место отношение расширения от варианта использования А 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означает, что свойства экземпляра варианта использования В могут быть дополнены благодаря наличию свойств у расширенного варианта использования А </a:t>
            </a:r>
          </a:p>
        </p:txBody>
      </p:sp>
      <p:pic>
        <p:nvPicPr>
          <p:cNvPr id="1026" name="Picture 2" descr="K:\Рабочая\Хачумов М.В\2018\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3" y="4221088"/>
            <a:ext cx="67341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4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i="1" dirty="0"/>
              <a:t>Моделирование системы продажи товаров по каталогу.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172" y="1374607"/>
            <a:ext cx="8973827" cy="2918489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актеров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выступают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субъекта, один из которых является продавцом, а другой – покупателем.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этих актеров взаимодействует 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ее пользователем, т. е. они оба обращаются к соответствующему сервису «Оформить заказ на покупку товара». </a:t>
            </a:r>
          </a:p>
        </p:txBody>
      </p:sp>
      <p:pic>
        <p:nvPicPr>
          <p:cNvPr id="1026" name="Picture 2" descr="K:\Рабочая\РУДН-UML\3_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95340"/>
            <a:ext cx="6680614" cy="27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8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Выделение дополнительных вариантов использования </a:t>
            </a:r>
            <a:endParaRPr lang="ru-RU" dirty="0"/>
          </a:p>
        </p:txBody>
      </p:sp>
      <p:pic>
        <p:nvPicPr>
          <p:cNvPr id="2050" name="Picture 2" descr="K:\Рабочая\РУДН-UML\3_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2" y="1412776"/>
            <a:ext cx="7837116" cy="53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87338" y="1628775"/>
            <a:ext cx="8478837" cy="504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3527425" y="3429000"/>
            <a:ext cx="2232025" cy="1098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заказ на покупку товара</a:t>
            </a:r>
          </a:p>
        </p:txBody>
      </p:sp>
      <p:sp>
        <p:nvSpPr>
          <p:cNvPr id="7" name="Овал 6"/>
          <p:cNvSpPr/>
          <p:nvPr/>
        </p:nvSpPr>
        <p:spPr>
          <a:xfrm>
            <a:off x="3441700" y="1755775"/>
            <a:ext cx="2232025" cy="1098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Согласовать условия оплаты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9" name="Текст 2"/>
          <p:cNvSpPr txBox="1">
            <a:spLocks/>
          </p:cNvSpPr>
          <p:nvPr/>
        </p:nvSpPr>
        <p:spPr bwMode="auto">
          <a:xfrm>
            <a:off x="-215900" y="1628775"/>
            <a:ext cx="3779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 case </a:t>
            </a: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Система заказа товара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287338" y="2006600"/>
            <a:ext cx="2771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3059113" y="1628775"/>
            <a:ext cx="0" cy="377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643438" y="2854325"/>
            <a:ext cx="0" cy="5746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43" name="Текст 2"/>
          <p:cNvSpPr txBox="1">
            <a:spLocks/>
          </p:cNvSpPr>
          <p:nvPr/>
        </p:nvSpPr>
        <p:spPr bwMode="auto">
          <a:xfrm>
            <a:off x="3203575" y="2924175"/>
            <a:ext cx="37814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17" name="Овал 16"/>
          <p:cNvSpPr/>
          <p:nvPr/>
        </p:nvSpPr>
        <p:spPr>
          <a:xfrm>
            <a:off x="5867400" y="2305050"/>
            <a:ext cx="2233613" cy="10969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Заказать товар со склада</a:t>
            </a:r>
          </a:p>
        </p:txBody>
      </p:sp>
      <p:cxnSp>
        <p:nvCxnSpPr>
          <p:cNvPr id="18" name="Прямая со стрелкой 17"/>
          <p:cNvCxnSpPr>
            <a:stCxn id="4" idx="7"/>
          </p:cNvCxnSpPr>
          <p:nvPr/>
        </p:nvCxnSpPr>
        <p:spPr>
          <a:xfrm flipV="1">
            <a:off x="5434013" y="3141663"/>
            <a:ext cx="577850" cy="4476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46" name="Текст 2"/>
          <p:cNvSpPr txBox="1">
            <a:spLocks/>
          </p:cNvSpPr>
          <p:nvPr/>
        </p:nvSpPr>
        <p:spPr bwMode="auto">
          <a:xfrm>
            <a:off x="4176713" y="3321050"/>
            <a:ext cx="37798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22" name="Овал 21"/>
          <p:cNvSpPr/>
          <p:nvPr/>
        </p:nvSpPr>
        <p:spPr>
          <a:xfrm>
            <a:off x="5292725" y="4905375"/>
            <a:ext cx="2232025" cy="1098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Запросить каталог товаров</a:t>
            </a:r>
          </a:p>
        </p:txBody>
      </p:sp>
      <p:cxnSp>
        <p:nvCxnSpPr>
          <p:cNvPr id="23" name="Прямая со стрелкой 22"/>
          <p:cNvCxnSpPr>
            <a:endCxn id="4" idx="5"/>
          </p:cNvCxnSpPr>
          <p:nvPr/>
        </p:nvCxnSpPr>
        <p:spPr>
          <a:xfrm flipH="1" flipV="1">
            <a:off x="5434013" y="4365625"/>
            <a:ext cx="433387" cy="5524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49" name="Текст 2"/>
          <p:cNvSpPr txBox="1">
            <a:spLocks/>
          </p:cNvSpPr>
          <p:nvPr/>
        </p:nvSpPr>
        <p:spPr bwMode="auto">
          <a:xfrm>
            <a:off x="4176713" y="4365625"/>
            <a:ext cx="377983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28" name="Овал 27"/>
          <p:cNvSpPr/>
          <p:nvPr/>
        </p:nvSpPr>
        <p:spPr>
          <a:xfrm>
            <a:off x="2411413" y="5265738"/>
            <a:ext cx="2232025" cy="10969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заказ на покупку компьютера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3638550" y="4527550"/>
            <a:ext cx="681038" cy="7381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835025" y="2266950"/>
            <a:ext cx="2232025" cy="1098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покупателя информацией</a:t>
            </a:r>
          </a:p>
        </p:txBody>
      </p:sp>
      <p:cxnSp>
        <p:nvCxnSpPr>
          <p:cNvPr id="32" name="Прямая со стрелкой 31"/>
          <p:cNvCxnSpPr>
            <a:endCxn id="31" idx="5"/>
          </p:cNvCxnSpPr>
          <p:nvPr/>
        </p:nvCxnSpPr>
        <p:spPr>
          <a:xfrm flipH="1" flipV="1">
            <a:off x="2740025" y="3205163"/>
            <a:ext cx="823913" cy="6191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54" name="Текст 2"/>
          <p:cNvSpPr txBox="1">
            <a:spLocks/>
          </p:cNvSpPr>
          <p:nvPr/>
        </p:nvSpPr>
        <p:spPr bwMode="auto">
          <a:xfrm>
            <a:off x="1511300" y="3141663"/>
            <a:ext cx="378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18455" name="Picture 6" descr="F:\Рабочая\РУДН-UML\UML_Слайды\a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500438"/>
            <a:ext cx="6207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6" descr="F:\Рабочая\РУДН-UML\UML_Слайды\a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5013325"/>
            <a:ext cx="7127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" descr="F:\Рабочая\РУДН-UML\UML_Слайды\a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3402013"/>
            <a:ext cx="792163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8" name="Текст 2"/>
          <p:cNvSpPr txBox="1">
            <a:spLocks/>
          </p:cNvSpPr>
          <p:nvPr/>
        </p:nvSpPr>
        <p:spPr bwMode="auto">
          <a:xfrm>
            <a:off x="-900113" y="4184650"/>
            <a:ext cx="3779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Продавец</a:t>
            </a:r>
          </a:p>
        </p:txBody>
      </p:sp>
      <p:sp>
        <p:nvSpPr>
          <p:cNvPr id="18459" name="Текст 2"/>
          <p:cNvSpPr txBox="1">
            <a:spLocks/>
          </p:cNvSpPr>
          <p:nvPr/>
        </p:nvSpPr>
        <p:spPr bwMode="auto">
          <a:xfrm>
            <a:off x="-808038" y="5810250"/>
            <a:ext cx="3779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Продавец </a:t>
            </a:r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компьютеров</a:t>
            </a:r>
          </a:p>
        </p:txBody>
      </p:sp>
      <p:sp>
        <p:nvSpPr>
          <p:cNvPr id="18460" name="Текст 2"/>
          <p:cNvSpPr txBox="1">
            <a:spLocks/>
          </p:cNvSpPr>
          <p:nvPr/>
        </p:nvSpPr>
        <p:spPr bwMode="auto">
          <a:xfrm>
            <a:off x="6119813" y="4292600"/>
            <a:ext cx="378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Покупатель</a:t>
            </a:r>
          </a:p>
        </p:txBody>
      </p:sp>
      <p:pic>
        <p:nvPicPr>
          <p:cNvPr id="18461" name="Picture 6" descr="F:\Рабочая\РУДН-UML\UML_Слайды\a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63" y="5005388"/>
            <a:ext cx="79057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2" name="Текст 2"/>
          <p:cNvSpPr txBox="1">
            <a:spLocks/>
          </p:cNvSpPr>
          <p:nvPr/>
        </p:nvSpPr>
        <p:spPr bwMode="auto">
          <a:xfrm>
            <a:off x="6156325" y="5876925"/>
            <a:ext cx="377983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Покупатель</a:t>
            </a:r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компьютеров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V="1">
            <a:off x="1008063" y="4508500"/>
            <a:ext cx="0" cy="6127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8024813" y="4589463"/>
            <a:ext cx="0" cy="6127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1223963" y="3978275"/>
            <a:ext cx="23034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5741988" y="3978275"/>
            <a:ext cx="19716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67" name="Текст 2"/>
          <p:cNvSpPr txBox="1">
            <a:spLocks/>
          </p:cNvSpPr>
          <p:nvPr/>
        </p:nvSpPr>
        <p:spPr bwMode="auto">
          <a:xfrm>
            <a:off x="1439863" y="3716338"/>
            <a:ext cx="37798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8468" name="Текст 2"/>
          <p:cNvSpPr txBox="1">
            <a:spLocks/>
          </p:cNvSpPr>
          <p:nvPr/>
        </p:nvSpPr>
        <p:spPr bwMode="auto">
          <a:xfrm>
            <a:off x="-612775" y="3644900"/>
            <a:ext cx="3779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469" name="Текст 2"/>
          <p:cNvSpPr txBox="1">
            <a:spLocks/>
          </p:cNvSpPr>
          <p:nvPr/>
        </p:nvSpPr>
        <p:spPr bwMode="auto">
          <a:xfrm>
            <a:off x="3995738" y="3681413"/>
            <a:ext cx="37798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8470" name="Текст 2"/>
          <p:cNvSpPr txBox="1">
            <a:spLocks/>
          </p:cNvSpPr>
          <p:nvPr/>
        </p:nvSpPr>
        <p:spPr bwMode="auto">
          <a:xfrm>
            <a:off x="5759450" y="3641725"/>
            <a:ext cx="378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ru-RU" altLang="ru-RU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467544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i="1" dirty="0" smtClean="0"/>
              <a:t>Моделирование системы продажи товаров по каталогу. 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35005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08720" y="-13745"/>
            <a:ext cx="9705256" cy="864096"/>
          </a:xfrm>
        </p:spPr>
        <p:txBody>
          <a:bodyPr>
            <a:normAutofit/>
          </a:bodyPr>
          <a:lstStyle/>
          <a:p>
            <a:r>
              <a:rPr lang="ru-RU" sz="4000" i="1" dirty="0"/>
              <a:t>Реализация вариантов </a:t>
            </a:r>
            <a:r>
              <a:rPr lang="ru-RU" sz="4000" i="1" dirty="0" smtClean="0"/>
              <a:t>использования</a:t>
            </a:r>
            <a:endParaRPr lang="ru-RU" sz="4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89451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dirty="0" smtClean="0"/>
              <a:t>Действующие </a:t>
            </a:r>
            <a:r>
              <a:rPr lang="ru-RU" dirty="0"/>
              <a:t>лица находятся вне системы ‒ с ними ничего делать не нужно.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b="1" i="1" dirty="0" smtClean="0"/>
              <a:t>Реализация </a:t>
            </a:r>
            <a:r>
              <a:rPr lang="ru-RU" b="1" i="1" dirty="0"/>
              <a:t>варианта использования</a:t>
            </a:r>
            <a:r>
              <a:rPr lang="ru-RU" b="1" dirty="0"/>
              <a:t> (</a:t>
            </a:r>
            <a:r>
              <a:rPr lang="ru-RU" b="1" dirty="0" err="1"/>
              <a:t>use</a:t>
            </a:r>
            <a:r>
              <a:rPr lang="ru-RU" b="1" dirty="0"/>
              <a:t> </a:t>
            </a:r>
            <a:r>
              <a:rPr lang="ru-RU" b="1" dirty="0" err="1"/>
              <a:t>case</a:t>
            </a:r>
            <a:r>
              <a:rPr lang="ru-RU" b="1" dirty="0"/>
              <a:t> </a:t>
            </a:r>
            <a:r>
              <a:rPr lang="ru-RU" b="1" dirty="0" err="1"/>
              <a:t>realization</a:t>
            </a:r>
            <a:r>
              <a:rPr lang="ru-RU" b="1" dirty="0"/>
              <a:t>) — это описание всех или некоторых сценариев, составляющих вариант использования.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 smtClean="0"/>
              <a:t>Существует четыре</a:t>
            </a:r>
            <a:r>
              <a:rPr lang="ru-RU" dirty="0"/>
              <a:t>, часто применяемых </a:t>
            </a:r>
            <a:r>
              <a:rPr lang="ru-RU" dirty="0" smtClean="0"/>
              <a:t>способа </a:t>
            </a:r>
            <a:r>
              <a:rPr lang="ru-RU" dirty="0"/>
              <a:t>описания </a:t>
            </a:r>
            <a:r>
              <a:rPr lang="ru-RU" dirty="0" smtClean="0"/>
              <a:t>алгоритмов именно </a:t>
            </a:r>
            <a:r>
              <a:rPr lang="ru-RU" dirty="0"/>
              <a:t>при реализации вариантов использования</a:t>
            </a:r>
            <a:r>
              <a:rPr lang="ru-RU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b="1" dirty="0"/>
              <a:t>Текстовые </a:t>
            </a:r>
            <a:r>
              <a:rPr lang="ru-RU" b="1" dirty="0" smtClean="0"/>
              <a:t>описания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b="1" dirty="0"/>
              <a:t>Реализация программой на </a:t>
            </a:r>
            <a:r>
              <a:rPr lang="ru-RU" b="1" dirty="0" smtClean="0"/>
              <a:t>псевдокоде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b="1" dirty="0"/>
              <a:t>Реализация диаграммами деятельности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b="1" dirty="0"/>
              <a:t>Реализация диаграммами </a:t>
            </a:r>
            <a:r>
              <a:rPr lang="ru-RU" b="1" dirty="0" smtClean="0"/>
              <a:t>взаимодействия</a:t>
            </a:r>
            <a:endParaRPr lang="ru-RU" b="1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188640"/>
            <a:ext cx="9433048" cy="114300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Спецификация для варианта использования в виде потока событий</a:t>
            </a:r>
            <a:endParaRPr lang="ru-RU" altLang="ru-RU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229600" cy="4536504"/>
          </a:xfrm>
        </p:spPr>
        <p:txBody>
          <a:bodyPr>
            <a:normAutofit fontScale="77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объясняющее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в этом прецеденте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Действующие лица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Предусловия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Preconditions)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предусловиях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начнет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поток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либо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путь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Альтернативный поток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специфицирует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основного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рассматриваются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ошибочные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отоком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девиация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основного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альтернативного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рассматривается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  <a:r>
              <a:rPr lang="en-US" sz="2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Постусловия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0040" y="44624"/>
            <a:ext cx="9828584" cy="576064"/>
          </a:xfrm>
        </p:spPr>
        <p:txBody>
          <a:bodyPr>
            <a:normAutofit fontScale="90000"/>
          </a:bodyPr>
          <a:lstStyle/>
          <a:p>
            <a:r>
              <a:rPr lang="ru-RU" altLang="ru-RU" sz="3200" dirty="0" smtClean="0"/>
              <a:t>Пример спецификации </a:t>
            </a:r>
            <a:r>
              <a:rPr lang="ru-RU" altLang="ru-RU" sz="3200" dirty="0"/>
              <a:t>для варианта использования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86261"/>
              </p:ext>
            </p:extLst>
          </p:nvPr>
        </p:nvGraphicFramePr>
        <p:xfrm>
          <a:off x="683568" y="620688"/>
          <a:ext cx="7920880" cy="51902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9795"/>
                <a:gridCol w="5301085"/>
              </a:tblGrid>
              <a:tr h="3600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Раздел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2932561">
                <a:tc>
                  <a:txBody>
                    <a:bodyPr/>
                    <a:lstStyle/>
                    <a:p>
                      <a:r>
                        <a:rPr lang="ru-RU" dirty="0" smtClean="0"/>
                        <a:t>Краткое 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Покупатель желает оформить заказ на покупку компьютера, который он выбрал в каталоге товаров. При условии, что клиент зарегистрирован и выбранный компьютер есть в наличии оформляется заказ. Если клиент не зарегистрирован, то предлагается ему пройти регистрацию, и после этого заказать выбранный компьютер. Если компьютера нет в наличии, то предлагается заказать товар со склада в течении заданного срока поставки. 	</a:t>
                      </a:r>
                      <a:endParaRPr lang="ru-RU" dirty="0"/>
                    </a:p>
                  </a:txBody>
                  <a:tcPr/>
                </a:tc>
              </a:tr>
              <a:tr h="378395">
                <a:tc>
                  <a:txBody>
                    <a:bodyPr/>
                    <a:lstStyle/>
                    <a:p>
                      <a:r>
                        <a:rPr lang="ru-RU" dirty="0" smtClean="0"/>
                        <a:t>Субъекты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Продавец, Покупатель </a:t>
                      </a:r>
                      <a:endParaRPr lang="ru-RU" dirty="0"/>
                    </a:p>
                  </a:txBody>
                  <a:tcPr/>
                </a:tc>
              </a:tr>
              <a:tr h="151358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Предусловия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В каталоге товаров имеются компьютеры, которые можно заказать. У покупателей есть доступ к системе для регистрации. Продавцы умеют пользоваться рассматриваемой системой продажи. У покупателя есть бонусы.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116632"/>
            <a:ext cx="9361040" cy="634082"/>
          </a:xfrm>
        </p:spPr>
        <p:txBody>
          <a:bodyPr>
            <a:noAutofit/>
          </a:bodyPr>
          <a:lstStyle/>
          <a:p>
            <a:r>
              <a:rPr lang="ru-RU" altLang="ru-RU" sz="3600" dirty="0"/>
              <a:t>Спецификация для варианта использования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4005064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6828"/>
              </p:ext>
            </p:extLst>
          </p:nvPr>
        </p:nvGraphicFramePr>
        <p:xfrm>
          <a:off x="251520" y="908720"/>
          <a:ext cx="8640960" cy="54693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6139"/>
                <a:gridCol w="6794821"/>
              </a:tblGrid>
              <a:tr h="327323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Раздел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2121430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Основной поток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Зарегистрированный покупатель имеет возможность заказать любой компьютер из каталога товаров. В случае наличия выбранного компьютера оформляется заказ с присвоением ему уникального номера. После этого покупателю предлагается выбрать способ оплаты и способ получения компьютера. </a:t>
                      </a:r>
                    </a:p>
                    <a:p>
                      <a:pPr algn="just"/>
                      <a:r>
                        <a:rPr lang="ru-RU" dirty="0" smtClean="0"/>
                        <a:t>В случае отсутствия компьютера в наличии предлагается оформить заказ со склада и ожидания его поставки в рамках указанного срока или выбрать другой компьютер. 	</a:t>
                      </a:r>
                      <a:endParaRPr lang="ru-RU" dirty="0"/>
                    </a:p>
                  </a:txBody>
                  <a:tcPr/>
                </a:tc>
              </a:tr>
              <a:tr h="1309293">
                <a:tc>
                  <a:txBody>
                    <a:bodyPr/>
                    <a:lstStyle/>
                    <a:p>
                      <a:r>
                        <a:rPr lang="ru-RU" dirty="0" smtClean="0"/>
                        <a:t>Альтернативный поток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Покупатель не зарегистрирован. В этом случае, прежде чем оформить заказ на компьютер, ему предлагается пройти регистрацию. </a:t>
                      </a:r>
                    </a:p>
                    <a:p>
                      <a:pPr algn="just"/>
                      <a:r>
                        <a:rPr lang="ru-RU" dirty="0" smtClean="0"/>
                        <a:t>Попытка заказать товар, который отсутствует на </a:t>
                      </a:r>
                      <a:r>
                        <a:rPr lang="ru-RU" dirty="0" smtClean="0"/>
                        <a:t>складе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этом случае пользователю предлагается выбрать </a:t>
                      </a:r>
                      <a:r>
                        <a:rPr lang="ru-RU" baseline="0" smtClean="0"/>
                        <a:t>другой товар.</a:t>
                      </a:r>
                      <a:endParaRPr lang="ru-RU" dirty="0" smtClean="0"/>
                    </a:p>
                  </a:txBody>
                  <a:tcPr/>
                </a:tc>
              </a:tr>
              <a:tr h="1354522"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Постусловия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Заказ оформлен и определен срок поставки компьютера и место его получения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3"/>
          <p:cNvSpPr>
            <a:spLocks noChangeArrowheads="1"/>
          </p:cNvSpPr>
          <p:nvPr/>
        </p:nvSpPr>
        <p:spPr bwMode="auto">
          <a:xfrm>
            <a:off x="719138" y="1036638"/>
            <a:ext cx="7848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/>
              <a:t>Представление процессов</a:t>
            </a:r>
            <a:r>
              <a:rPr lang="ru-RU" altLang="ru-RU" sz="1800" dirty="0"/>
              <a:t> (</a:t>
            </a:r>
            <a:r>
              <a:rPr lang="ru-RU" altLang="ru-RU" sz="1800" dirty="0" err="1"/>
              <a:t>Process</a:t>
            </a:r>
            <a:r>
              <a:rPr lang="ru-RU" altLang="ru-RU" sz="1800" dirty="0"/>
              <a:t> </a:t>
            </a:r>
            <a:r>
              <a:rPr lang="ru-RU" altLang="ru-RU" sz="1800" dirty="0" err="1"/>
              <a:t>view</a:t>
            </a:r>
            <a:r>
              <a:rPr lang="ru-RU" altLang="ru-RU" sz="1800" dirty="0"/>
              <a:t>) ‒ это описание взаимодействия элементов управления (процессов, потоков) во время работы системы. Оно отражает такие нефункциональные требования, как, например, обеспечение параллелизма. Структурные аспекты передаются с помощью концепции активных классов, представляющих процессы и потоки, а поведенческие аспекты ‒ диаграммами взаимодействия, состояний и деятельности.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/>
              <a:t>Представление компонентов</a:t>
            </a:r>
            <a:r>
              <a:rPr lang="ru-RU" altLang="ru-RU" sz="1800" dirty="0"/>
              <a:t> (</a:t>
            </a:r>
            <a:r>
              <a:rPr lang="ru-RU" altLang="ru-RU" sz="1800" dirty="0" err="1"/>
              <a:t>Component</a:t>
            </a:r>
            <a:r>
              <a:rPr lang="ru-RU" altLang="ru-RU" sz="1800" dirty="0"/>
              <a:t> </a:t>
            </a:r>
            <a:r>
              <a:rPr lang="ru-RU" altLang="ru-RU" sz="1800" dirty="0" err="1"/>
              <a:t>view</a:t>
            </a:r>
            <a:r>
              <a:rPr lang="ru-RU" altLang="ru-RU" sz="1800" dirty="0"/>
              <a:t>) ‒ это описание системы на уровне артефактов (компонентов, файлов и т.д.), используемых для сборки, выпуска, конфигурации программного продукта. Структурные аспекты передаются диаграммами компонентов, а поведенческие аспекты ‒ диаграммами взаимодействия, состояний и деятельности.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/>
              <a:t>Представление размещения</a:t>
            </a:r>
            <a:r>
              <a:rPr lang="ru-RU" altLang="ru-RU" sz="1800" dirty="0"/>
              <a:t> (</a:t>
            </a:r>
            <a:r>
              <a:rPr lang="ru-RU" altLang="ru-RU" sz="1800" dirty="0" err="1"/>
              <a:t>Deployment</a:t>
            </a:r>
            <a:r>
              <a:rPr lang="ru-RU" altLang="ru-RU" sz="1800" dirty="0"/>
              <a:t> </a:t>
            </a:r>
            <a:r>
              <a:rPr lang="ru-RU" altLang="ru-RU" sz="1800" dirty="0" err="1"/>
              <a:t>view</a:t>
            </a:r>
            <a:r>
              <a:rPr lang="ru-RU" altLang="ru-RU" sz="1800" dirty="0"/>
              <a:t>) отражает топологию связей аппаратных средств и размещения на них компонентов. Структурные аспекты передаются диаграммами размещения, а поведенческие аспекты ‒ диаграммами взаимодействия, состояний и деятельности.</a:t>
            </a:r>
          </a:p>
        </p:txBody>
      </p:sp>
      <p:sp>
        <p:nvSpPr>
          <p:cNvPr id="27651" name="Заголовок 1"/>
          <p:cNvSpPr>
            <a:spLocks noGrp="1"/>
          </p:cNvSpPr>
          <p:nvPr>
            <p:ph type="title"/>
          </p:nvPr>
        </p:nvSpPr>
        <p:spPr>
          <a:xfrm>
            <a:off x="719138" y="-3865"/>
            <a:ext cx="8229600" cy="88265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Представления </a:t>
            </a:r>
            <a:r>
              <a:rPr lang="en-US" altLang="ru-RU" dirty="0" smtClean="0"/>
              <a:t>UML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2731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232" y="0"/>
            <a:ext cx="9468544" cy="418058"/>
          </a:xfrm>
        </p:spPr>
        <p:txBody>
          <a:bodyPr>
            <a:normAutofit fontScale="90000"/>
          </a:bodyPr>
          <a:lstStyle/>
          <a:p>
            <a:r>
              <a:rPr lang="ru-RU" altLang="ru-RU" sz="2800" i="1" dirty="0"/>
              <a:t>Спецификация для варианта использования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416" y="476672"/>
            <a:ext cx="8229600" cy="4525963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поток событий: начинается, когда посетитель называет сотруднику столовой блюдо. Если данное блюдо есть в наличии, то порцию этого блюда отдают посетителю. На этом сценарий завершается.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Альтернативный поток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 1: блюда может не оказаться в наличии и тогда посетитель отказывается от дальнейшего заказа. На этом сценарий завершается.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Альтернативный поток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 2: блюда может не оказаться в наличии и тогда посетитель выбирает другое блюдо. На этом сценарий переходит к основному потоку событий.</a:t>
            </a:r>
          </a:p>
          <a:p>
            <a:pPr>
              <a:lnSpc>
                <a:spcPct val="80000"/>
              </a:lnSpc>
            </a:pPr>
            <a:endParaRPr lang="ru-RU" altLang="ru-RU" sz="2400" dirty="0"/>
          </a:p>
        </p:txBody>
      </p:sp>
      <p:pic>
        <p:nvPicPr>
          <p:cNvPr id="3075" name="Picture 3" descr="K:\Рабочая\РУДН-UML\3_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66577"/>
            <a:ext cx="6127496" cy="30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6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 dirty="0"/>
              <a:t>ТЕХНИЧЕСКОЕ ЗАДАНИЕ</a:t>
            </a:r>
            <a:r>
              <a:rPr lang="ru-RU" dirty="0"/>
              <a:t> Информационная система «Отдел кадров» (сокращенно ИС ОК) предназначена для ввода, хранения и обработки информации о сотрудниках и движении кадров. Система должна обеспечивать выполнение следующих основных функций: </a:t>
            </a:r>
            <a:endParaRPr lang="en-US" dirty="0" smtClean="0"/>
          </a:p>
          <a:p>
            <a:pPr algn="just"/>
            <a:r>
              <a:rPr lang="ru-RU" dirty="0" smtClean="0"/>
              <a:t>Прием</a:t>
            </a:r>
            <a:r>
              <a:rPr lang="ru-RU" dirty="0"/>
              <a:t>, перевод и увольнение сотрудников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Создание </a:t>
            </a:r>
            <a:r>
              <a:rPr lang="ru-RU" dirty="0"/>
              <a:t>и ликвидация подразделений. </a:t>
            </a:r>
            <a:endParaRPr lang="en-US" dirty="0" smtClean="0"/>
          </a:p>
          <a:p>
            <a:pPr algn="just"/>
            <a:r>
              <a:rPr lang="ru-RU" dirty="0" smtClean="0"/>
              <a:t>Создание </a:t>
            </a:r>
            <a:r>
              <a:rPr lang="ru-RU" dirty="0"/>
              <a:t>вакансий и сокращение должностей.</a:t>
            </a:r>
          </a:p>
        </p:txBody>
      </p:sp>
    </p:spTree>
    <p:extLst>
      <p:ext uri="{BB962C8B-B14F-4D97-AF65-F5344CB8AC3E}">
        <p14:creationId xmlns:p14="http://schemas.microsoft.com/office/powerpoint/2010/main" val="27196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 системы отдела кадров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K:\Рабочая\РУДН-UML\UML_Слайды\рисунок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1" y="1075907"/>
            <a:ext cx="830696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1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3882" y="116632"/>
            <a:ext cx="8229600" cy="72008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Увольнение сотрудника</a:t>
            </a:r>
            <a:endParaRPr lang="ru-RU" sz="3600" dirty="0"/>
          </a:p>
        </p:txBody>
      </p:sp>
      <p:pic>
        <p:nvPicPr>
          <p:cNvPr id="2050" name="Picture 2" descr="K:\Рабочая\РУДН-UML\UML_Слайды\рис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1" y="1052736"/>
            <a:ext cx="797892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97" y="0"/>
            <a:ext cx="8877672" cy="57606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Реализация диаграммами </a:t>
            </a:r>
            <a:r>
              <a:rPr lang="ru-RU" sz="4000" dirty="0" smtClean="0"/>
              <a:t>деятельности</a:t>
            </a:r>
            <a:endParaRPr lang="ru-RU" dirty="0"/>
          </a:p>
        </p:txBody>
      </p:sp>
      <p:pic>
        <p:nvPicPr>
          <p:cNvPr id="3075" name="Picture 3" descr="K:\Рабочая\РУДН-UML\UML_Слайды\рис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97721"/>
            <a:ext cx="5398481" cy="60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2536" y="0"/>
            <a:ext cx="9540552" cy="57606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Реализация диаграммами </a:t>
            </a:r>
            <a:r>
              <a:rPr lang="ru-RU" sz="3200" dirty="0" smtClean="0"/>
              <a:t>последовательности</a:t>
            </a:r>
            <a:endParaRPr lang="ru-RU" sz="3200" dirty="0"/>
          </a:p>
        </p:txBody>
      </p:sp>
      <p:pic>
        <p:nvPicPr>
          <p:cNvPr id="4099" name="Picture 3" descr="K:\Рабочая\РУДН-UML\UML_Слайды\рис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608184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2267744" y="116632"/>
            <a:ext cx="5197896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kern="0" dirty="0" smtClean="0"/>
              <a:t>Представления </a:t>
            </a:r>
            <a:r>
              <a:rPr lang="en-US" altLang="ru-RU" kern="0" dirty="0" smtClean="0"/>
              <a:t>UML</a:t>
            </a:r>
            <a:endParaRPr lang="ru-RU" altLang="ru-RU" kern="0" dirty="0" smtClean="0"/>
          </a:p>
        </p:txBody>
      </p:sp>
      <p:pic>
        <p:nvPicPr>
          <p:cNvPr id="28676" name="Picture 2" descr="F:\Рабочая\РУДН-UML\UML_Слайды\4_pluss_1_view_of_sw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560999" cy="57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78806" cy="811213"/>
          </a:xfrm>
        </p:spPr>
        <p:txBody>
          <a:bodyPr/>
          <a:lstStyle/>
          <a:p>
            <a:pPr eaLnBrk="1" hangingPunct="1"/>
            <a:r>
              <a:rPr lang="ru-RU" altLang="ru-RU" sz="3200" dirty="0" smtClean="0"/>
              <a:t>Три представления (</a:t>
            </a:r>
            <a:r>
              <a:rPr lang="ru-RU" altLang="ru-RU" sz="3200" dirty="0" err="1" smtClean="0"/>
              <a:t>Ф.Новиков</a:t>
            </a:r>
            <a:r>
              <a:rPr lang="ru-RU" altLang="ru-RU" sz="3200" dirty="0" smtClean="0"/>
              <a:t>, </a:t>
            </a:r>
            <a:r>
              <a:rPr lang="ru-RU" altLang="ru-RU" sz="3200" dirty="0" err="1" smtClean="0"/>
              <a:t>Д.Иванов</a:t>
            </a:r>
            <a:r>
              <a:rPr lang="ru-RU" altLang="ru-RU" sz="3200" dirty="0" smtClean="0"/>
              <a:t>.)</a:t>
            </a:r>
          </a:p>
        </p:txBody>
      </p:sp>
      <p:sp>
        <p:nvSpPr>
          <p:cNvPr id="29699" name="Прямоугольник 3"/>
          <p:cNvSpPr>
            <a:spLocks noChangeArrowheads="1"/>
          </p:cNvSpPr>
          <p:nvPr/>
        </p:nvSpPr>
        <p:spPr bwMode="auto">
          <a:xfrm>
            <a:off x="611560" y="1484784"/>
            <a:ext cx="7993062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/>
              <a:t>Представление использования</a:t>
            </a:r>
            <a:r>
              <a:rPr lang="ru-RU" altLang="ru-RU" sz="1800" dirty="0"/>
              <a:t>. Представление использования призвано отвечать на вопрос, </a:t>
            </a:r>
            <a:r>
              <a:rPr lang="ru-RU" altLang="ru-RU" sz="1800" b="1" dirty="0"/>
              <a:t>что делает система полезного</a:t>
            </a:r>
            <a:r>
              <a:rPr lang="ru-RU" altLang="ru-RU" sz="1800" dirty="0"/>
              <a:t>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/>
              <a:t>Представление структуры</a:t>
            </a:r>
            <a:r>
              <a:rPr lang="ru-RU" altLang="ru-RU" sz="1800" dirty="0"/>
              <a:t>. Представление структуры призвано отвечать (с разной степенью детализации) на вопрос: </a:t>
            </a:r>
            <a:r>
              <a:rPr lang="ru-RU" altLang="ru-RU" sz="1800" b="1" dirty="0"/>
              <a:t>из чего состоит система</a:t>
            </a:r>
            <a:r>
              <a:rPr lang="ru-RU" altLang="ru-RU" sz="1800" dirty="0"/>
              <a:t>. Определяющим признаком для отнесения элементов модели к представлению структуры является явное выделение структурных элементов ‒ составных частей системы ‒ и описания взаимосвязей между ними.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/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/>
              <a:t>Представление поведения</a:t>
            </a:r>
            <a:r>
              <a:rPr lang="ru-RU" altLang="ru-RU" sz="1800" dirty="0"/>
              <a:t>. Представление поведения призвано отвечать на вопрос: </a:t>
            </a:r>
            <a:r>
              <a:rPr lang="ru-RU" altLang="ru-RU" sz="1800" b="1" dirty="0"/>
              <a:t>как работает система</a:t>
            </a:r>
            <a:r>
              <a:rPr lang="ru-RU" altLang="ru-RU" sz="1800" dirty="0"/>
              <a:t>. Определяющим признаком для отнесения элементов модели к представлению поведения является явное использование понятия времени, в частности, в форме описания последовательности событий / действий, то есть в форме алгоритма. </a:t>
            </a:r>
          </a:p>
        </p:txBody>
      </p:sp>
    </p:spTree>
    <p:extLst>
      <p:ext uri="{BB962C8B-B14F-4D97-AF65-F5344CB8AC3E}">
        <p14:creationId xmlns:p14="http://schemas.microsoft.com/office/powerpoint/2010/main" val="26773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2699792" y="134937"/>
            <a:ext cx="4247703" cy="611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53570"/>
            <a:ext cx="8229600" cy="2087561"/>
          </a:xfrm>
        </p:spPr>
        <p:txBody>
          <a:bodyPr/>
          <a:lstStyle/>
          <a:p>
            <a:pPr algn="just" eaLnBrk="1" hangingPunct="1">
              <a:defRPr/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UML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основная накладываемая на модель структура, которая облегчает создание и использование модели.</a:t>
            </a:r>
          </a:p>
          <a:p>
            <a:pPr algn="just" eaLnBrk="1" hangingPunct="1">
              <a:defRPr/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 (</a:t>
            </a:r>
            <a:r>
              <a:rPr lang="ru-RU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‒ это графическое представление некоторой части графа модели.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68313" y="3213100"/>
            <a:ext cx="8316912" cy="3348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Текст 2"/>
          <p:cNvSpPr txBox="1">
            <a:spLocks/>
          </p:cNvSpPr>
          <p:nvPr/>
        </p:nvSpPr>
        <p:spPr bwMode="auto">
          <a:xfrm>
            <a:off x="503238" y="2673350"/>
            <a:ext cx="450056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endParaRPr lang="ru-RU" kern="0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sz="2400" b="1" kern="0" dirty="0" smtClean="0"/>
              <a:t>&lt;</a:t>
            </a:r>
            <a:r>
              <a:rPr lang="ru-RU" sz="2400" b="1" kern="0" dirty="0" smtClean="0"/>
              <a:t>тег</a:t>
            </a:r>
            <a:r>
              <a:rPr lang="en-US" sz="2400" b="1" kern="0" dirty="0" smtClean="0"/>
              <a:t>&gt;</a:t>
            </a:r>
            <a:r>
              <a:rPr lang="ru-RU" sz="2400" b="1" kern="0" dirty="0" smtClean="0"/>
              <a:t> </a:t>
            </a:r>
            <a:r>
              <a:rPr lang="en-US" sz="2400" kern="0" dirty="0" smtClean="0"/>
              <a:t>&lt;</a:t>
            </a:r>
            <a:r>
              <a:rPr lang="ru-RU" sz="2400" kern="0" dirty="0" smtClean="0"/>
              <a:t>Название диаграммы</a:t>
            </a:r>
            <a:r>
              <a:rPr lang="en-US" sz="2400" kern="0" dirty="0" smtClean="0"/>
              <a:t>&gt;</a:t>
            </a:r>
            <a:endParaRPr lang="ru-RU" sz="2400" kern="0" dirty="0" smtClean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03238" y="3752850"/>
            <a:ext cx="4122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148263" y="3213100"/>
            <a:ext cx="0" cy="346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4625975" y="3559175"/>
            <a:ext cx="522288" cy="193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116632"/>
            <a:ext cx="4068192" cy="6117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Диаграммы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245" y="908720"/>
            <a:ext cx="8556219" cy="56610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Структурные – описывают, какие именно части системы моделируются</a:t>
            </a:r>
          </a:p>
          <a:p>
            <a:pPr algn="just" eaLnBrk="1" hangingPunct="1">
              <a:buFont typeface="Wingdings" panose="05000000000000000000" pitchFamily="2" charset="2"/>
              <a:buChar char="q"/>
              <a:defRPr/>
            </a:pP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Поведенческие – описывают, что происходит в моделируемой системе</a:t>
            </a:r>
          </a:p>
          <a:p>
            <a:pPr algn="just" eaLnBrk="1" hangingPunct="1">
              <a:buFont typeface="Wingdings" panose="05000000000000000000" pitchFamily="2" charset="2"/>
              <a:buChar char="q"/>
              <a:defRPr/>
            </a:pP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использования– описывает функциональное назначение системы</a:t>
            </a:r>
          </a:p>
          <a:p>
            <a:pPr eaLnBrk="1" hangingPunct="1">
              <a:defRPr/>
            </a:pPr>
            <a:endParaRPr lang="ru-RU" alt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40152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Диаграммы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48927"/>
              </p:ext>
            </p:extLst>
          </p:nvPr>
        </p:nvGraphicFramePr>
        <p:xfrm>
          <a:off x="595561" y="908720"/>
          <a:ext cx="8029575" cy="56507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4903"/>
                <a:gridCol w="3528147"/>
                <a:gridCol w="2676525"/>
              </a:tblGrid>
              <a:tr h="503262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Тип диаграммы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Название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Тег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</a:tr>
              <a:tr h="529134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Вариантов использования</a:t>
                      </a:r>
                    </a:p>
                    <a:p>
                      <a:endParaRPr lang="ru-RU" sz="1800" b="1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вариантов использования</a:t>
                      </a:r>
                      <a:endParaRPr lang="ru-RU" sz="1800" b="1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use</a:t>
                      </a:r>
                      <a:r>
                        <a:rPr lang="en-US" sz="1800" b="1" baseline="0" dirty="0" smtClean="0"/>
                        <a:t> case / </a:t>
                      </a:r>
                      <a:r>
                        <a:rPr lang="en-US" sz="1800" b="1" baseline="0" dirty="0" err="1" smtClean="0"/>
                        <a:t>uc</a:t>
                      </a:r>
                      <a:endParaRPr lang="ru-RU" sz="1800" b="1" dirty="0"/>
                    </a:p>
                  </a:txBody>
                  <a:tcPr marL="91448" marR="91448" marT="45709" marB="45709"/>
                </a:tc>
              </a:tr>
              <a:tr h="529134">
                <a:tc rowSpan="4">
                  <a:txBody>
                    <a:bodyPr/>
                    <a:lstStyle/>
                    <a:p>
                      <a:r>
                        <a:rPr lang="ru-RU" sz="1800" dirty="0" smtClean="0"/>
                        <a:t>Структурные</a:t>
                      </a:r>
                      <a:endParaRPr lang="ru-RU" sz="1800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классов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class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объектов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компонентов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component / </a:t>
                      </a:r>
                      <a:r>
                        <a:rPr lang="en-US" sz="1800" dirty="0" err="1" smtClean="0"/>
                        <a:t>cmp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размещения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deployment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rowSpan="4">
                  <a:txBody>
                    <a:bodyPr/>
                    <a:lstStyle/>
                    <a:p>
                      <a:r>
                        <a:rPr lang="ru-RU" sz="1800" dirty="0" smtClean="0"/>
                        <a:t>Поведенческие</a:t>
                      </a:r>
                      <a:endParaRPr lang="ru-RU" sz="1800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последовательности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interaction / </a:t>
                      </a:r>
                      <a:r>
                        <a:rPr lang="en-US" sz="1800" dirty="0" err="1" smtClean="0"/>
                        <a:t>sd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коммуникации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interaction</a:t>
                      </a:r>
                      <a:r>
                        <a:rPr lang="en-US" sz="1800" baseline="0" dirty="0" smtClean="0"/>
                        <a:t> / </a:t>
                      </a:r>
                      <a:r>
                        <a:rPr lang="en-US" sz="1800" baseline="0" dirty="0" err="1" smtClean="0"/>
                        <a:t>sd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автомата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/ </a:t>
                      </a:r>
                      <a:r>
                        <a:rPr lang="ru-RU" sz="1800" baseline="0" dirty="0" smtClean="0"/>
                        <a:t>состояний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state</a:t>
                      </a:r>
                      <a:r>
                        <a:rPr lang="en-US" sz="1800" baseline="0" dirty="0" smtClean="0"/>
                        <a:t> machine / </a:t>
                      </a:r>
                      <a:r>
                        <a:rPr lang="en-US" sz="1800" baseline="0" dirty="0" err="1" smtClean="0"/>
                        <a:t>stm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деятельности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activity</a:t>
                      </a:r>
                      <a:r>
                        <a:rPr lang="en-US" sz="1800" baseline="0" dirty="0" smtClean="0"/>
                        <a:t> / act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6868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Диаграммы вариантов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использования были предложены 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Иваром Якобсоном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 их нынешней графической форме еще в 1986 году.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являются, безусловно, самым стабильным элементом UML — они не менялись уже двадцать лет с лишним, фактически, приняли законченную форму задолго до появления языка.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диаграммы имеют самую простую нотацию: всего два основных типа сущностей (действующие лица и варианты использования) и три типа отношений (зависимости, ассоциации, обобщения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1432</TotalTime>
  <Words>1494</Words>
  <Application>Microsoft Office PowerPoint</Application>
  <PresentationFormat>Экран (4:3)</PresentationFormat>
  <Paragraphs>205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Calibri</vt:lpstr>
      <vt:lpstr>Times New Roman</vt:lpstr>
      <vt:lpstr>Wingdings</vt:lpstr>
      <vt:lpstr>Тема Office</vt:lpstr>
      <vt:lpstr>Пиксел</vt:lpstr>
      <vt:lpstr>Диаграммы вариантов использования</vt:lpstr>
      <vt:lpstr>Представления UML</vt:lpstr>
      <vt:lpstr>Представления UML</vt:lpstr>
      <vt:lpstr>Презентация PowerPoint</vt:lpstr>
      <vt:lpstr>Три представления (Ф.Новиков, Д.Иванов.)</vt:lpstr>
      <vt:lpstr>Диаграммы</vt:lpstr>
      <vt:lpstr>Диаграммы</vt:lpstr>
      <vt:lpstr>Диаграммы</vt:lpstr>
      <vt:lpstr>Диаграммы вариантов использования</vt:lpstr>
      <vt:lpstr>Назначение вариантов использования</vt:lpstr>
      <vt:lpstr>Суть диаграммы </vt:lpstr>
      <vt:lpstr>Действующие лица</vt:lpstr>
      <vt:lpstr>Как выбирать действующие лица?</vt:lpstr>
      <vt:lpstr>Варианты использования</vt:lpstr>
      <vt:lpstr>Варианты использования</vt:lpstr>
      <vt:lpstr>Интерфейс</vt:lpstr>
      <vt:lpstr>Примечания</vt:lpstr>
      <vt:lpstr>Отношения между сущностями</vt:lpstr>
      <vt:lpstr>Отношение ассоциации </vt:lpstr>
      <vt:lpstr>Отношение обобщения </vt:lpstr>
      <vt:lpstr>Отношение включения </vt:lpstr>
      <vt:lpstr>Отношение расширения </vt:lpstr>
      <vt:lpstr>Моделирование системы продажи товаров по каталогу. </vt:lpstr>
      <vt:lpstr>Выделение дополнительных вариантов использования </vt:lpstr>
      <vt:lpstr>Презентация PowerPoint</vt:lpstr>
      <vt:lpstr>Реализация вариантов использования</vt:lpstr>
      <vt:lpstr>Спецификация для варианта использования в виде потока событий</vt:lpstr>
      <vt:lpstr>Пример спецификации для варианта использования</vt:lpstr>
      <vt:lpstr>Спецификация для варианта использования</vt:lpstr>
      <vt:lpstr>Спецификация для варианта использования</vt:lpstr>
      <vt:lpstr>ТЕХНИЧЕСКОЕ ЗАДАНИЕ</vt:lpstr>
      <vt:lpstr>Пример системы отдела кадров</vt:lpstr>
      <vt:lpstr>Увольнение сотрудника</vt:lpstr>
      <vt:lpstr>Реализация диаграммами деятельности</vt:lpstr>
      <vt:lpstr>Реализация диаграммами последовательности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Диаграммы</dc:title>
  <dc:creator>khachumov</dc:creator>
  <cp:lastModifiedBy>Вячеслав Хачумов</cp:lastModifiedBy>
  <cp:revision>66</cp:revision>
  <dcterms:created xsi:type="dcterms:W3CDTF">2018-02-14T21:16:44Z</dcterms:created>
  <dcterms:modified xsi:type="dcterms:W3CDTF">2019-02-24T21:38:14Z</dcterms:modified>
</cp:coreProperties>
</file>