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31"/>
  </p:notesMasterIdLst>
  <p:sldIdLst>
    <p:sldId id="270" r:id="rId4"/>
    <p:sldId id="291" r:id="rId5"/>
    <p:sldId id="256" r:id="rId6"/>
    <p:sldId id="257" r:id="rId7"/>
    <p:sldId id="258" r:id="rId8"/>
    <p:sldId id="292" r:id="rId9"/>
    <p:sldId id="268" r:id="rId10"/>
    <p:sldId id="272" r:id="rId11"/>
    <p:sldId id="299" r:id="rId12"/>
    <p:sldId id="300" r:id="rId13"/>
    <p:sldId id="273" r:id="rId14"/>
    <p:sldId id="271" r:id="rId15"/>
    <p:sldId id="274" r:id="rId16"/>
    <p:sldId id="261" r:id="rId17"/>
    <p:sldId id="262" r:id="rId18"/>
    <p:sldId id="275" r:id="rId19"/>
    <p:sldId id="276" r:id="rId20"/>
    <p:sldId id="301" r:id="rId21"/>
    <p:sldId id="293" r:id="rId22"/>
    <p:sldId id="294" r:id="rId23"/>
    <p:sldId id="265" r:id="rId24"/>
    <p:sldId id="277" r:id="rId25"/>
    <p:sldId id="279" r:id="rId26"/>
    <p:sldId id="295" r:id="rId27"/>
    <p:sldId id="280" r:id="rId28"/>
    <p:sldId id="296" r:id="rId29"/>
    <p:sldId id="302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15C5D-2E8E-412B-996E-ABC0D13E2778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87C3C-361F-49CF-AF8F-784AFB66B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0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87C3C-361F-49CF-AF8F-784AFB66B1E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1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6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6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5B52-C219-4C21-87DE-0A2F390B5621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7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5A939-AC82-4D1A-B322-3470B23D6094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35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786B-632D-4FFB-85C7-95FB0434F5A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9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C72E-269D-4820-976B-C9BD562CA3E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6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CBB1-77CA-49E6-80D4-5522D1F56BE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52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887-07AF-437B-9E63-E13520A309F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59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C345-1993-49C4-958A-86AEB356C488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8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E13E9-013D-43BB-B8C7-0FF4365AF23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408B8-3C4A-4AE7-985F-6643401B9E45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70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B1142-8696-43D4-8184-9B6DF2A76B3B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18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27A7B-1579-4B5A-B46A-0782C726266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12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A44F3-F9DC-43A4-9530-7C79231F882E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60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310C5-4D0C-4A7C-90FB-1E5AE1317B97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62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ru-RU" altLang="ru-RU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6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6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6D60B-3DFF-4C23-A317-9EA1F752688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5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3E3F3-D58C-4D80-85D6-C41DB99DD72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92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5F31-7376-4B32-8CDB-714971741C6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16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8AC3F-527B-4E99-9861-9B4E56E0C6EA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58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FF01A-A401-44A5-8030-4F8CFB36B1B0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34DDB-DBA3-47CF-A211-9905C72A315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30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A5B-F900-48C3-934C-1111ACE13900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05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61E13-AD85-4A91-BA70-273DF4FF17E0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4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360B3-1923-4F91-9637-C96424A631C9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7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D8BBA-9260-4C53-A0AB-8097E5C0AD6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9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08C7-67A1-415D-9ABB-E327FB65BCDF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103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C851E-9AF9-4FD8-B9DA-B3D6D8F00773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40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14CE0-EBF6-4E86-B1CA-02B78D55437D}" type="slidenum">
              <a:rPr lang="ru-RU" alt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160ED-0451-4745-94CB-350F97BD59A0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FAC92D-9FA2-4DA2-9A7A-87136D472782}" type="slidenum">
              <a:rPr lang="ru-RU" alt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ru-RU" altLang="ru-RU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5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9470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161925" y="441325"/>
            <a:ext cx="8964613" cy="811213"/>
          </a:xfrm>
        </p:spPr>
        <p:txBody>
          <a:bodyPr/>
          <a:lstStyle/>
          <a:p>
            <a:pPr algn="ctr"/>
            <a:r>
              <a:rPr lang="ru-RU" altLang="ru-RU" smtClean="0"/>
              <a:t>Примеры</a:t>
            </a:r>
          </a:p>
        </p:txBody>
      </p:sp>
      <p:pic>
        <p:nvPicPr>
          <p:cNvPr id="14339" name="Picture 4" descr="фкн вгу иегоая величина - расшир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609725"/>
            <a:ext cx="28860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6" descr="стереотип расширение uml фкн вг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17925"/>
            <a:ext cx="5514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K:\Рабочая\РУДН-UML\UML_Слайды\Рисун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51013"/>
            <a:ext cx="55340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Текст 2"/>
          <p:cNvSpPr txBox="1">
            <a:spLocks/>
          </p:cNvSpPr>
          <p:nvPr/>
        </p:nvSpPr>
        <p:spPr bwMode="auto">
          <a:xfrm>
            <a:off x="457200" y="2054225"/>
            <a:ext cx="37909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007D"/>
              </a:buClr>
              <a:defRPr/>
            </a:pPr>
            <a:endParaRPr lang="ru-RU" kern="0" dirty="0" smtClean="0">
              <a:solidFill>
                <a:srgbClr val="000000"/>
              </a:solidFill>
            </a:endParaRPr>
          </a:p>
          <a:p>
            <a:pPr marL="0" indent="0" algn="ctr">
              <a:buClr>
                <a:srgbClr val="00007D"/>
              </a:buClr>
              <a:buFont typeface="Wingdings" pitchFamily="2" charset="2"/>
              <a:buNone/>
              <a:defRPr/>
            </a:pPr>
            <a:r>
              <a:rPr lang="ru-RU" sz="2400" kern="0" dirty="0" smtClean="0">
                <a:solidFill>
                  <a:srgbClr val="000000"/>
                </a:solidFill>
              </a:rPr>
              <a:t>Ограничение</a:t>
            </a:r>
          </a:p>
        </p:txBody>
      </p:sp>
      <p:sp>
        <p:nvSpPr>
          <p:cNvPr id="10" name="Текст 2"/>
          <p:cNvSpPr txBox="1">
            <a:spLocks/>
          </p:cNvSpPr>
          <p:nvPr/>
        </p:nvSpPr>
        <p:spPr bwMode="auto">
          <a:xfrm>
            <a:off x="3276600" y="5481638"/>
            <a:ext cx="37909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007D"/>
              </a:buClr>
              <a:defRPr/>
            </a:pPr>
            <a:endParaRPr lang="ru-RU" kern="0" dirty="0" smtClean="0">
              <a:solidFill>
                <a:srgbClr val="000000"/>
              </a:solidFill>
            </a:endParaRPr>
          </a:p>
          <a:p>
            <a:pPr marL="0" indent="0" algn="ctr">
              <a:buClr>
                <a:srgbClr val="00007D"/>
              </a:buClr>
              <a:buFont typeface="Wingdings" pitchFamily="2" charset="2"/>
              <a:buNone/>
              <a:defRPr/>
            </a:pPr>
            <a:r>
              <a:rPr lang="ru-RU" sz="2400" kern="0" dirty="0" smtClean="0">
                <a:solidFill>
                  <a:srgbClr val="000000"/>
                </a:solidFill>
              </a:rPr>
              <a:t>Стереотип</a:t>
            </a:r>
          </a:p>
        </p:txBody>
      </p:sp>
      <p:sp>
        <p:nvSpPr>
          <p:cNvPr id="11" name="Текст 2"/>
          <p:cNvSpPr txBox="1">
            <a:spLocks/>
          </p:cNvSpPr>
          <p:nvPr/>
        </p:nvSpPr>
        <p:spPr bwMode="auto">
          <a:xfrm>
            <a:off x="5568950" y="2109788"/>
            <a:ext cx="37909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007D"/>
              </a:buClr>
              <a:defRPr/>
            </a:pPr>
            <a:endParaRPr lang="ru-RU" kern="0" dirty="0" smtClean="0">
              <a:solidFill>
                <a:srgbClr val="000000"/>
              </a:solidFill>
            </a:endParaRPr>
          </a:p>
          <a:p>
            <a:pPr marL="0" indent="0" algn="ctr">
              <a:buClr>
                <a:srgbClr val="00007D"/>
              </a:buClr>
              <a:buFont typeface="Wingdings" pitchFamily="2" charset="2"/>
              <a:buNone/>
              <a:defRPr/>
            </a:pPr>
            <a:r>
              <a:rPr lang="ru-RU" sz="2400" kern="0" dirty="0" smtClean="0">
                <a:solidFill>
                  <a:srgbClr val="000000"/>
                </a:solidFill>
              </a:rPr>
              <a:t>Теговые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5741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Сущности на диаграмме </a:t>
            </a:r>
            <a:r>
              <a:rPr lang="ru-RU" dirty="0" smtClean="0"/>
              <a:t>классов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237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 ‒ один из самых "богатых" элементов моделирования UML. Описание класса может включать множество различных элементов, и чтобы они не путались, в языке предусмотрено группирование элементов описания класса по 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compartment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Стандартных секций три:</a:t>
            </a:r>
          </a:p>
          <a:p>
            <a:pPr algn="just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имени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наряду с обязательным именем может содержать также стереотип, кратность и список именованных значений;</a:t>
            </a:r>
          </a:p>
          <a:p>
            <a:pPr algn="just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атрибутов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содержит список описаний атрибутов класса;</a:t>
            </a:r>
          </a:p>
          <a:p>
            <a:pPr algn="just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операций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содержит список описаний операций класса.</a:t>
            </a:r>
          </a:p>
          <a:p>
            <a:pPr marL="0" indent="0" algn="just">
              <a:buNone/>
            </a:pPr>
            <a:endParaRPr lang="ru-RU" sz="2000" b="1" dirty="0"/>
          </a:p>
          <a:p>
            <a:pPr algn="just">
              <a:buFont typeface="Wingdings" panose="05000000000000000000" pitchFamily="2" charset="2"/>
              <a:buChar char="q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F:\Рабочая\РУДН-UML\UML_Слайды\4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12368"/>
            <a:ext cx="3033762" cy="35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7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 Стандартные стереотипы классов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05620"/>
              </p:ext>
            </p:extLst>
          </p:nvPr>
        </p:nvGraphicFramePr>
        <p:xfrm>
          <a:off x="1547664" y="1412776"/>
          <a:ext cx="6264696" cy="5168926"/>
        </p:xfrm>
        <a:graphic>
          <a:graphicData uri="http://schemas.openxmlformats.org/drawingml/2006/table">
            <a:tbl>
              <a:tblPr/>
              <a:tblGrid>
                <a:gridCol w="3132348"/>
                <a:gridCol w="3132348"/>
              </a:tblGrid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Стереотип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Описание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3393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«auxiliary»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Вспомогательный класс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«enumeration»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Перечислимый тип данных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«exception»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Исключение (только в UML 1)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«focus»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Основной класс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</a:t>
                      </a:r>
                      <a:r>
                        <a:rPr lang="en-US" sz="1200" b="0" dirty="0" err="1">
                          <a:effectLst/>
                        </a:rPr>
                        <a:t>implementationClass</a:t>
                      </a:r>
                      <a:r>
                        <a:rPr lang="en-US" sz="1200" b="0" dirty="0">
                          <a:effectLst/>
                        </a:rPr>
                        <a:t>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Реализация класса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«interface»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Все составляющие абстрактные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</a:t>
                      </a:r>
                      <a:r>
                        <a:rPr lang="en-US" sz="1200" b="0" dirty="0" err="1">
                          <a:effectLst/>
                        </a:rPr>
                        <a:t>metaclass</a:t>
                      </a:r>
                      <a:r>
                        <a:rPr lang="en-US" sz="1200" b="0" dirty="0">
                          <a:effectLst/>
                        </a:rPr>
                        <a:t>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Экземпляры являются классами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6966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dirty="0">
                          <a:effectLst/>
                        </a:rPr>
                        <a:t>«</a:t>
                      </a:r>
                      <a:r>
                        <a:rPr lang="en-US" sz="1200" b="0" dirty="0" err="1">
                          <a:effectLst/>
                        </a:rPr>
                        <a:t>powertype</a:t>
                      </a:r>
                      <a:r>
                        <a:rPr lang="en-US" sz="1200" b="0" dirty="0">
                          <a:effectLst/>
                        </a:rPr>
                        <a:t>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 err="1">
                          <a:effectLst/>
                        </a:rPr>
                        <a:t>Метакласс</a:t>
                      </a:r>
                      <a:r>
                        <a:rPr lang="ru-RU" sz="1200" b="0" dirty="0">
                          <a:effectLst/>
                        </a:rPr>
                        <a:t>, экземплярами которого являются все наследники данного класса (только в UML 1)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«process»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Активный класс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«thread»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Активный класс (только в UML 1)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479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«signal»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Класс, экземплярами которого являются сигналы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479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«stereotype»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Новый элемент на основе существующего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«type»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Тип данных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«dataType»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Тип данных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62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«utility»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Нет экземпляров, служба</a:t>
                      </a:r>
                    </a:p>
                  </a:txBody>
                  <a:tcPr marL="96052" marR="96052" marT="19210" marB="192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755576" y="548680"/>
            <a:ext cx="8229600" cy="820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Секция имени класса в общем случае имеет следующий синтаксис.</a:t>
            </a:r>
          </a:p>
          <a:p>
            <a:pPr marL="0" indent="0">
              <a:buNone/>
            </a:pPr>
            <a:r>
              <a:rPr lang="ru-RU" sz="2000" dirty="0"/>
              <a:t>«стереотип» ИМЯ {свойства} кратность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6950"/>
          </a:xfrm>
        </p:spPr>
        <p:txBody>
          <a:bodyPr>
            <a:normAutofit/>
          </a:bodyPr>
          <a:lstStyle/>
          <a:p>
            <a:r>
              <a:rPr lang="ru-RU" dirty="0"/>
              <a:t>Атрибуты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815456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— это именованное место (или, как говорят, слот), в котором может храниться значение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/>
          </a:p>
          <a:p>
            <a:pPr algn="just"/>
            <a:r>
              <a:rPr lang="ru-RU" sz="2400" dirty="0" smtClean="0"/>
              <a:t>видимость </a:t>
            </a:r>
            <a:r>
              <a:rPr lang="ru-RU" sz="2400" dirty="0"/>
              <a:t>ИМЯ кратность : тип = </a:t>
            </a:r>
            <a:r>
              <a:rPr lang="ru-RU" sz="2400" dirty="0" err="1"/>
              <a:t>начальное_значение</a:t>
            </a:r>
            <a:r>
              <a:rPr lang="ru-RU" sz="2400" dirty="0"/>
              <a:t> {свойства</a:t>
            </a:r>
            <a:r>
              <a:rPr lang="ru-RU" sz="2400" dirty="0" smtClean="0"/>
              <a:t>}</a:t>
            </a:r>
            <a:endParaRPr lang="en-US" sz="2400" dirty="0" smtClean="0"/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Видимость, как обычно, обозначается знаками +, –, #, ~.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 не указана, то никакого значения видимости по умолчанию не подразумевается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Подчеркивание описания атрибута соответствует описателю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применяемому во многих объектно-ориентированных языках программирования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Кратность, если она присутствует, определяет данный атрибут как массив (определенной или неопределенной длины).</a:t>
            </a:r>
          </a:p>
        </p:txBody>
      </p:sp>
    </p:spTree>
    <p:extLst>
      <p:ext uri="{BB962C8B-B14F-4D97-AF65-F5344CB8AC3E}">
        <p14:creationId xmlns:p14="http://schemas.microsoft.com/office/powerpoint/2010/main" val="3655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782960"/>
          </a:xfrm>
        </p:spPr>
        <p:txBody>
          <a:bodyPr/>
          <a:lstStyle/>
          <a:p>
            <a:r>
              <a:rPr lang="ru-RU" dirty="0"/>
              <a:t>Атрибуты</a:t>
            </a:r>
            <a:endParaRPr lang="ru-RU" altLang="ru-RU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736104"/>
            <a:ext cx="8229600" cy="312494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атрибута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это либо примитивный (встроенный) тип, либо тип, определенный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пользователем</a:t>
            </a:r>
          </a:p>
          <a:p>
            <a:pPr marL="0" indent="0" algn="just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значение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очевидный смысл: при создании экземпляра данного класса атрибут получает указанное значение.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любой другой элемент модели, атрибут может быть наделен дополнительными свойствами в форме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ограничений и именованных значений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атрибутов имеется еще одно стандартное свойство: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изменяемость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changeability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следующей таблице перечислены возможные значения этого свойства.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07230"/>
              </p:ext>
            </p:extLst>
          </p:nvPr>
        </p:nvGraphicFramePr>
        <p:xfrm>
          <a:off x="539552" y="3959162"/>
          <a:ext cx="8064898" cy="2647362"/>
        </p:xfrm>
        <a:graphic>
          <a:graphicData uri="http://schemas.openxmlformats.org/drawingml/2006/table">
            <a:tbl>
              <a:tblPr/>
              <a:tblGrid>
                <a:gridCol w="1152131"/>
                <a:gridCol w="6912767"/>
              </a:tblGrid>
              <a:tr h="2268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Значение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>
                          <a:effectLst/>
                        </a:rPr>
                        <a:t>Описание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886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{changeable}</a:t>
                      </a:r>
                      <a:br>
                        <a:rPr lang="en-US" sz="1300" b="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/>
                      </a:r>
                      <a:br>
                        <a:rPr lang="en-US" sz="1300" b="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>{unrestricted}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>
                          <a:effectLst/>
                        </a:rPr>
                        <a:t>Никаких ограничений на изменение значения атрибута не накладывается. Данное значение имеет место по умолчанию, поэтому указывать в модели его излишне.</a:t>
                      </a:r>
                      <a:br>
                        <a:rPr lang="ru-RU" sz="1300" b="0">
                          <a:effectLst/>
                        </a:rPr>
                      </a:br>
                      <a:r>
                        <a:rPr lang="ru-RU" sz="1300" b="0">
                          <a:effectLst/>
                        </a:rPr>
                        <a:t>Первый вариант используется в UML 1, второй ‒ в UML 2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886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{addOnly}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При изменении значения атрибута новое значение добавляется в массив значений, но старые значения не меняются и не исчезают. Такой атрибут "помнит" историю своего изменения.</a:t>
                      </a:r>
                      <a:br>
                        <a:rPr lang="ru-RU" sz="1300" b="0" dirty="0">
                          <a:effectLst/>
                        </a:rPr>
                      </a:br>
                      <a:r>
                        <a:rPr lang="ru-RU" sz="1300" b="0" dirty="0">
                          <a:effectLst/>
                        </a:rPr>
                        <a:t>В UML 2 не используется, т.к. семантика определена нечетко.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6023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{frozen}</a:t>
                      </a:r>
                      <a:br>
                        <a:rPr lang="en-US" sz="1300" b="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/>
                      </a:r>
                      <a:br>
                        <a:rPr lang="en-US" sz="1300" b="0">
                          <a:effectLst/>
                        </a:rPr>
                      </a:br>
                      <a:r>
                        <a:rPr lang="en-US" sz="1300" b="0">
                          <a:effectLst/>
                        </a:rPr>
                        <a:t>{readOnly}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Значение атрибута задается при инициализации объекта и не может меняться.</a:t>
                      </a:r>
                      <a:br>
                        <a:rPr lang="ru-RU" sz="1300" b="0" dirty="0">
                          <a:effectLst/>
                        </a:rPr>
                      </a:br>
                      <a:r>
                        <a:rPr lang="ru-RU" sz="1300" b="0" dirty="0">
                          <a:effectLst/>
                        </a:rPr>
                        <a:t>Первый вариант используется в UML 1, второй ‒ в UML 2</a:t>
                      </a:r>
                    </a:p>
                  </a:txBody>
                  <a:tcPr marL="103238" marR="103238" marT="20648" marB="2064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Примеры описаний атрибутов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17654"/>
              </p:ext>
            </p:extLst>
          </p:nvPr>
        </p:nvGraphicFramePr>
        <p:xfrm>
          <a:off x="827584" y="1124744"/>
          <a:ext cx="7704856" cy="5400598"/>
        </p:xfrm>
        <a:graphic>
          <a:graphicData uri="http://schemas.openxmlformats.org/drawingml/2006/table">
            <a:tbl>
              <a:tblPr/>
              <a:tblGrid>
                <a:gridCol w="2160240"/>
                <a:gridCol w="5544616"/>
              </a:tblGrid>
              <a:tr h="29057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Пример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Пояснение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name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>
                          <a:effectLst/>
                        </a:rPr>
                        <a:t>Минимальное возможное описание ‒ указано только имя атрибута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1011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+name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Указаны имя и открытая видимость ‒ предполагается, что манипуляции с именем будут производиться непосредственно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1011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-name : String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>
                          <a:effectLst/>
                        </a:rPr>
                        <a:t>Указаны имя, тип и закрытая видимость ‒ манипуляции с именем будут производиться с помощью специальных операций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10119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-name[1..3] : String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>
                          <a:effectLst/>
                        </a:rPr>
                        <a:t>В дополнение к предыдущему указана кратность (для хранения трех составляющих; фамилии, имени и отчества)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310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-name : String="Novikov"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>
                          <a:effectLst/>
                        </a:rPr>
                        <a:t>Дополнительно указано начальное значение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7715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>
                          <a:effectLst/>
                        </a:rPr>
                        <a:t>+name : String{readOnly}</a:t>
                      </a: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dirty="0">
                          <a:effectLst/>
                        </a:rPr>
                        <a:t>Атрибут объявлен не меняющим своего значения после начального присваивания и открытым</a:t>
                      </a:r>
                      <a:r>
                        <a:rPr lang="ru-RU" sz="1300" b="0" u="sng" baseline="30000" dirty="0">
                          <a:solidFill>
                            <a:srgbClr val="074F85"/>
                          </a:solidFill>
                          <a:effectLst/>
                        </a:rPr>
                        <a:t>∇</a:t>
                      </a:r>
                      <a:endParaRPr lang="ru-RU" sz="1300" b="0" dirty="0">
                        <a:effectLst/>
                      </a:endParaRPr>
                    </a:p>
                  </a:txBody>
                  <a:tcPr marL="104962" marR="104962" marT="20992" marB="2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Операции и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20472" cy="62646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 это спецификация действия с объектом: изменение значения его атрибутов, вычисление нового значения по информации, хранящейся в объекте и т.д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это реализация операции, т.е. выполняемый алгоритм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smtClean="0"/>
              <a:t>видимость </a:t>
            </a:r>
            <a:r>
              <a:rPr lang="ru-RU" dirty="0"/>
              <a:t>ИМЯ (параметры) : тип {свойства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знаков +, –, #, ~ 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ключевых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rivate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Подчеркивание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означает, что область действия операции ‒ класс, а не объект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Курсивное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написание имени означает, что операция абстрактная, т.е. в данном классе ее реализация не задана и должна быть задана в подклассах данного класса. </a:t>
            </a:r>
          </a:p>
        </p:txBody>
      </p:sp>
    </p:spTree>
    <p:extLst>
      <p:ext uri="{BB962C8B-B14F-4D97-AF65-F5344CB8AC3E}">
        <p14:creationId xmlns:p14="http://schemas.microsoft.com/office/powerpoint/2010/main" val="28730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Операции и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176" y="836712"/>
            <a:ext cx="8507288" cy="5760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направление </a:t>
            </a:r>
            <a:r>
              <a:rPr lang="ru-RU" sz="2800" dirty="0"/>
              <a:t>ПАРАМЕТР : тип = значение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14501"/>
              </p:ext>
            </p:extLst>
          </p:nvPr>
        </p:nvGraphicFramePr>
        <p:xfrm>
          <a:off x="323528" y="1412776"/>
          <a:ext cx="8640960" cy="2367370"/>
        </p:xfrm>
        <a:graphic>
          <a:graphicData uri="http://schemas.openxmlformats.org/drawingml/2006/table">
            <a:tbl>
              <a:tblPr/>
              <a:tblGrid>
                <a:gridCol w="1512168"/>
                <a:gridCol w="7128792"/>
              </a:tblGrid>
              <a:tr h="1116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Ключевое слово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Назначение параметра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in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Входной параметр ‒ аргумент должен быть значением, которое используется в операции, но не изменяется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388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out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Выходной параметр ‒ аргумент должен быть хранилищем, в которое операция помещает значение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73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inout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Входной и выходной параметр ‒ аргумент должен быть хранилищем, содержащим значение. Операция использует переданное значение аргумента и помещает в хранилище результат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4812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return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Значение, возвращаемое операцией. Такое значение направления передачи устанавливается автоматически для возвращаемого значения</a:t>
                      </a:r>
                    </a:p>
                  </a:txBody>
                  <a:tcPr marL="112029" marR="112029" marT="22406" marB="2240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683654"/>
              </p:ext>
            </p:extLst>
          </p:nvPr>
        </p:nvGraphicFramePr>
        <p:xfrm>
          <a:off x="323528" y="4005064"/>
          <a:ext cx="8640960" cy="2741960"/>
        </p:xfrm>
        <a:graphic>
          <a:graphicData uri="http://schemas.openxmlformats.org/drawingml/2006/table">
            <a:tbl>
              <a:tblPr/>
              <a:tblGrid>
                <a:gridCol w="2880320"/>
                <a:gridCol w="5760640"/>
              </a:tblGrid>
              <a:tr h="8496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</a:rPr>
                        <a:t>Пример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</a:rPr>
                        <a:t>Пояснение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4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effectLst/>
                        </a:rPr>
                        <a:t>move()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</a:rPr>
                        <a:t>Минимальное возможное описание ‒ указано только имя операции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4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effectLst/>
                        </a:rPr>
                        <a:t>+move(in from, in to)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</a:rPr>
                        <a:t>Указаны видимость операции, направления передачи и имена параметров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79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effectLst/>
                        </a:rPr>
                        <a:t>+move(in from:Department,</a:t>
                      </a:r>
                      <a:br>
                        <a:rPr lang="en-US" sz="1600" b="0">
                          <a:effectLst/>
                        </a:rPr>
                      </a:br>
                      <a:r>
                        <a:rPr lang="en-US" sz="1600" b="0">
                          <a:effectLst/>
                        </a:rPr>
                        <a:t>in to:Department)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>
                          <a:effectLst/>
                        </a:rPr>
                        <a:t>Подробное описание сигнатуры: указаны видимость операции, направления передачи, имена и типы параметров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48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>
                          <a:effectLst/>
                        </a:rPr>
                        <a:t>+getName():String{isQuery}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dirty="0">
                          <a:effectLst/>
                        </a:rPr>
                        <a:t>Функция, возвращающая значение атрибута и не имеющая побочных эффектов</a:t>
                      </a:r>
                    </a:p>
                  </a:txBody>
                  <a:tcPr marL="142875" marR="142875" marT="28575" marB="28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Свойства операций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имеет несколько важных свойств, которые указываются в списке свойств как именованные значения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это 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параллелизм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‒ свойство, определяющее семантику одновременного (параллельного) вызова данной операции. В приложениях, где имеется только один поток управления, никаких параллельных вызовов быть не может.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другом случае операция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вызвана из одного потока и в то время, пока ее выполнение еще не завершилось, вызвана из другого потока. Значение свойства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определяет, что будет происходить в этом случае.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операция имеет свойство {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isQuery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значение которого указывает, обладает ли операция побочным эффектом. Если значение данного свойства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выполнение операции не меняет состояния системы ‒ операция только вычисляет значения, возвращаемые в точку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вызова.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противном случае, т.е. при значение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операция меняет состояние системы: присваивает новые значения атрибутам, создает или уничтожает объекты и т.п.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В-третьих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реализация операции не должна переопределяться в подклассах, то используется ограничение {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По умолчанию {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1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данных и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576064"/>
            <a:ext cx="8229600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‒ это именованный набор составляющих, описывающий контракт между поставщиками и потребителями услуг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это совокупность двух вещей: множества значений (может быть очень большого или даже потенциально бесконечного) и конечного множества операций, применимых к данным значениям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Примитивные типы 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PrimitiveType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считаются предопределенными в UML. Таковыми являются следующие: целочисленный тип 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булевский тип 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строковый тип 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Существует еще один дополнительный тип, который описывает множество (может быть бесконечное) натуральных чисел 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UnlimitedNatural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Используется этот тип в основном для указания кратности той или иной сущности. Инструменты вправе расширять этот набор и использовать другие подходящие названия.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данных, которые определены в языке программирования, который поддерживается инструментом. Это могут быть как названия встроенных типов, так и сколь угодно сложные выражения, доставляющие тип, если таковые допускаются языком.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данных, которые определены в модели пользователем. Данные типы представляются в виде классификаторов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стереотипом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0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rmAutofit/>
          </a:bodyPr>
          <a:lstStyle/>
          <a:p>
            <a:r>
              <a:rPr lang="ru-RU" dirty="0"/>
              <a:t>Моделирование </a:t>
            </a:r>
            <a:r>
              <a:rPr lang="ru-RU" dirty="0" smtClean="0"/>
              <a:t>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Отвечает </a:t>
            </a:r>
            <a:r>
              <a:rPr lang="ru-RU" dirty="0"/>
              <a:t>на вопрос </a:t>
            </a:r>
            <a:r>
              <a:rPr lang="ru-RU" b="1" dirty="0"/>
              <a:t>из чего состоит система</a:t>
            </a:r>
            <a:r>
              <a:rPr lang="ru-RU" dirty="0" smtClean="0"/>
              <a:t>?</a:t>
            </a:r>
          </a:p>
          <a:p>
            <a:r>
              <a:rPr lang="ru-RU" dirty="0"/>
              <a:t>Моделируя структуру, мы описываем составные части системы и отношения между </a:t>
            </a:r>
            <a:r>
              <a:rPr lang="ru-RU" dirty="0" smtClean="0"/>
              <a:t>ними </a:t>
            </a:r>
          </a:p>
          <a:p>
            <a:r>
              <a:rPr lang="ru-RU" dirty="0" smtClean="0"/>
              <a:t>UML </a:t>
            </a:r>
            <a:r>
              <a:rPr lang="ru-RU" dirty="0"/>
              <a:t>в большинстве случаев применяется в качестве объектно-ориентированного языка </a:t>
            </a:r>
            <a:r>
              <a:rPr lang="ru-RU" dirty="0" smtClean="0"/>
              <a:t>моделирования</a:t>
            </a:r>
          </a:p>
          <a:p>
            <a:r>
              <a:rPr lang="ru-RU" dirty="0" smtClean="0"/>
              <a:t>Основным </a:t>
            </a:r>
            <a:r>
              <a:rPr lang="ru-RU" dirty="0"/>
              <a:t>видом составных частей, из которых состоит система при таком подходе, являются классы и отношения между ними</a:t>
            </a:r>
          </a:p>
        </p:txBody>
      </p:sp>
    </p:spTree>
    <p:extLst>
      <p:ext uri="{BB962C8B-B14F-4D97-AF65-F5344CB8AC3E}">
        <p14:creationId xmlns:p14="http://schemas.microsoft.com/office/powerpoint/2010/main" val="21719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9505056" cy="936104"/>
          </a:xfrm>
        </p:spPr>
        <p:txBody>
          <a:bodyPr>
            <a:normAutofit/>
          </a:bodyPr>
          <a:lstStyle/>
          <a:p>
            <a:r>
              <a:rPr lang="ru-RU" sz="3600" i="1" dirty="0"/>
              <a:t>П</a:t>
            </a:r>
            <a:r>
              <a:rPr lang="ru-RU" sz="3600" i="1" dirty="0" smtClean="0"/>
              <a:t>еречислимый </a:t>
            </a:r>
            <a:r>
              <a:rPr lang="ru-RU" sz="3600" i="1" dirty="0"/>
              <a:t>тип данных</a:t>
            </a:r>
            <a:r>
              <a:rPr lang="ru-RU" sz="3600" dirty="0"/>
              <a:t> (</a:t>
            </a:r>
            <a:r>
              <a:rPr lang="en-US" sz="3600" dirty="0"/>
              <a:t>enumeration)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 descr="K:\Рабочая\РУДН-UML\UML_Слайды\4_1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12" y="692696"/>
            <a:ext cx="504953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K:\Рабочая\РУДН-UML\UML_Слайды\4_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01" y="4797152"/>
            <a:ext cx="315355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43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778098"/>
          </a:xfrm>
        </p:spPr>
        <p:txBody>
          <a:bodyPr>
            <a:normAutofit fontScale="90000"/>
          </a:bodyPr>
          <a:lstStyle/>
          <a:p>
            <a:pPr marL="0" indent="0"/>
            <a:r>
              <a:rPr lang="ru-RU" dirty="0"/>
              <a:t>Отношения зависимости 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89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64279"/>
              </p:ext>
            </p:extLst>
          </p:nvPr>
        </p:nvGraphicFramePr>
        <p:xfrm>
          <a:off x="395536" y="980728"/>
          <a:ext cx="8496944" cy="5256584"/>
        </p:xfrm>
        <a:graphic>
          <a:graphicData uri="http://schemas.openxmlformats.org/drawingml/2006/table">
            <a:tbl>
              <a:tblPr/>
              <a:tblGrid>
                <a:gridCol w="1008112"/>
                <a:gridCol w="7488832"/>
              </a:tblGrid>
              <a:tr h="221748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Стереотип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Описание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4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«bind»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Подстановка параметров в шаблон. Независимой сущностью является шаблон (класс с параметрами), а зависимой ‒ класс, который получается из шаблона заданием аргументов.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425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«call»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Указывает зависимость между двумя операциями: операция зависимого класса вызывает операцию независимого класса.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13409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«derive»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Буквально означает "может быть вычислен по". Зависимость с данным стереотипом применяется не только к классам, но и к другим элементам модели: атрибутам, ассоциациям и т.д. Суть состоит в том, зависимый элемент может быть восстановлен по информации, содержащейся в независимом элементе. Таким образом, данная зависимость показывает, что зависимый элемент, вообще говоря, излишен и введен в модель из соображений удобства, наглядности и т.д.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4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«friend»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Назначает специальные права видимости. Зависимый класс имеет доступ к составляющим независимого класса, даже если по общим правилам видимости такие права у него отсутствуют.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82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«instanceOf»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Указывает, что зависимый объект (или класс) является экземпляром независимого класса (метакласса).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282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«instantiate»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Указывает, что операции зависимого класса создают экземпляры независимого класса.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547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«powertype»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Показывает, что экземплярами зависимого класса являются подклассы независимого класса. Таким образом, в данном случае зависимый класс является метаклассом.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635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«refine»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>
                          <a:effectLst/>
                        </a:rPr>
                        <a:t>Указывает, что зависимый класс уточняет (конкретизирует) независимый. Данная зависимость показывает, что связанные классы концептуально совпадают, но находятся на разных уровнях абстракции.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425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>
                          <a:effectLst/>
                        </a:rPr>
                        <a:t>«use»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dirty="0">
                          <a:effectLst/>
                        </a:rPr>
                        <a:t>Зависимость самого общего вида, показывающая, что зависимый класс каким-либо образом использует независимый класс.</a:t>
                      </a:r>
                    </a:p>
                  </a:txBody>
                  <a:tcPr marL="41295" marR="41295" marT="8259" marB="8259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3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686800" cy="792088"/>
          </a:xfrm>
        </p:spPr>
        <p:txBody>
          <a:bodyPr>
            <a:normAutofit fontScale="90000"/>
          </a:bodyPr>
          <a:lstStyle/>
          <a:p>
            <a:pPr marL="0" indent="0"/>
            <a:r>
              <a:rPr lang="ru-RU" dirty="0"/>
              <a:t>Отношения зависимости и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692696"/>
            <a:ext cx="8435280" cy="2520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зависимости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диаграммах классов используются сравнительно редко, потому что имеют более расплывчатую семантику по сравнению с ассоциациями и обобщением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реализации.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интерфейсами и другими классификаторами, в частности, классами, на диаграмме классов применяются два отношения: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(в частности, класс) использует интерфейс ‒ это показывается с помощью зависимости со стереотипом 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(в частности, класс) реализует интерфейс ‒ это показывается с помощью отношения реализации.</a:t>
            </a:r>
          </a:p>
          <a:p>
            <a:pPr marL="0" indent="0" algn="just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 descr="K:\Рабочая\РУДН-UML\UML_Слайды\4_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94971"/>
            <a:ext cx="744882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872" y="-243408"/>
            <a:ext cx="8229600" cy="1008112"/>
          </a:xfrm>
        </p:spPr>
        <p:txBody>
          <a:bodyPr/>
          <a:lstStyle/>
          <a:p>
            <a:r>
              <a:rPr lang="ru-RU" i="1" dirty="0"/>
              <a:t>Отношение обобщения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2635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 обобщения является обычным таксономическим отношением между более общим элементом (родителем или предком) и более частным или специальным элементом (дочерним или потомком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диаграмме классов данное отношение описывает иерархическое строение классов и наследование их свойств и поведения. При этом предполагается, что класс-потомок обладает всеми свойствами и поведением класса-предка, а также имеет свои собственные свойства и поведение, которые отсутствуют у класса-предка. </a:t>
            </a:r>
          </a:p>
        </p:txBody>
      </p:sp>
      <p:pic>
        <p:nvPicPr>
          <p:cNvPr id="2050" name="Picture 2" descr="K:\Рабочая\РУДН-UML\UML_Слайды\4_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59" y="3140968"/>
            <a:ext cx="5480883" cy="36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Пример отношения </a:t>
            </a:r>
            <a:r>
              <a:rPr lang="ru-RU" i="1" dirty="0"/>
              <a:t>обобщения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K:\Рабочая\РУДН-UML\UML_Слайды\4_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0" y="1268760"/>
            <a:ext cx="81635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78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8400"/>
            <a:ext cx="8229600" cy="540280"/>
          </a:xfrm>
        </p:spPr>
        <p:txBody>
          <a:bodyPr>
            <a:normAutofit fontScale="90000"/>
          </a:bodyPr>
          <a:lstStyle/>
          <a:p>
            <a:r>
              <a:rPr lang="ru-RU" i="1" dirty="0"/>
              <a:t>Отношение обобщения </a:t>
            </a:r>
            <a:endParaRPr lang="ru-RU" dirty="0"/>
          </a:p>
        </p:txBody>
      </p:sp>
      <p:pic>
        <p:nvPicPr>
          <p:cNvPr id="3074" name="Picture 2" descr="K:\Рабочая\РУДН-UML\UML_Слайды\4_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4174868"/>
            <a:ext cx="5760639" cy="263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8099"/>
              </p:ext>
            </p:extLst>
          </p:nvPr>
        </p:nvGraphicFramePr>
        <p:xfrm>
          <a:off x="179512" y="620688"/>
          <a:ext cx="8856984" cy="3641142"/>
        </p:xfrm>
        <a:graphic>
          <a:graphicData uri="http://schemas.openxmlformats.org/drawingml/2006/table">
            <a:tbl>
              <a:tblPr/>
              <a:tblGrid>
                <a:gridCol w="1463328"/>
                <a:gridCol w="7393656"/>
              </a:tblGrid>
              <a:tr h="19952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Ограничение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Применение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925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{complete}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полнота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Множество обобщений, входящих в подмножество, является полным, т.е. определяет все возможные подтипы для данной характеристики </a:t>
                      </a:r>
                      <a:r>
                        <a:rPr lang="ru-RU" sz="1400" b="0" dirty="0" err="1">
                          <a:effectLst/>
                        </a:rPr>
                        <a:t>суперклассификатора</a:t>
                      </a:r>
                      <a:r>
                        <a:rPr lang="ru-RU" sz="1400" b="0" dirty="0">
                          <a:effectLst/>
                        </a:rPr>
                        <a:t>. Каждый экземпляр </a:t>
                      </a:r>
                      <a:r>
                        <a:rPr lang="ru-RU" sz="1400" b="0" dirty="0" err="1">
                          <a:effectLst/>
                        </a:rPr>
                        <a:t>суперклассификатора</a:t>
                      </a:r>
                      <a:r>
                        <a:rPr lang="ru-RU" sz="1400" b="0" dirty="0">
                          <a:effectLst/>
                        </a:rPr>
                        <a:t> должен быть экземпляром какого-либо </a:t>
                      </a:r>
                      <a:r>
                        <a:rPr lang="ru-RU" sz="1400" b="0" dirty="0" err="1">
                          <a:effectLst/>
                        </a:rPr>
                        <a:t>подклассификатора</a:t>
                      </a:r>
                      <a:r>
                        <a:rPr lang="ru-RU" sz="1400" b="0" dirty="0">
                          <a:effectLst/>
                        </a:rPr>
                        <a:t>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112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{incomplete}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неполнота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Множество обобщений, входящих в подмножество, не является полным, т.е. определяет только часть возможных подклассификаторов для данной характеристики суперклассификатора. Некоторый экземпляр суперклассификатора может не являться экземпляром ни одного подклассификатора из множества.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724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{disjoint}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несовместность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>
                          <a:effectLst/>
                        </a:rPr>
                        <a:t>Области значений подклассификаторов, входящих в данное подмножество не пересекаются, т.е. являются взаимоисключающими. У них не может быть общего прямого или косвенного экземпляра.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4D5"/>
                    </a:solidFill>
                  </a:tcPr>
                </a:tc>
              </a:tr>
              <a:tr h="6240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>
                          <a:effectLst/>
                        </a:rPr>
                        <a:t>{overlapping}</a:t>
                      </a:r>
                      <a:br>
                        <a:rPr lang="en-US" sz="1400" b="0">
                          <a:effectLst/>
                        </a:rPr>
                      </a:br>
                      <a:r>
                        <a:rPr lang="ru-RU" sz="1400" b="0">
                          <a:effectLst/>
                        </a:rPr>
                        <a:t>совместность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dirty="0">
                          <a:effectLst/>
                        </a:rPr>
                        <a:t>Области значений </a:t>
                      </a:r>
                      <a:r>
                        <a:rPr lang="ru-RU" sz="1400" b="0" dirty="0" err="1">
                          <a:effectLst/>
                        </a:rPr>
                        <a:t>подклассификаторов</a:t>
                      </a:r>
                      <a:r>
                        <a:rPr lang="ru-RU" sz="1400" b="0" dirty="0">
                          <a:effectLst/>
                        </a:rPr>
                        <a:t> могут пересекаться, т.е. они не являются взаимоисключающими. У них может быть общий прямой или косвенный экземпляр.</a:t>
                      </a:r>
                    </a:p>
                  </a:txBody>
                  <a:tcPr marL="67271" marR="67271" marT="13454" marB="134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E88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F4D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K:\Рабочая\РУДН-UML\UML_Слайды\4_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" y="1196752"/>
            <a:ext cx="8874542" cy="50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06649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Пример отношения </a:t>
            </a:r>
            <a:r>
              <a:rPr lang="ru-RU" i="1" dirty="0"/>
              <a:t>обобщения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59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024" y="116632"/>
            <a:ext cx="9217024" cy="28803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Ассоциации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496944" cy="65527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 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является, видимо, самым важным на диаграмме классов. В общем случае ассоциация, нотация которой ‒ сплошная линия, соединяющая классы, означает, что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одного класса связаны с экземплярами другого класса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UML ассоциация является классификатором, экземпляры которого называются связями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ассоциации (возможно, вместе с направлением чтения);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кратность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агрегации или композиция;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навигации для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упорядоченность объектов на полюсе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изменяемость множества объектов на полюсе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квалификатор полюса ассоциации;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полюса ассоциации.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10537" cy="847725"/>
          </a:xfrm>
        </p:spPr>
        <p:txBody>
          <a:bodyPr/>
          <a:lstStyle/>
          <a:p>
            <a:pPr eaLnBrk="1" hangingPunct="1"/>
            <a:r>
              <a:rPr lang="ru-RU" altLang="ru-RU" smtClean="0"/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41862"/>
          </a:xfrm>
        </p:spPr>
        <p:txBody>
          <a:bodyPr/>
          <a:lstStyle/>
          <a:p>
            <a:pPr eaLnBrk="1" hangingPunct="1">
              <a:defRPr/>
            </a:pP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UML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основная накладываемая на модель структура, которая облегчает создание и использование модели.</a:t>
            </a:r>
          </a:p>
          <a:p>
            <a:pPr eaLnBrk="1" hangingPunct="1">
              <a:defRPr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 (</a:t>
            </a:r>
            <a:r>
              <a:rPr lang="ru-RU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‒ это графическое представление некоторой части графа модели.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68313" y="3213100"/>
            <a:ext cx="8316912" cy="3348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Текст 2"/>
          <p:cNvSpPr txBox="1">
            <a:spLocks/>
          </p:cNvSpPr>
          <p:nvPr/>
        </p:nvSpPr>
        <p:spPr bwMode="auto">
          <a:xfrm>
            <a:off x="503238" y="2673350"/>
            <a:ext cx="450056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endParaRPr lang="ru-RU" kern="0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2400" b="1" kern="0" dirty="0" smtClean="0"/>
              <a:t>&lt;</a:t>
            </a:r>
            <a:r>
              <a:rPr lang="ru-RU" sz="2400" b="1" kern="0" dirty="0" smtClean="0"/>
              <a:t>тег</a:t>
            </a:r>
            <a:r>
              <a:rPr lang="en-US" sz="2400" b="1" kern="0" dirty="0" smtClean="0"/>
              <a:t>&gt;</a:t>
            </a:r>
            <a:r>
              <a:rPr lang="ru-RU" sz="2400" b="1" kern="0" dirty="0" smtClean="0"/>
              <a:t> </a:t>
            </a:r>
            <a:r>
              <a:rPr lang="en-US" sz="2400" kern="0" dirty="0" smtClean="0"/>
              <a:t>&lt;</a:t>
            </a:r>
            <a:r>
              <a:rPr lang="ru-RU" sz="2400" kern="0" dirty="0" smtClean="0"/>
              <a:t>Название диаграммы</a:t>
            </a:r>
            <a:r>
              <a:rPr lang="en-US" sz="2400" kern="0" dirty="0" smtClean="0"/>
              <a:t>&gt;</a:t>
            </a:r>
            <a:endParaRPr lang="ru-RU" sz="2400" kern="0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03238" y="3752850"/>
            <a:ext cx="4122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148263" y="3213100"/>
            <a:ext cx="0" cy="346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4625975" y="3559175"/>
            <a:ext cx="522288" cy="193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80963"/>
            <a:ext cx="8229600" cy="1152525"/>
          </a:xfrm>
        </p:spPr>
        <p:txBody>
          <a:bodyPr/>
          <a:lstStyle/>
          <a:p>
            <a:pPr eaLnBrk="1" hangingPunct="1"/>
            <a:r>
              <a:rPr lang="ru-RU" altLang="ru-RU" dirty="0" smtClean="0"/>
              <a:t>Диаграммы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96975"/>
            <a:ext cx="8929688" cy="5661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Структурные – описывают, какие именно части системы моделируются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Поведенческие – описывают, что происходит в моделируемой системе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endParaRPr lang="ru-RU" alt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использования– описывает функциональное назначение системы</a:t>
            </a:r>
          </a:p>
          <a:p>
            <a:pPr eaLnBrk="1" hangingPunct="1">
              <a:defRPr/>
            </a:pPr>
            <a:endParaRPr lang="ru-RU" alt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40152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87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mtClean="0"/>
              <a:t>Диаграммы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42895"/>
              </p:ext>
            </p:extLst>
          </p:nvPr>
        </p:nvGraphicFramePr>
        <p:xfrm>
          <a:off x="142875" y="1125538"/>
          <a:ext cx="8029575" cy="54022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4903"/>
                <a:gridCol w="3528147"/>
                <a:gridCol w="2676525"/>
              </a:tblGrid>
              <a:tr h="640058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Тип диаграммы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Название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Тег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>
                  <a:txBody>
                    <a:bodyPr/>
                    <a:lstStyle/>
                    <a:p>
                      <a:endParaRPr lang="ru-RU" sz="1800" b="1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 smtClean="0"/>
                        <a:t>вариантов использования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use</a:t>
                      </a:r>
                      <a:r>
                        <a:rPr lang="en-US" sz="1800" b="0" baseline="0" dirty="0" smtClean="0"/>
                        <a:t> case / </a:t>
                      </a:r>
                      <a:r>
                        <a:rPr lang="en-US" sz="1800" b="0" baseline="0" dirty="0" err="1" smtClean="0"/>
                        <a:t>uc</a:t>
                      </a:r>
                      <a:endParaRPr lang="ru-RU" sz="1800" b="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Структурные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/>
                        <a:t>классов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class</a:t>
                      </a:r>
                      <a:endParaRPr lang="ru-RU" sz="1800" b="1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объектов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компонентов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component / </a:t>
                      </a:r>
                      <a:r>
                        <a:rPr lang="en-US" sz="1800" dirty="0" err="1" smtClean="0"/>
                        <a:t>cmp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размещения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deployment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rowSpan="4">
                  <a:txBody>
                    <a:bodyPr/>
                    <a:lstStyle/>
                    <a:p>
                      <a:r>
                        <a:rPr lang="ru-RU" sz="1800" dirty="0" smtClean="0"/>
                        <a:t>Поведенческие</a:t>
                      </a:r>
                      <a:endParaRPr lang="ru-RU" sz="1800" dirty="0"/>
                    </a:p>
                  </a:txBody>
                  <a:tcPr marL="91448" marR="91448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последовательности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interaction / </a:t>
                      </a:r>
                      <a:r>
                        <a:rPr lang="en-US" sz="1800" dirty="0" err="1" smtClean="0"/>
                        <a:t>sd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коммуникации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interaction</a:t>
                      </a:r>
                      <a:r>
                        <a:rPr lang="en-US" sz="1800" baseline="0" dirty="0" smtClean="0"/>
                        <a:t> / </a:t>
                      </a:r>
                      <a:r>
                        <a:rPr lang="en-US" sz="1800" baseline="0" dirty="0" err="1" smtClean="0"/>
                        <a:t>sd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автомата</a:t>
                      </a:r>
                      <a:r>
                        <a:rPr lang="ru-RU" sz="1800" baseline="0" dirty="0" smtClean="0"/>
                        <a:t> </a:t>
                      </a:r>
                      <a:r>
                        <a:rPr lang="en-US" sz="1800" baseline="0" dirty="0" smtClean="0"/>
                        <a:t>/ </a:t>
                      </a:r>
                      <a:r>
                        <a:rPr lang="ru-RU" sz="1800" baseline="0" dirty="0" smtClean="0"/>
                        <a:t>состояний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state</a:t>
                      </a:r>
                      <a:r>
                        <a:rPr lang="en-US" sz="1800" baseline="0" dirty="0" smtClean="0"/>
                        <a:t> machine / </a:t>
                      </a:r>
                      <a:r>
                        <a:rPr lang="en-US" sz="1800" baseline="0" dirty="0" err="1" smtClean="0"/>
                        <a:t>stm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  <a:tr h="529134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деятельности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activity</a:t>
                      </a:r>
                      <a:r>
                        <a:rPr lang="en-US" sz="1800" baseline="0" dirty="0" smtClean="0"/>
                        <a:t> / act</a:t>
                      </a:r>
                      <a:endParaRPr lang="ru-RU" sz="1800" dirty="0"/>
                    </a:p>
                  </a:txBody>
                  <a:tcPr marL="91448" marR="91448"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</a:t>
            </a:r>
            <a:r>
              <a:rPr lang="ru-RU" dirty="0"/>
              <a:t>именно структуры нужно </a:t>
            </a:r>
            <a:r>
              <a:rPr lang="ru-RU" dirty="0" smtClean="0"/>
              <a:t>моделировать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связей между объектами во время выполнения программы;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хранения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кода;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компонентов в приложении;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артефактов в проекте;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используемых вычислительных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3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6868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Классификатор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56584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 (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‒ это описание общих свойств множества объектов, включая их структуру, отношения, поведение, ограничения, назначение и т. д.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‒ это дескриптор множества однотипных объектов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действующее лицо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artifact)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type)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ассоциация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association)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interface)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узел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96552" y="44624"/>
            <a:ext cx="9793088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В</a:t>
            </a:r>
            <a:r>
              <a:rPr lang="ru-RU" dirty="0" smtClean="0"/>
              <a:t>ажные свойств</a:t>
            </a:r>
            <a:r>
              <a:rPr lang="ru-RU" dirty="0"/>
              <a:t>а</a:t>
            </a:r>
            <a:r>
              <a:rPr lang="ru-RU" dirty="0" smtClean="0"/>
              <a:t> классификаторов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8520" y="692696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(как и все элементы модели) 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имена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может иметь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 и косвенные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может быть абстрактным или конкретным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составляющие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видимость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составляющие классификатора имеют область действия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классификатор имеет 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кратность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участвовать в отношении 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1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936625"/>
          </a:xfrm>
        </p:spPr>
        <p:txBody>
          <a:bodyPr/>
          <a:lstStyle/>
          <a:p>
            <a:r>
              <a:rPr lang="ru-RU" altLang="ru-RU" smtClean="0"/>
              <a:t>Механизмы расширения </a:t>
            </a:r>
            <a:r>
              <a:rPr lang="en-US" altLang="ru-RU" smtClean="0"/>
              <a:t>UML</a:t>
            </a:r>
            <a:endParaRPr lang="ru-RU" alt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800" y="1223963"/>
            <a:ext cx="8229600" cy="5049837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dirty="0"/>
              <a:t>UML создавался как открытый язык, допускающий контролируемые </a:t>
            </a:r>
            <a:r>
              <a:rPr lang="ru-RU" sz="2400" dirty="0" smtClean="0"/>
              <a:t>расширения. Механизмами </a:t>
            </a:r>
            <a:r>
              <a:rPr lang="ru-RU" sz="2400" dirty="0"/>
              <a:t>расширения в UML являются:</a:t>
            </a:r>
          </a:p>
          <a:p>
            <a:pPr>
              <a:defRPr/>
            </a:pPr>
            <a:r>
              <a:rPr lang="ru-RU" sz="2400" b="1" dirty="0"/>
              <a:t>Ограничения </a:t>
            </a:r>
            <a:r>
              <a:rPr lang="ru-RU" sz="2400" dirty="0"/>
              <a:t>- позволяют определять новые или изменять существующие правила</a:t>
            </a:r>
          </a:p>
          <a:p>
            <a:pPr>
              <a:defRPr/>
            </a:pPr>
            <a:r>
              <a:rPr lang="ru-RU" sz="2400" b="1" dirty="0"/>
              <a:t>Теговые величины</a:t>
            </a:r>
            <a:r>
              <a:rPr lang="ru-RU" sz="2400" dirty="0"/>
              <a:t> (то же что - Помеченные значения (</a:t>
            </a:r>
            <a:r>
              <a:rPr lang="ru-RU" sz="2400" dirty="0" err="1"/>
              <a:t>Tagget</a:t>
            </a:r>
            <a:r>
              <a:rPr lang="ru-RU" sz="2400" dirty="0"/>
              <a:t> </a:t>
            </a:r>
            <a:r>
              <a:rPr lang="ru-RU" sz="2400" dirty="0" err="1"/>
              <a:t>Value</a:t>
            </a:r>
            <a:r>
              <a:rPr lang="ru-RU" sz="2400" dirty="0"/>
              <a:t>) - позволяют включать новую информацию в спецификацию элемента;</a:t>
            </a:r>
          </a:p>
          <a:p>
            <a:pPr>
              <a:defRPr/>
            </a:pPr>
            <a:r>
              <a:rPr lang="ru-RU" sz="2400" b="1" dirty="0"/>
              <a:t>Стереотипы</a:t>
            </a:r>
            <a:r>
              <a:rPr lang="ru-RU" sz="2400" dirty="0"/>
              <a:t> - расширяют словарь UML</a:t>
            </a:r>
            <a:r>
              <a:rPr lang="ru-RU" sz="2400" dirty="0" smtClean="0"/>
              <a:t>, позволяя </a:t>
            </a:r>
            <a:r>
              <a:rPr lang="ru-RU" sz="2400" dirty="0"/>
              <a:t>на основе существующих блоков языка создавать новые, специфичные для решения конкретной проблемы ;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4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1976</TotalTime>
  <Words>1264</Words>
  <Application>Microsoft Office PowerPoint</Application>
  <PresentationFormat>Экран (4:3)</PresentationFormat>
  <Paragraphs>268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Times New Roman</vt:lpstr>
      <vt:lpstr>Wingdings</vt:lpstr>
      <vt:lpstr>Тема Office</vt:lpstr>
      <vt:lpstr>Пиксел</vt:lpstr>
      <vt:lpstr>1_Пиксел</vt:lpstr>
      <vt:lpstr>Диаграммы классов</vt:lpstr>
      <vt:lpstr>Моделирование структуры</vt:lpstr>
      <vt:lpstr>Диаграммы</vt:lpstr>
      <vt:lpstr>Диаграммы</vt:lpstr>
      <vt:lpstr>Диаграммы</vt:lpstr>
      <vt:lpstr>Какие именно структуры нужно моделировать?</vt:lpstr>
      <vt:lpstr>Классификатор </vt:lpstr>
      <vt:lpstr>Важные свойства классификаторов</vt:lpstr>
      <vt:lpstr>Механизмы расширения UML</vt:lpstr>
      <vt:lpstr>Примеры</vt:lpstr>
      <vt:lpstr>Сущности на диаграмме классов </vt:lpstr>
      <vt:lpstr> Стандартные стереотипы классов</vt:lpstr>
      <vt:lpstr>Атрибуты</vt:lpstr>
      <vt:lpstr>Атрибуты</vt:lpstr>
      <vt:lpstr>Примеры описаний атрибутов</vt:lpstr>
      <vt:lpstr>Операции и методы</vt:lpstr>
      <vt:lpstr>Операции и методы</vt:lpstr>
      <vt:lpstr>Свойства операций</vt:lpstr>
      <vt:lpstr>Типы данных и интерфейсы</vt:lpstr>
      <vt:lpstr>Перечислимый тип данных (enumeration)</vt:lpstr>
      <vt:lpstr>Отношения зависимости и реализации</vt:lpstr>
      <vt:lpstr>Отношения зависимости и реализации</vt:lpstr>
      <vt:lpstr>Отношение обобщения </vt:lpstr>
      <vt:lpstr>Пример отношения обобщения </vt:lpstr>
      <vt:lpstr>Отношение обобщения </vt:lpstr>
      <vt:lpstr>Пример отношения обобщения </vt:lpstr>
      <vt:lpstr>Ассоциации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Диаграммы</dc:title>
  <dc:creator>khachumov</dc:creator>
  <cp:lastModifiedBy>Вячеслав Хачумов</cp:lastModifiedBy>
  <cp:revision>121</cp:revision>
  <dcterms:created xsi:type="dcterms:W3CDTF">2018-02-14T21:16:44Z</dcterms:created>
  <dcterms:modified xsi:type="dcterms:W3CDTF">2019-03-04T21:30:22Z</dcterms:modified>
</cp:coreProperties>
</file>