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sldIdLst>
    <p:sldId id="279" r:id="rId3"/>
    <p:sldId id="259" r:id="rId4"/>
    <p:sldId id="261" r:id="rId5"/>
    <p:sldId id="260" r:id="rId6"/>
    <p:sldId id="276" r:id="rId7"/>
    <p:sldId id="277" r:id="rId8"/>
    <p:sldId id="278" r:id="rId9"/>
    <p:sldId id="280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62" r:id="rId18"/>
    <p:sldId id="281" r:id="rId19"/>
    <p:sldId id="263" r:id="rId20"/>
    <p:sldId id="264" r:id="rId21"/>
    <p:sldId id="282" r:id="rId22"/>
    <p:sldId id="265" r:id="rId23"/>
    <p:sldId id="283" r:id="rId24"/>
    <p:sldId id="266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C5B52-C219-4C21-87DE-0A2F390B5621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B1142-8696-43D4-8184-9B6DF2A76B3B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6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27A7B-1579-4B5A-B46A-0782C726266D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3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46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46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5B52-C219-4C21-87DE-0A2F390B5621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6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5A939-AC82-4D1A-B322-3470B23D6094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2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9786B-632D-4FFB-85C7-95FB0434F5A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37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6C72E-269D-4820-976B-C9BD562CA3E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74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ECBB1-77CA-49E6-80D4-5522D1F56BE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45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F2887-07AF-437B-9E63-E13520A309F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65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3C345-1993-49C4-958A-86AEB356C488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23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E13E9-013D-43BB-B8C7-0FF4365AF23F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0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5A939-AC82-4D1A-B322-3470B23D6094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66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408B8-3C4A-4AE7-985F-6643401B9E45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68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B1142-8696-43D4-8184-9B6DF2A76B3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78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27A7B-1579-4B5A-B46A-0782C726266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80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A44F3-F9DC-43A4-9530-7C79231F882E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005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310C5-4D0C-4A7C-90FB-1E5AE1317B97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9786B-632D-4FFB-85C7-95FB0434F5AB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6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B6C72E-269D-4820-976B-C9BD562CA3E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1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ECBB1-77CA-49E6-80D4-5522D1F56BED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4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F2887-07AF-437B-9E63-E13520A309F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9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3C345-1993-49C4-958A-86AEB356C488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9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E13E9-013D-43BB-B8C7-0FF4365AF23F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8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408B8-3C4A-4AE7-985F-6643401B9E45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9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E160ED-0451-4745-94CB-350F97BD59A0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E160ED-0451-4745-94CB-350F97BD59A0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5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Диаграммы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1794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-27384"/>
            <a:ext cx="9036496" cy="720080"/>
          </a:xfrm>
        </p:spPr>
        <p:txBody>
          <a:bodyPr>
            <a:normAutofit/>
          </a:bodyPr>
          <a:lstStyle/>
          <a:p>
            <a:r>
              <a:rPr lang="ru-RU" sz="3600" dirty="0"/>
              <a:t>Имя ассоциации. Полюс ассоциации</a:t>
            </a:r>
          </a:p>
        </p:txBody>
      </p:sp>
      <p:pic>
        <p:nvPicPr>
          <p:cNvPr id="4" name="Picture 2" descr="K:\Рабочая\РУДН-UML\UML_Слайды\4_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6" y="1916832"/>
            <a:ext cx="7632848" cy="16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K:\Рабочая\РУДН-UML\UML_Слайды\4_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76" y="4725144"/>
            <a:ext cx="7536791" cy="159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44906" y="836712"/>
            <a:ext cx="7843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несет дополнительной семантической нагрузки, а просто позволяет различать ассоциации в модели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можно указать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чтения имени ассоциации  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66534" y="3789040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Кратность полюса ассоциации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указывает, сколько объектов данного класса (со стороны данного полюса) участвуют в связи. </a:t>
            </a:r>
          </a:p>
        </p:txBody>
      </p:sp>
    </p:spTree>
    <p:extLst>
      <p:ext uri="{BB962C8B-B14F-4D97-AF65-F5344CB8AC3E}">
        <p14:creationId xmlns:p14="http://schemas.microsoft.com/office/powerpoint/2010/main" val="12436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Autofit/>
          </a:bodyPr>
          <a:lstStyle/>
          <a:p>
            <a:r>
              <a:rPr lang="ru-RU" sz="4000" dirty="0" smtClean="0"/>
              <a:t>Агрегаци</a:t>
            </a:r>
            <a:r>
              <a:rPr lang="ru-RU" sz="4000" dirty="0"/>
              <a:t>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16533" cy="136815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Агрегация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‒ это ассоциация между классом A (часть) и классом B (целое), которая означает, что экземпляры (один или несколько) класса A входят в состав экземпляра класса B.</a:t>
            </a:r>
          </a:p>
        </p:txBody>
      </p:sp>
      <p:pic>
        <p:nvPicPr>
          <p:cNvPr id="5122" name="Picture 2" descr="K:\Рабочая\РУДН-UML\UML_Слайды\4_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912768" cy="147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K:\Рабочая\РУДН-UML\UML_Слайды\4_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91" y="4149080"/>
            <a:ext cx="7026201" cy="237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4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Композиция</a:t>
            </a:r>
            <a:endParaRPr lang="ru-RU" dirty="0"/>
          </a:p>
        </p:txBody>
      </p:sp>
      <p:sp>
        <p:nvSpPr>
          <p:cNvPr id="5" name="Объект 2"/>
          <p:cNvSpPr txBox="1">
            <a:spLocks noGrp="1"/>
          </p:cNvSpPr>
          <p:nvPr>
            <p:ph idx="1"/>
          </p:nvPr>
        </p:nvSpPr>
        <p:spPr>
          <a:xfrm>
            <a:off x="467544" y="764705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‒ это ассоциация между классом A (часть) и классом B(целое), которая дополнительно накладывает более сильные ограничения в сравнении с агрегацией: композиционно часть A может входить только в одно целое B, часть существует, только пока существует целое и прекращает свое существование вместе с целым.</a:t>
            </a:r>
          </a:p>
        </p:txBody>
      </p:sp>
      <p:pic>
        <p:nvPicPr>
          <p:cNvPr id="6146" name="Picture 2" descr="K:\Рабочая\РУДН-UML\UML_Слайды\4_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676034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K:\Рабочая\РУДН-UML\UML_Слайды\4_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62" y="2420888"/>
            <a:ext cx="6823348" cy="14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/>
          <p:cNvSpPr txBox="1">
            <a:spLocks/>
          </p:cNvSpPr>
          <p:nvPr/>
        </p:nvSpPr>
        <p:spPr>
          <a:xfrm>
            <a:off x="154360" y="188640"/>
            <a:ext cx="8697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Структура связей классов информационной системы отдела кадров</a:t>
            </a:r>
            <a:endParaRPr lang="ru-RU" sz="3600" i="1" dirty="0"/>
          </a:p>
        </p:txBody>
      </p:sp>
      <p:pic>
        <p:nvPicPr>
          <p:cNvPr id="7170" name="Picture 2" descr="K:\Рабочая\РУДН-UML\UML_Слайды\4_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20" y="2852936"/>
            <a:ext cx="8388424" cy="348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4074" y="1556792"/>
            <a:ext cx="8383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Производный элемент</a:t>
            </a:r>
            <a:r>
              <a:rPr lang="ru-RU" dirty="0"/>
              <a:t> (</a:t>
            </a:r>
            <a:r>
              <a:rPr lang="ru-RU" dirty="0" err="1"/>
              <a:t>derived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) ‒ это элемент, который можно вычислить или определить по другим элементам.</a:t>
            </a:r>
          </a:p>
        </p:txBody>
      </p:sp>
    </p:spTree>
    <p:extLst>
      <p:ext uri="{BB962C8B-B14F-4D97-AF65-F5344CB8AC3E}">
        <p14:creationId xmlns:p14="http://schemas.microsoft.com/office/powerpoint/2010/main" val="17911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9392"/>
            <a:ext cx="9433048" cy="864096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Вариант </a:t>
            </a:r>
            <a:r>
              <a:rPr lang="ru-RU" sz="4000" dirty="0"/>
              <a:t>реализации сложной композиции</a:t>
            </a:r>
            <a:endParaRPr lang="ru-RU" sz="40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620688"/>
            <a:ext cx="8726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В ТЕХНИЧЕСКОМ ЗАДАНИИ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подразделении любого уровня, в том числе и на предприятии в целом, имеется единственная должность (начальник), которую система должна трактовать особым образом.</a:t>
            </a:r>
          </a:p>
        </p:txBody>
      </p:sp>
      <p:pic>
        <p:nvPicPr>
          <p:cNvPr id="1026" name="Picture 2" descr="F:\Рабочая\РУДН-UML\UML_Слайды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1" y="1941871"/>
            <a:ext cx="885395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K:\Рабочая\РУДН-UML\UML_Слайды\4_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02" y="1412776"/>
            <a:ext cx="8136904" cy="45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04570" y="44624"/>
            <a:ext cx="891316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Вариант реализации сложной композиции</a:t>
            </a:r>
            <a:endParaRPr lang="ru-RU" sz="4000" i="1" dirty="0"/>
          </a:p>
        </p:txBody>
      </p:sp>
    </p:spTree>
    <p:extLst>
      <p:ext uri="{BB962C8B-B14F-4D97-AF65-F5344CB8AC3E}">
        <p14:creationId xmlns:p14="http://schemas.microsoft.com/office/powerpoint/2010/main" val="21171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536" y="116632"/>
            <a:ext cx="9684567" cy="47667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Роль полюса ассоциации. Многополюсная ассоциация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784976" cy="309634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b="1" i="1" dirty="0"/>
              <a:t>Роль</a:t>
            </a:r>
            <a:r>
              <a:rPr lang="ru-RU" sz="2400" b="1" dirty="0"/>
              <a:t> (</a:t>
            </a:r>
            <a:r>
              <a:rPr lang="ru-RU" sz="2400" b="1" dirty="0" err="1"/>
              <a:t>role</a:t>
            </a:r>
            <a:r>
              <a:rPr lang="ru-RU" sz="2400" b="1" dirty="0"/>
              <a:t>)</a:t>
            </a:r>
            <a:r>
              <a:rPr lang="ru-RU" sz="2400" dirty="0"/>
              <a:t> ‒ это интерфейс, который предоставляет классификатор в данной ассоциации.</a:t>
            </a:r>
          </a:p>
          <a:p>
            <a:pPr marL="0" indent="0" algn="just">
              <a:buNone/>
            </a:pPr>
            <a:r>
              <a:rPr lang="ru-RU" sz="2400" b="1" i="1" dirty="0" smtClean="0"/>
              <a:t>Роль </a:t>
            </a:r>
            <a:r>
              <a:rPr lang="ru-RU" sz="2400" b="1" i="1" dirty="0"/>
              <a:t>полюса ассоциации </a:t>
            </a:r>
            <a:r>
              <a:rPr lang="ru-RU" sz="2400" dirty="0"/>
              <a:t>(</a:t>
            </a:r>
            <a:r>
              <a:rPr lang="ru-RU" sz="2400" dirty="0" err="1"/>
              <a:t>association</a:t>
            </a:r>
            <a:r>
              <a:rPr lang="ru-RU" sz="2400" dirty="0"/>
              <a:t> </a:t>
            </a:r>
            <a:r>
              <a:rPr lang="ru-RU" sz="2400" dirty="0" err="1"/>
              <a:t>end</a:t>
            </a:r>
            <a:r>
              <a:rPr lang="ru-RU" sz="2400" dirty="0"/>
              <a:t> </a:t>
            </a:r>
            <a:r>
              <a:rPr lang="ru-RU" sz="2400" dirty="0" err="1"/>
              <a:t>role</a:t>
            </a:r>
            <a:r>
              <a:rPr lang="ru-RU" sz="2400" dirty="0"/>
              <a:t>), называемая также </a:t>
            </a:r>
            <a:r>
              <a:rPr lang="ru-RU" sz="2400" i="1" dirty="0"/>
              <a:t>спецификатором интерфейса</a:t>
            </a:r>
            <a:r>
              <a:rPr lang="ru-RU" sz="2400" dirty="0"/>
              <a:t> ‒ это способ указать, как именно участвует классификатор (присоединенный к данному полюсу ассоциации) в ассоциации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В общем случае роль полюса ассоциации имеет следующий синтаксис:</a:t>
            </a:r>
          </a:p>
          <a:p>
            <a:pPr marL="0" indent="0" algn="ctr" latinLnBrk="1">
              <a:buNone/>
            </a:pPr>
            <a:r>
              <a:rPr lang="ru-RU" sz="2400" i="1" dirty="0"/>
              <a:t>видимость ИМЯ : тип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4338" name="Picture 2" descr="K:\Рабочая\РУДН-UML\UML_Слайды\4_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77072"/>
            <a:ext cx="5904656" cy="239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72" y="0"/>
            <a:ext cx="8884813" cy="1066130"/>
          </a:xfrm>
        </p:spPr>
        <p:txBody>
          <a:bodyPr>
            <a:noAutofit/>
          </a:bodyPr>
          <a:lstStyle/>
          <a:p>
            <a:r>
              <a:rPr lang="ru-RU" sz="3200" dirty="0"/>
              <a:t>Роль полюса ассоциации. Многополюсная ассоциация</a:t>
            </a:r>
          </a:p>
        </p:txBody>
      </p:sp>
      <p:pic>
        <p:nvPicPr>
          <p:cNvPr id="1026" name="Picture 2" descr="F:\Рабочая\РУДН-UML\UML_Слайды\4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61" y="1052736"/>
            <a:ext cx="650799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Рабочая\РУДН-UML\UML_Слайды\4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9080"/>
            <a:ext cx="538530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0040" y="44624"/>
            <a:ext cx="9828584" cy="57606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Навигация</a:t>
            </a:r>
            <a:endParaRPr lang="ru-RU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530677"/>
            <a:ext cx="8538747" cy="954107"/>
          </a:xfrm>
          <a:prstGeom prst="rect">
            <a:avLst/>
          </a:prstGeom>
          <a:solidFill>
            <a:srgbClr val="FAF4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074F85"/>
                </a:solidFill>
                <a:effectLst/>
                <a:cs typeface="Arial" pitchFamily="34" charset="0"/>
              </a:rPr>
              <a:t>Возможность навигации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 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navigability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) для полюса ассоциации ‒ это свойство полюса, имеющее значение типа 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Arial" pitchFamily="34" charset="0"/>
              </a:rPr>
              <a:t>Boolean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itchFamily="34" charset="0"/>
              </a:rPr>
              <a:t>, и определяющее, можно ли эффективно получить с помощью данной ассоциации доступ к объектам класса, присоединенному к данному полюсу ассоциации.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pic>
        <p:nvPicPr>
          <p:cNvPr id="10242" name="Picture 2" descr="K:\Рабочая\РУДН-UML\UML_Слайды\4_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05" y="1519578"/>
            <a:ext cx="466701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K:\Рабочая\РУДН-UML\UML_Слайды\4_1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45" y="4221088"/>
            <a:ext cx="4584257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6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30622"/>
            <a:ext cx="9361040" cy="634082"/>
          </a:xfrm>
        </p:spPr>
        <p:txBody>
          <a:bodyPr>
            <a:noAutofit/>
          </a:bodyPr>
          <a:lstStyle/>
          <a:p>
            <a:r>
              <a:rPr lang="ru-RU" altLang="ru-RU" sz="3600" dirty="0"/>
              <a:t>Видимость полюса ассоциации 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4005064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Видимость полюса ассоциации</a:t>
            </a:r>
            <a:r>
              <a:rPr lang="ru-RU" dirty="0"/>
              <a:t> ‒ это указание того, является ли классификатор, присоединенный к данному полюсу ассоциации, видимым для классификаторов (кроме непосредственно присоединенных), маршруты из которых ведут к нему.</a:t>
            </a:r>
          </a:p>
        </p:txBody>
      </p:sp>
      <p:pic>
        <p:nvPicPr>
          <p:cNvPr id="12290" name="Picture 2" descr="K:\Рабочая\РУДН-UML\UML_Слайды\4_1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21088"/>
            <a:ext cx="5481877" cy="224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:\Рабочая\РУДН-UML\UML_Слайды\4_1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97" y="1772814"/>
            <a:ext cx="5293883" cy="217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0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80963"/>
            <a:ext cx="8229600" cy="1152525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Диаграммы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196975"/>
            <a:ext cx="8929688" cy="5661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Структурные – описывают, какие именно части системы моделируются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Поведенческие – описывают, что происходит в моделируемой системе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использования– описывает функциональное назначение системы</a:t>
            </a:r>
          </a:p>
          <a:p>
            <a:pPr eaLnBrk="1" hangingPunct="1">
              <a:defRPr/>
            </a:pPr>
            <a:endParaRPr lang="ru-RU" alt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4318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/>
              <a:t>У</a:t>
            </a:r>
            <a:r>
              <a:rPr lang="ru-RU" dirty="0" smtClean="0"/>
              <a:t>порядоченность и изменяемость объектов </a:t>
            </a:r>
            <a:r>
              <a:rPr lang="ru-RU" dirty="0"/>
              <a:t>на полюсе ассоциации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47852"/>
              </p:ext>
            </p:extLst>
          </p:nvPr>
        </p:nvGraphicFramePr>
        <p:xfrm>
          <a:off x="899592" y="4221088"/>
          <a:ext cx="7620000" cy="2091690"/>
        </p:xfrm>
        <a:graphic>
          <a:graphicData uri="http://schemas.openxmlformats.org/drawingml/2006/table">
            <a:tbl>
              <a:tblPr/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ru-RU" b="0" dirty="0">
                        <a:effectLst/>
                      </a:endParaRP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0">
                          <a:effectLst/>
                        </a:rPr>
                        <a:t>Упорядоченное множество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0">
                          <a:effectLst/>
                        </a:rPr>
                        <a:t>Неупорядоченное множество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0">
                          <a:effectLst/>
                        </a:rPr>
                        <a:t>Есть одинаковые элементы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</a:rPr>
                        <a:t>{sequence}</a:t>
                      </a:r>
                      <a:br>
                        <a:rPr lang="en-US" b="0">
                          <a:effectLst/>
                        </a:rPr>
                      </a:br>
                      <a:r>
                        <a:rPr lang="ru-RU" b="0">
                          <a:effectLst/>
                        </a:rPr>
                        <a:t>последовательность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{bag}</a:t>
                      </a:r>
                      <a:br>
                        <a:rPr lang="en-US" b="0" dirty="0">
                          <a:effectLst/>
                        </a:rPr>
                      </a:br>
                      <a:r>
                        <a:rPr lang="ru-RU" b="0" dirty="0">
                          <a:effectLst/>
                        </a:rPr>
                        <a:t>мультимножество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0">
                          <a:effectLst/>
                        </a:rPr>
                        <a:t>Нет одинаковых элементов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</a:rPr>
                        <a:t>{ordered}</a:t>
                      </a:r>
                      <a:br>
                        <a:rPr lang="en-US" b="0">
                          <a:effectLst/>
                        </a:rPr>
                      </a:br>
                      <a:r>
                        <a:rPr lang="ru-RU" b="0">
                          <a:effectLst/>
                        </a:rPr>
                        <a:t>упорядоченное множество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{set}</a:t>
                      </a:r>
                      <a:br>
                        <a:rPr lang="en-US" b="0" dirty="0">
                          <a:effectLst/>
                        </a:rPr>
                      </a:br>
                      <a:r>
                        <a:rPr lang="ru-RU" b="0" dirty="0">
                          <a:effectLst/>
                        </a:rPr>
                        <a:t>множество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</a:tr>
            </a:tbl>
          </a:graphicData>
        </a:graphic>
      </p:graphicFrame>
      <p:pic>
        <p:nvPicPr>
          <p:cNvPr id="2049" name="Picture 1" descr="F:\Рабочая\РУДН-UML\UML_Слайды\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45" y="1988840"/>
            <a:ext cx="7632848" cy="138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0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172" y="0"/>
            <a:ext cx="9468544" cy="418058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</a:t>
            </a:r>
            <a:r>
              <a:rPr lang="ru-RU" sz="3600" dirty="0" smtClean="0"/>
              <a:t>ограничений</a:t>
            </a:r>
            <a:r>
              <a:rPr lang="ru-RU" sz="3600" dirty="0"/>
              <a:t> </a:t>
            </a:r>
            <a:r>
              <a:rPr lang="en-US" sz="3600" dirty="0" smtClean="0"/>
              <a:t>subset, union</a:t>
            </a:r>
            <a:endParaRPr lang="ru-RU" altLang="ru-RU" sz="3600" i="1" dirty="0"/>
          </a:p>
        </p:txBody>
      </p:sp>
      <p:pic>
        <p:nvPicPr>
          <p:cNvPr id="13314" name="Picture 2" descr="K:\Рабочая\РУДН-UML\UML_Слайды\4_1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0" y="2537520"/>
            <a:ext cx="862434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7381" y="593193"/>
            <a:ext cx="8380499" cy="461665"/>
          </a:xfrm>
          <a:prstGeom prst="rect">
            <a:avLst/>
          </a:prstGeom>
          <a:solidFill>
            <a:srgbClr val="FAF4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074F85"/>
                </a:solidFill>
                <a:effectLst/>
                <a:latin typeface="Arial" pitchFamily="34" charset="0"/>
                <a:cs typeface="Arial" pitchFamily="34" charset="0"/>
              </a:rPr>
              <a:t>Ограничение 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Arial" pitchFamily="34" charset="0"/>
              </a:rPr>
              <a:t>{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Arial" pitchFamily="34" charset="0"/>
              </a:rPr>
              <a:t>subsets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Arial" pitchFamily="34" charset="0"/>
              </a:rPr>
              <a:t> x}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074F85"/>
                </a:solidFill>
                <a:effectLst/>
                <a:latin typeface="Arial" pitchFamily="34" charset="0"/>
                <a:cs typeface="Arial" pitchFamily="34" charset="0"/>
              </a:rPr>
              <a:t> полюса ассоциации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 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composition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) ‒ это указание на то, что множество объектов, </a:t>
            </a:r>
            <a:endParaRPr kumimoji="0" lang="en-US" altLang="ru-RU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соответствующих данному полюсу, является подмножеством множества объектов полюса 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Arial" pitchFamily="34" charset="0"/>
              </a:rPr>
              <a:t>x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4112" y="1342509"/>
            <a:ext cx="8240336" cy="646331"/>
          </a:xfrm>
          <a:prstGeom prst="rect">
            <a:avLst/>
          </a:prstGeom>
          <a:solidFill>
            <a:srgbClr val="FAF4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074F85"/>
                </a:solidFill>
                <a:effectLst/>
                <a:latin typeface="Arial" pitchFamily="34" charset="0"/>
                <a:cs typeface="Arial" pitchFamily="34" charset="0"/>
              </a:rPr>
              <a:t>Ограничение 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Arial" pitchFamily="34" charset="0"/>
              </a:rPr>
              <a:t>{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Arial" pitchFamily="34" charset="0"/>
              </a:rPr>
              <a:t>union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Arial" pitchFamily="34" charset="0"/>
              </a:rPr>
              <a:t>}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074F85"/>
                </a:solidFill>
                <a:effectLst/>
                <a:latin typeface="Arial" pitchFamily="34" charset="0"/>
                <a:cs typeface="Arial" pitchFamily="34" charset="0"/>
              </a:rPr>
              <a:t> полюса ассоциации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 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composition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) ‒ это указание на то, что множество объектов, </a:t>
            </a:r>
            <a:endParaRPr kumimoji="0" lang="en-US" altLang="ru-RU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соответствующих данному полюсу 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Arial" pitchFamily="34" charset="0"/>
              </a:rPr>
              <a:t>x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, есть объединение всех подмножеств полюсов с ограничениями </a:t>
            </a:r>
            <a:endParaRPr kumimoji="0" lang="en-US" altLang="ru-RU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Arial" pitchFamily="34" charset="0"/>
              </a:rPr>
              <a:t>{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Arial" pitchFamily="34" charset="0"/>
              </a:rPr>
              <a:t>subsets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Arial" pitchFamily="34" charset="0"/>
              </a:rPr>
              <a:t> x}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67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 ассоциации и квалификатор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6280" y="90872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Класс ассоциации</a:t>
            </a:r>
            <a:r>
              <a:rPr lang="ru-RU" b="1" dirty="0"/>
              <a:t> (</a:t>
            </a:r>
            <a:r>
              <a:rPr lang="ru-RU" b="1" dirty="0" err="1"/>
              <a:t>association</a:t>
            </a:r>
            <a:r>
              <a:rPr lang="ru-RU" b="1" dirty="0"/>
              <a:t> </a:t>
            </a:r>
            <a:r>
              <a:rPr lang="ru-RU" b="1" dirty="0" err="1"/>
              <a:t>class</a:t>
            </a:r>
            <a:r>
              <a:rPr lang="ru-RU" b="1" dirty="0"/>
              <a:t>) ‒ </a:t>
            </a:r>
            <a:r>
              <a:rPr lang="ru-RU" dirty="0"/>
              <a:t>это сущность, которая является ассоциацией, но также имеет в своем составе составляющие класса.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4427" y="177281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Квалификатор полюса ассоциации</a:t>
            </a:r>
            <a:r>
              <a:rPr lang="ru-RU" b="1" dirty="0"/>
              <a:t> (</a:t>
            </a:r>
            <a:r>
              <a:rPr lang="ru-RU" b="1" dirty="0" err="1"/>
              <a:t>qualifier</a:t>
            </a:r>
            <a:r>
              <a:rPr lang="ru-RU" b="1" dirty="0"/>
              <a:t>) ‒ </a:t>
            </a:r>
            <a:r>
              <a:rPr lang="ru-RU" dirty="0"/>
              <a:t>это атрибут (или несколько атрибутов) полюса ассоциации, значение которого (которых) позволяет выделить один (или несколько) объектов класса, присоединенного к другому полюсу ассоциации.</a:t>
            </a:r>
          </a:p>
        </p:txBody>
      </p:sp>
      <p:pic>
        <p:nvPicPr>
          <p:cNvPr id="4098" name="Picture 2" descr="F:\Рабочая\РУДН-UML\UML_Слайды\4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5" y="2973145"/>
            <a:ext cx="5566181" cy="354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Рабочая\РУДН-UML\UML_Слайды\4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82" y="3034846"/>
            <a:ext cx="26384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274"/>
            <a:ext cx="8229600" cy="778098"/>
          </a:xfrm>
        </p:spPr>
        <p:txBody>
          <a:bodyPr/>
          <a:lstStyle/>
          <a:p>
            <a:r>
              <a:rPr lang="ru-RU" dirty="0"/>
              <a:t>Пример системы отдела кадров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K:\Рабочая\РУДН-UML\UML_Слайды\4_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25" y="908720"/>
            <a:ext cx="749540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9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883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/>
              <a:t>Моделирование </a:t>
            </a:r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435280" cy="507342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Отвечает </a:t>
            </a:r>
            <a:r>
              <a:rPr lang="ru-RU" dirty="0"/>
              <a:t>на вопрос </a:t>
            </a:r>
            <a:r>
              <a:rPr lang="ru-RU" b="1" dirty="0"/>
              <a:t>из чего состоит система</a:t>
            </a:r>
            <a:r>
              <a:rPr lang="ru-RU" dirty="0" smtClean="0"/>
              <a:t>?</a:t>
            </a:r>
          </a:p>
          <a:p>
            <a:r>
              <a:rPr lang="ru-RU" dirty="0"/>
              <a:t>Моделируя структуру, мы описываем составные части системы и отношения между </a:t>
            </a:r>
            <a:r>
              <a:rPr lang="ru-RU" dirty="0" smtClean="0"/>
              <a:t>ними </a:t>
            </a:r>
          </a:p>
          <a:p>
            <a:r>
              <a:rPr lang="ru-RU" dirty="0" smtClean="0"/>
              <a:t>UML </a:t>
            </a:r>
            <a:r>
              <a:rPr lang="ru-RU" dirty="0"/>
              <a:t>в большинстве случаев применяется в качестве объектно-ориентированного языка </a:t>
            </a:r>
            <a:r>
              <a:rPr lang="ru-RU" dirty="0" smtClean="0"/>
              <a:t>моделирования</a:t>
            </a:r>
          </a:p>
          <a:p>
            <a:r>
              <a:rPr lang="ru-RU" dirty="0" smtClean="0"/>
              <a:t>Основным </a:t>
            </a:r>
            <a:r>
              <a:rPr lang="ru-RU" dirty="0"/>
              <a:t>видом составных частей, из которых состоит система при таком подходе, являются классы и отношения между ними</a:t>
            </a:r>
          </a:p>
        </p:txBody>
      </p:sp>
    </p:spTree>
    <p:extLst>
      <p:ext uri="{BB962C8B-B14F-4D97-AF65-F5344CB8AC3E}">
        <p14:creationId xmlns:p14="http://schemas.microsoft.com/office/powerpoint/2010/main" val="35325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Диаграммы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87570"/>
              </p:ext>
            </p:extLst>
          </p:nvPr>
        </p:nvGraphicFramePr>
        <p:xfrm>
          <a:off x="611560" y="908720"/>
          <a:ext cx="8029575" cy="540305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4903"/>
                <a:gridCol w="3528147"/>
                <a:gridCol w="2676525"/>
              </a:tblGrid>
              <a:tr h="640852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Тип диаграммы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Название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Тег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</a:tr>
              <a:tr h="529134">
                <a:tc>
                  <a:txBody>
                    <a:bodyPr/>
                    <a:lstStyle/>
                    <a:p>
                      <a:endParaRPr lang="ru-RU" sz="1800" b="1" dirty="0"/>
                    </a:p>
                  </a:txBody>
                  <a:tcPr marL="91448" marR="91448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вариантов использования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use</a:t>
                      </a:r>
                      <a:r>
                        <a:rPr lang="en-US" sz="1800" b="0" baseline="0" dirty="0" smtClean="0"/>
                        <a:t> case / </a:t>
                      </a:r>
                      <a:r>
                        <a:rPr lang="en-US" sz="1800" b="0" baseline="0" dirty="0" err="1" smtClean="0"/>
                        <a:t>uc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</a:tr>
              <a:tr h="529134">
                <a:tc rowSpan="4">
                  <a:txBody>
                    <a:bodyPr/>
                    <a:lstStyle/>
                    <a:p>
                      <a:r>
                        <a:rPr lang="ru-RU" sz="1800" dirty="0" smtClean="0"/>
                        <a:t>Структурные</a:t>
                      </a:r>
                      <a:endParaRPr lang="ru-RU" sz="1800" dirty="0"/>
                    </a:p>
                  </a:txBody>
                  <a:tcPr marL="91448" marR="91448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классов</a:t>
                      </a:r>
                      <a:endParaRPr lang="ru-RU" sz="1800" b="1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class</a:t>
                      </a:r>
                      <a:endParaRPr lang="ru-RU" sz="1800" b="1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объектов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компонентов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component / </a:t>
                      </a:r>
                      <a:r>
                        <a:rPr lang="en-US" sz="1800" dirty="0" err="1" smtClean="0"/>
                        <a:t>cmp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размещения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deployment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rowSpan="4">
                  <a:txBody>
                    <a:bodyPr/>
                    <a:lstStyle/>
                    <a:p>
                      <a:r>
                        <a:rPr lang="ru-RU" sz="1800" dirty="0" smtClean="0"/>
                        <a:t>Поведенческие</a:t>
                      </a:r>
                      <a:endParaRPr lang="ru-RU" sz="1800" dirty="0"/>
                    </a:p>
                  </a:txBody>
                  <a:tcPr marL="91448" marR="91448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последовательности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interaction / </a:t>
                      </a:r>
                      <a:r>
                        <a:rPr lang="en-US" sz="1800" dirty="0" err="1" smtClean="0"/>
                        <a:t>sd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коммуникации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interaction</a:t>
                      </a:r>
                      <a:r>
                        <a:rPr lang="en-US" sz="1800" baseline="0" dirty="0" smtClean="0"/>
                        <a:t> / </a:t>
                      </a:r>
                      <a:r>
                        <a:rPr lang="en-US" sz="1800" baseline="0" dirty="0" err="1" smtClean="0"/>
                        <a:t>sd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автомата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baseline="0" dirty="0" smtClean="0"/>
                        <a:t>/ </a:t>
                      </a:r>
                      <a:r>
                        <a:rPr lang="ru-RU" sz="1800" baseline="0" dirty="0" smtClean="0"/>
                        <a:t>состояний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state</a:t>
                      </a:r>
                      <a:r>
                        <a:rPr lang="en-US" sz="1800" baseline="0" dirty="0" smtClean="0"/>
                        <a:t> machine / </a:t>
                      </a:r>
                      <a:r>
                        <a:rPr lang="en-US" sz="1800" baseline="0" dirty="0" err="1" smtClean="0"/>
                        <a:t>stm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деятельности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activity</a:t>
                      </a:r>
                      <a:r>
                        <a:rPr lang="en-US" sz="1800" baseline="0" dirty="0" smtClean="0"/>
                        <a:t> / act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9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79296" cy="704056"/>
          </a:xfrm>
        </p:spPr>
        <p:txBody>
          <a:bodyPr/>
          <a:lstStyle/>
          <a:p>
            <a:r>
              <a:rPr lang="ru-RU" sz="4000" dirty="0"/>
              <a:t>Отношения на диаграмме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8784976" cy="554461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семантическое отношение между двумя сущностями, при котором изменение одной из них, независимой, может повлиять на семантику другой, зависимой.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встречаются между интерфейсами и реализующими их классами или компонентами.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отношение "специализация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обобщение", при котором объект специализированного элемента (потомок) может быть подставлен вместо объекта обобщенного элемента (родителя или предка). Таким образом, потомок (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наследует структуру и поведение своего родителя (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ассоциации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структурное отношение, описывающее совокупность связей; связь - это соединение между объектами. </a:t>
            </a:r>
          </a:p>
        </p:txBody>
      </p:sp>
    </p:spTree>
    <p:extLst>
      <p:ext uri="{BB962C8B-B14F-4D97-AF65-F5344CB8AC3E}">
        <p14:creationId xmlns:p14="http://schemas.microsoft.com/office/powerpoint/2010/main" val="266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148" y="0"/>
            <a:ext cx="9649072" cy="792088"/>
          </a:xfrm>
        </p:spPr>
        <p:txBody>
          <a:bodyPr>
            <a:normAutofit/>
          </a:bodyPr>
          <a:lstStyle/>
          <a:p>
            <a:pPr marL="0" indent="0"/>
            <a:r>
              <a:rPr lang="ru-RU" sz="3600" dirty="0"/>
              <a:t>Отношения зависимости и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9170"/>
            <a:ext cx="8435280" cy="25202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зависимости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диаграммах классов используются сравнительно редко, потому что имеют более расплывчатую семантику по сравнению с ассоциациями и обобщением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реализации.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интерфейсами и другими классификаторами, в частности, классами, на диаграмме классов применяются два отношения: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 (в частности, класс) использует интерфейс ‒ это показывается с помощью зависимости со стереотипом «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 (в частности, класс) реализует интерфейс ‒ это показывается с помощью отношения реализации.</a:t>
            </a:r>
          </a:p>
          <a:p>
            <a:pPr marL="0" indent="0" algn="just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K:\Рабочая\РУДН-UML\UML_Слайды\4_1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20114"/>
            <a:ext cx="744882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008112"/>
          </a:xfrm>
        </p:spPr>
        <p:txBody>
          <a:bodyPr/>
          <a:lstStyle/>
          <a:p>
            <a:r>
              <a:rPr lang="ru-RU" i="1" dirty="0"/>
              <a:t>Отношение обобщения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2635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обобщения является обычным таксономическим отношением между более общим элементом (родителем или предком) и более частным или специальным элементом (дочерним или потомком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Применительно к диаграмме классов данное отношение описывает иерархическое строение классов и наследование их свойств и поведения. При этом предполагается, что класс-потомок обладает всеми свойствами и поведением класса-предка, а также имеет свои собственные свойства и поведение, которые отсутствуют у класса-предка. </a:t>
            </a:r>
          </a:p>
        </p:txBody>
      </p:sp>
      <p:pic>
        <p:nvPicPr>
          <p:cNvPr id="2050" name="Picture 2" descr="K:\Рабочая\РУДН-UML\UML_Слайды\4_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59" y="3140968"/>
            <a:ext cx="5480883" cy="36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4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400"/>
            <a:ext cx="8229600" cy="540280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Отношение обобщения </a:t>
            </a:r>
            <a:endParaRPr lang="ru-RU" dirty="0"/>
          </a:p>
        </p:txBody>
      </p:sp>
      <p:pic>
        <p:nvPicPr>
          <p:cNvPr id="3074" name="Picture 2" descr="K:\Рабочая\РУДН-UML\UML_Слайды\4_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4174868"/>
            <a:ext cx="5760639" cy="263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49026"/>
              </p:ext>
            </p:extLst>
          </p:nvPr>
        </p:nvGraphicFramePr>
        <p:xfrm>
          <a:off x="179512" y="620688"/>
          <a:ext cx="8856984" cy="3641142"/>
        </p:xfrm>
        <a:graphic>
          <a:graphicData uri="http://schemas.openxmlformats.org/drawingml/2006/table">
            <a:tbl>
              <a:tblPr/>
              <a:tblGrid>
                <a:gridCol w="1463328"/>
                <a:gridCol w="7393656"/>
              </a:tblGrid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dirty="0">
                          <a:effectLst/>
                        </a:rPr>
                        <a:t>Ограничение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>
                          <a:effectLst/>
                        </a:rPr>
                        <a:t>Применение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925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</a:rPr>
                        <a:t>{complete}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ru-RU" sz="1400" b="0">
                          <a:effectLst/>
                        </a:rPr>
                        <a:t>полнота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dirty="0">
                          <a:effectLst/>
                        </a:rPr>
                        <a:t>Множество обобщений, входящих в подмножество, является полным, т.е. определяет все возможные подтипы для данной характеристики </a:t>
                      </a:r>
                      <a:r>
                        <a:rPr lang="ru-RU" sz="1400" b="0" dirty="0" err="1">
                          <a:effectLst/>
                        </a:rPr>
                        <a:t>суперклассификатора</a:t>
                      </a:r>
                      <a:r>
                        <a:rPr lang="ru-RU" sz="1400" b="0" dirty="0">
                          <a:effectLst/>
                        </a:rPr>
                        <a:t>. Каждый экземпляр </a:t>
                      </a:r>
                      <a:r>
                        <a:rPr lang="ru-RU" sz="1400" b="0" dirty="0" err="1">
                          <a:effectLst/>
                        </a:rPr>
                        <a:t>суперклассификатора</a:t>
                      </a:r>
                      <a:r>
                        <a:rPr lang="ru-RU" sz="1400" b="0" dirty="0">
                          <a:effectLst/>
                        </a:rPr>
                        <a:t> должен быть экземпляром какого-либо </a:t>
                      </a:r>
                      <a:r>
                        <a:rPr lang="ru-RU" sz="1400" b="0" dirty="0" err="1">
                          <a:effectLst/>
                        </a:rPr>
                        <a:t>подклассификатора</a:t>
                      </a:r>
                      <a:r>
                        <a:rPr lang="ru-RU" sz="1400" b="0" dirty="0">
                          <a:effectLst/>
                        </a:rPr>
                        <a:t>.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112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</a:rPr>
                        <a:t>{incomplete}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ru-RU" sz="1400" b="0">
                          <a:effectLst/>
                        </a:rPr>
                        <a:t>неполнота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>
                          <a:effectLst/>
                        </a:rPr>
                        <a:t>Множество обобщений, входящих в подмножество, не является полным, т.е. определяет только часть возможных подклассификаторов для данной характеристики суперклассификатора. Некоторый экземпляр суперклассификатора может не являться экземпляром ни одного подклассификатора из множества.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724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</a:rPr>
                        <a:t>{disjoint}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ru-RU" sz="1400" b="0">
                          <a:effectLst/>
                        </a:rPr>
                        <a:t>несовместность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>
                          <a:effectLst/>
                        </a:rPr>
                        <a:t>Области значений подклассификаторов, входящих в данное подмножество не пересекаются, т.е. являются взаимоисключающими. У них не может быть общего прямого или косвенного экземпляра.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624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</a:rPr>
                        <a:t>{overlapping}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ru-RU" sz="1400" b="0">
                          <a:effectLst/>
                        </a:rPr>
                        <a:t>совместность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dirty="0">
                          <a:effectLst/>
                        </a:rPr>
                        <a:t>Области значений </a:t>
                      </a:r>
                      <a:r>
                        <a:rPr lang="ru-RU" sz="1400" b="0" dirty="0" err="1">
                          <a:effectLst/>
                        </a:rPr>
                        <a:t>подклассификаторов</a:t>
                      </a:r>
                      <a:r>
                        <a:rPr lang="ru-RU" sz="1400" b="0" dirty="0">
                          <a:effectLst/>
                        </a:rPr>
                        <a:t> могут пересекаться, т.е. они не являются взаимоисключающими. У них может быть общий прямой или косвенный экземпляр.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8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3024" y="116632"/>
            <a:ext cx="9217024" cy="28803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Ассоциации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496944" cy="65527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 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является, видимо, самым важным на диаграмме классов. В общем случае ассоциация, нотация которой ‒ сплошная линия, соединяющая классы, означает, что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экземпляры одного класса связаны с экземплярами другого класса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UML ассоциация является классификатором, экземпляры которого называются связями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ассоциации (возможно, вместе с направлением чтения);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кратность полюса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агрегации или композиция;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навигации для полюса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полюса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видимость полюса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упорядоченность объектов на полюсе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изменяемость множества объектов на полюсе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полюса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квалификатор полюса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переопределение полюса ассоциации.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594</Words>
  <Application>Microsoft Office PowerPoint</Application>
  <PresentationFormat>Экран (4:3)</PresentationFormat>
  <Paragraphs>123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Тема Office</vt:lpstr>
      <vt:lpstr>Пиксел</vt:lpstr>
      <vt:lpstr>Диаграммы классов</vt:lpstr>
      <vt:lpstr>Диаграммы</vt:lpstr>
      <vt:lpstr>Моделирование структуры</vt:lpstr>
      <vt:lpstr>Диаграммы</vt:lpstr>
      <vt:lpstr>Отношения на диаграмме классов</vt:lpstr>
      <vt:lpstr>Отношения зависимости и реализации</vt:lpstr>
      <vt:lpstr>Отношение обобщения </vt:lpstr>
      <vt:lpstr>Отношение обобщения </vt:lpstr>
      <vt:lpstr>Ассоциации</vt:lpstr>
      <vt:lpstr>Имя ассоциации. Полюс ассоциации</vt:lpstr>
      <vt:lpstr>Агрегация</vt:lpstr>
      <vt:lpstr>Композиция</vt:lpstr>
      <vt:lpstr>Презентация PowerPoint</vt:lpstr>
      <vt:lpstr>Вариант реализации сложной композиции</vt:lpstr>
      <vt:lpstr>Презентация PowerPoint</vt:lpstr>
      <vt:lpstr>Роль полюса ассоциации. Многополюсная ассоциация</vt:lpstr>
      <vt:lpstr>Роль полюса ассоциации. Многополюсная ассоциация</vt:lpstr>
      <vt:lpstr>Навигация</vt:lpstr>
      <vt:lpstr>Видимость полюса ассоциации </vt:lpstr>
      <vt:lpstr>Упорядоченность и изменяемость объектов на полюсе ассоциации</vt:lpstr>
      <vt:lpstr>Использование ограничений subset, union</vt:lpstr>
      <vt:lpstr>Класс ассоциации и квалификатор</vt:lpstr>
      <vt:lpstr>Пример системы отдела кадров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Диаграммы классов</dc:title>
  <dc:creator>khachumov</dc:creator>
  <cp:lastModifiedBy>lab04</cp:lastModifiedBy>
  <cp:revision>27</cp:revision>
  <dcterms:created xsi:type="dcterms:W3CDTF">2018-02-25T12:41:38Z</dcterms:created>
  <dcterms:modified xsi:type="dcterms:W3CDTF">2018-03-15T14:55:58Z</dcterms:modified>
</cp:coreProperties>
</file>