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7" r:id="rId21"/>
    <p:sldId id="273" r:id="rId22"/>
    <p:sldId id="278" r:id="rId23"/>
    <p:sldId id="274" r:id="rId24"/>
    <p:sldId id="275"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08.04.2019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08.04.2019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08.04.2019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grpSp>
      </p:grpSp>
      <p:sp>
        <p:nvSpPr>
          <p:cNvPr id="4609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ru-RU" altLang="ru-RU" noProof="0" smtClean="0"/>
              <a:t>Образец заголовка</a:t>
            </a:r>
          </a:p>
        </p:txBody>
      </p:sp>
      <p:sp>
        <p:nvSpPr>
          <p:cNvPr id="4610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ru-RU" altLang="ru-RU" noProof="0" smtClean="0"/>
              <a:t>Образец подзаголовка</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ru-RU" altLang="ru-RU">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ru-RU" altLang="ru-RU">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fld id="{BFAC5B52-C219-4C21-87DE-0A2F390B5621}"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625573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C265A939-AC82-4D1A-B322-3470B23D6094}" type="slidenum">
              <a:rPr lang="ru-RU" altLang="ru-RU">
                <a:solidFill>
                  <a:srgbClr val="000000"/>
                </a:solidFill>
              </a:rPr>
              <a:pPr>
                <a:defRPr/>
              </a:pPr>
              <a:t>‹#›</a:t>
            </a:fld>
            <a:endParaRPr lang="ru-RU" altLang="ru-RU">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1021344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F2F9786B-632D-4FFB-85C7-95FB0434F5AB}" type="slidenum">
              <a:rPr lang="ru-RU" altLang="ru-RU">
                <a:solidFill>
                  <a:srgbClr val="000000"/>
                </a:solidFill>
              </a:rPr>
              <a:pPr>
                <a:defRPr/>
              </a:pPr>
              <a:t>‹#›</a:t>
            </a:fld>
            <a:endParaRPr lang="ru-RU" altLang="ru-RU">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257990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88B6C72E-269D-4820-976B-C9BD562CA3EA}" type="slidenum">
              <a:rPr lang="ru-RU" altLang="ru-RU">
                <a:solidFill>
                  <a:srgbClr val="000000"/>
                </a:solidFill>
              </a:rPr>
              <a:pPr>
                <a:defRPr/>
              </a:pPr>
              <a:t>‹#›</a:t>
            </a:fld>
            <a:endParaRPr lang="ru-RU" altLang="ru-RU">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19142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462ECBB1-77CA-49E6-80D4-5522D1F56BED}" type="slidenum">
              <a:rPr lang="ru-RU" altLang="ru-RU">
                <a:solidFill>
                  <a:srgbClr val="000000"/>
                </a:solidFill>
              </a:rPr>
              <a:pPr>
                <a:defRPr/>
              </a:pPr>
              <a:t>‹#›</a:t>
            </a:fld>
            <a:endParaRPr lang="ru-RU" altLang="ru-RU">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3745858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4E5F2887-07AF-437B-9E63-E13520A309FA}" type="slidenum">
              <a:rPr lang="ru-RU" altLang="ru-RU">
                <a:solidFill>
                  <a:srgbClr val="000000"/>
                </a:solidFill>
              </a:rPr>
              <a:pPr>
                <a:defRPr/>
              </a:pPr>
              <a:t>‹#›</a:t>
            </a:fld>
            <a:endParaRPr lang="ru-RU" altLang="ru-RU">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643141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D6A3C345-1993-49C4-958A-86AEB356C488}" type="slidenum">
              <a:rPr lang="ru-RU" altLang="ru-RU">
                <a:solidFill>
                  <a:srgbClr val="000000"/>
                </a:solidFill>
              </a:rPr>
              <a:pPr>
                <a:defRPr/>
              </a:pPr>
              <a:t>‹#›</a:t>
            </a:fld>
            <a:endParaRPr lang="ru-RU" altLang="ru-RU">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404184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2FBE13E9-013D-43BB-B8C7-0FF4365AF23F}" type="slidenum">
              <a:rPr lang="ru-RU" altLang="ru-RU">
                <a:solidFill>
                  <a:srgbClr val="000000"/>
                </a:solidFill>
              </a:rPr>
              <a:pPr>
                <a:defRPr/>
              </a:pPr>
              <a:t>‹#›</a:t>
            </a:fld>
            <a:endParaRPr lang="ru-RU" altLang="ru-RU">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237809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08.04.2019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CCB408B8-3C4A-4AE7-985F-6643401B9E45}" type="slidenum">
              <a:rPr lang="ru-RU" altLang="ru-RU">
                <a:solidFill>
                  <a:srgbClr val="000000"/>
                </a:solidFill>
              </a:rPr>
              <a:pPr>
                <a:defRPr/>
              </a:pPr>
              <a:t>‹#›</a:t>
            </a:fld>
            <a:endParaRPr lang="ru-RU" altLang="ru-RU">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480823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AE3B1142-8696-43D4-8184-9B6DF2A76B3B}" type="slidenum">
              <a:rPr lang="ru-RU" altLang="ru-RU">
                <a:solidFill>
                  <a:srgbClr val="000000"/>
                </a:solidFill>
              </a:rPr>
              <a:pPr>
                <a:defRPr/>
              </a:pPr>
              <a:t>‹#›</a:t>
            </a:fld>
            <a:endParaRPr lang="ru-RU" altLang="ru-RU">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3099895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457200"/>
            <a:ext cx="2057400" cy="54102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457200"/>
            <a:ext cx="60198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9A427A7B-1579-4B5A-B46A-0782C726266D}" type="slidenum">
              <a:rPr lang="ru-RU" altLang="ru-RU">
                <a:solidFill>
                  <a:srgbClr val="000000"/>
                </a:solidFill>
              </a:rPr>
              <a:pPr>
                <a:defRPr/>
              </a:pPr>
              <a:t>‹#›</a:t>
            </a:fld>
            <a:endParaRPr lang="ru-RU" altLang="ru-RU">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4291997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3716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981200"/>
            <a:ext cx="4038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981200"/>
            <a:ext cx="4038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3E9A44F3-F9DC-43A4-9530-7C79231F882E}" type="slidenum">
              <a:rPr lang="ru-RU" altLang="ru-RU">
                <a:solidFill>
                  <a:srgbClr val="000000"/>
                </a:solidFill>
              </a:rPr>
              <a:pPr>
                <a:defRPr/>
              </a:pPr>
              <a:t>‹#›</a:t>
            </a:fld>
            <a:endParaRPr lang="ru-RU" altLang="ru-RU">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4230069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3716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981200"/>
            <a:ext cx="4038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quarter" idx="2"/>
          </p:nvPr>
        </p:nvSpPr>
        <p:spPr>
          <a:xfrm>
            <a:off x="4648200" y="19812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Объект 4"/>
          <p:cNvSpPr>
            <a:spLocks noGrp="1"/>
          </p:cNvSpPr>
          <p:nvPr>
            <p:ph sz="quarter" idx="3"/>
          </p:nvPr>
        </p:nvSpPr>
        <p:spPr>
          <a:xfrm>
            <a:off x="4648200" y="40005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Rectangle 2"/>
          <p:cNvSpPr>
            <a:spLocks noGrp="1" noChangeArrowheads="1"/>
          </p:cNvSpPr>
          <p:nvPr>
            <p:ph type="ftr" sz="quarter" idx="10"/>
          </p:nvPr>
        </p:nvSpPr>
        <p:spPr>
          <a:ln/>
        </p:spPr>
        <p:txBody>
          <a:bodyPr/>
          <a:lstStyle>
            <a:lvl1pPr>
              <a:defRPr/>
            </a:lvl1pPr>
          </a:lstStyle>
          <a:p>
            <a:pPr>
              <a:defRPr/>
            </a:pPr>
            <a:endParaRPr lang="ru-RU" altLang="ru-RU">
              <a:solidFill>
                <a:srgbClr val="000000"/>
              </a:solidFill>
            </a:endParaRPr>
          </a:p>
        </p:txBody>
      </p:sp>
      <p:sp>
        <p:nvSpPr>
          <p:cNvPr id="7" name="Rectangle 3"/>
          <p:cNvSpPr>
            <a:spLocks noGrp="1" noChangeArrowheads="1"/>
          </p:cNvSpPr>
          <p:nvPr>
            <p:ph type="sldNum" sz="quarter" idx="11"/>
          </p:nvPr>
        </p:nvSpPr>
        <p:spPr>
          <a:ln/>
        </p:spPr>
        <p:txBody>
          <a:bodyPr/>
          <a:lstStyle>
            <a:lvl1pPr>
              <a:defRPr/>
            </a:lvl1pPr>
          </a:lstStyle>
          <a:p>
            <a:pPr>
              <a:defRPr/>
            </a:pPr>
            <a:fld id="{4F5310C5-4D0C-4A7C-90FB-1E5AE1317B97}" type="slidenum">
              <a:rPr lang="ru-RU" altLang="ru-RU">
                <a:solidFill>
                  <a:srgbClr val="000000"/>
                </a:solidFill>
              </a:rPr>
              <a:pPr>
                <a:defRPr/>
              </a:pPr>
              <a:t>‹#›</a:t>
            </a:fld>
            <a:endParaRPr lang="ru-RU" altLang="ru-RU">
              <a:solidFill>
                <a:srgbClr val="000000"/>
              </a:solidFill>
            </a:endParaRPr>
          </a:p>
        </p:txBody>
      </p:sp>
      <p:sp>
        <p:nvSpPr>
          <p:cNvPr id="8" name="Rectangle 16"/>
          <p:cNvSpPr>
            <a:spLocks noGrp="1" noChangeArrowheads="1"/>
          </p:cNvSpPr>
          <p:nvPr>
            <p:ph type="dt" sz="half" idx="12"/>
          </p:nvPr>
        </p:nvSpPr>
        <p:spPr>
          <a:ln/>
        </p:spPr>
        <p:txBody>
          <a:bodyPr/>
          <a:lstStyle>
            <a:lvl1pPr>
              <a:defRPr/>
            </a:lvl1pPr>
          </a:lstStyle>
          <a:p>
            <a:pPr>
              <a:defRPr/>
            </a:pPr>
            <a:endParaRPr lang="ru-RU" altLang="ru-RU">
              <a:solidFill>
                <a:srgbClr val="000000"/>
              </a:solidFill>
            </a:endParaRPr>
          </a:p>
        </p:txBody>
      </p:sp>
    </p:spTree>
    <p:extLst>
      <p:ext uri="{BB962C8B-B14F-4D97-AF65-F5344CB8AC3E}">
        <p14:creationId xmlns:p14="http://schemas.microsoft.com/office/powerpoint/2010/main" val="1665087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pPr>
              <a:defRPr/>
            </a:pPr>
            <a:endParaRPr lang="ru-RU" altLang="ru-RU">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ru-RU">
              <a:solidFill>
                <a:srgbClr val="000000"/>
              </a:solidFill>
            </a:endParaRPr>
          </a:p>
        </p:txBody>
      </p:sp>
      <p:sp>
        <p:nvSpPr>
          <p:cNvPr id="6" name="Номер слайда 5"/>
          <p:cNvSpPr>
            <a:spLocks noGrp="1"/>
          </p:cNvSpPr>
          <p:nvPr>
            <p:ph type="sldNum" sz="quarter" idx="12"/>
          </p:nvPr>
        </p:nvSpPr>
        <p:spPr/>
        <p:txBody>
          <a:bodyPr/>
          <a:lstStyle/>
          <a:p>
            <a:pPr>
              <a:defRPr/>
            </a:pPr>
            <a:fld id="{BFAC5B52-C219-4C21-87DE-0A2F390B5621}"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4015641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a:defRPr/>
            </a:pPr>
            <a:endParaRPr lang="ru-RU" altLang="ru-RU">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ru-RU">
              <a:solidFill>
                <a:srgbClr val="000000"/>
              </a:solidFill>
            </a:endParaRPr>
          </a:p>
        </p:txBody>
      </p:sp>
      <p:sp>
        <p:nvSpPr>
          <p:cNvPr id="6" name="Номер слайда 5"/>
          <p:cNvSpPr>
            <a:spLocks noGrp="1"/>
          </p:cNvSpPr>
          <p:nvPr>
            <p:ph type="sldNum" sz="quarter" idx="12"/>
          </p:nvPr>
        </p:nvSpPr>
        <p:spPr/>
        <p:txBody>
          <a:bodyPr/>
          <a:lstStyle/>
          <a:p>
            <a:pPr>
              <a:defRPr/>
            </a:pPr>
            <a:fld id="{C265A939-AC82-4D1A-B322-3470B23D6094}"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40627306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pPr>
              <a:defRPr/>
            </a:pPr>
            <a:endParaRPr lang="ru-RU" altLang="ru-RU">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ru-RU">
              <a:solidFill>
                <a:srgbClr val="000000"/>
              </a:solidFill>
            </a:endParaRPr>
          </a:p>
        </p:txBody>
      </p:sp>
      <p:sp>
        <p:nvSpPr>
          <p:cNvPr id="6" name="Номер слайда 5"/>
          <p:cNvSpPr>
            <a:spLocks noGrp="1"/>
          </p:cNvSpPr>
          <p:nvPr>
            <p:ph type="sldNum" sz="quarter" idx="12"/>
          </p:nvPr>
        </p:nvSpPr>
        <p:spPr/>
        <p:txBody>
          <a:bodyPr/>
          <a:lstStyle/>
          <a:p>
            <a:pPr>
              <a:defRPr/>
            </a:pPr>
            <a:fld id="{F2F9786B-632D-4FFB-85C7-95FB0434F5AB}"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612321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pPr>
              <a:defRPr/>
            </a:pPr>
            <a:endParaRPr lang="ru-RU" altLang="ru-RU">
              <a:solidFill>
                <a:srgbClr val="000000"/>
              </a:solidFill>
            </a:endParaRPr>
          </a:p>
        </p:txBody>
      </p:sp>
      <p:sp>
        <p:nvSpPr>
          <p:cNvPr id="6" name="Нижний колонтитул 5"/>
          <p:cNvSpPr>
            <a:spLocks noGrp="1"/>
          </p:cNvSpPr>
          <p:nvPr>
            <p:ph type="ftr" sz="quarter" idx="11"/>
          </p:nvPr>
        </p:nvSpPr>
        <p:spPr/>
        <p:txBody>
          <a:bodyPr/>
          <a:lstStyle/>
          <a:p>
            <a:pPr>
              <a:defRPr/>
            </a:pPr>
            <a:endParaRPr lang="ru-RU" altLang="ru-RU">
              <a:solidFill>
                <a:srgbClr val="000000"/>
              </a:solidFill>
            </a:endParaRPr>
          </a:p>
        </p:txBody>
      </p:sp>
      <p:sp>
        <p:nvSpPr>
          <p:cNvPr id="7" name="Номер слайда 6"/>
          <p:cNvSpPr>
            <a:spLocks noGrp="1"/>
          </p:cNvSpPr>
          <p:nvPr>
            <p:ph type="sldNum" sz="quarter" idx="12"/>
          </p:nvPr>
        </p:nvSpPr>
        <p:spPr/>
        <p:txBody>
          <a:bodyPr/>
          <a:lstStyle/>
          <a:p>
            <a:pPr>
              <a:defRPr/>
            </a:pPr>
            <a:fld id="{88B6C72E-269D-4820-976B-C9BD562CA3EA}"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1436259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pPr>
              <a:defRPr/>
            </a:pPr>
            <a:endParaRPr lang="ru-RU" altLang="ru-RU">
              <a:solidFill>
                <a:srgbClr val="000000"/>
              </a:solidFill>
            </a:endParaRPr>
          </a:p>
        </p:txBody>
      </p:sp>
      <p:sp>
        <p:nvSpPr>
          <p:cNvPr id="8" name="Нижний колонтитул 7"/>
          <p:cNvSpPr>
            <a:spLocks noGrp="1"/>
          </p:cNvSpPr>
          <p:nvPr>
            <p:ph type="ftr" sz="quarter" idx="11"/>
          </p:nvPr>
        </p:nvSpPr>
        <p:spPr/>
        <p:txBody>
          <a:bodyPr/>
          <a:lstStyle/>
          <a:p>
            <a:pPr>
              <a:defRPr/>
            </a:pPr>
            <a:endParaRPr lang="ru-RU" altLang="ru-RU">
              <a:solidFill>
                <a:srgbClr val="000000"/>
              </a:solidFill>
            </a:endParaRPr>
          </a:p>
        </p:txBody>
      </p:sp>
      <p:sp>
        <p:nvSpPr>
          <p:cNvPr id="9" name="Номер слайда 8"/>
          <p:cNvSpPr>
            <a:spLocks noGrp="1"/>
          </p:cNvSpPr>
          <p:nvPr>
            <p:ph type="sldNum" sz="quarter" idx="12"/>
          </p:nvPr>
        </p:nvSpPr>
        <p:spPr/>
        <p:txBody>
          <a:bodyPr/>
          <a:lstStyle/>
          <a:p>
            <a:pPr>
              <a:defRPr/>
            </a:pPr>
            <a:fld id="{462ECBB1-77CA-49E6-80D4-5522D1F56BED}"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00148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08.04.2019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pPr>
              <a:defRPr/>
            </a:pPr>
            <a:endParaRPr lang="ru-RU" altLang="ru-RU">
              <a:solidFill>
                <a:srgbClr val="000000"/>
              </a:solidFill>
            </a:endParaRPr>
          </a:p>
        </p:txBody>
      </p:sp>
      <p:sp>
        <p:nvSpPr>
          <p:cNvPr id="4" name="Нижний колонтитул 3"/>
          <p:cNvSpPr>
            <a:spLocks noGrp="1"/>
          </p:cNvSpPr>
          <p:nvPr>
            <p:ph type="ftr" sz="quarter" idx="11"/>
          </p:nvPr>
        </p:nvSpPr>
        <p:spPr/>
        <p:txBody>
          <a:bodyPr/>
          <a:lstStyle/>
          <a:p>
            <a:pPr>
              <a:defRPr/>
            </a:pPr>
            <a:endParaRPr lang="ru-RU" altLang="ru-RU">
              <a:solidFill>
                <a:srgbClr val="000000"/>
              </a:solidFill>
            </a:endParaRPr>
          </a:p>
        </p:txBody>
      </p:sp>
      <p:sp>
        <p:nvSpPr>
          <p:cNvPr id="5" name="Номер слайда 4"/>
          <p:cNvSpPr>
            <a:spLocks noGrp="1"/>
          </p:cNvSpPr>
          <p:nvPr>
            <p:ph type="sldNum" sz="quarter" idx="12"/>
          </p:nvPr>
        </p:nvSpPr>
        <p:spPr/>
        <p:txBody>
          <a:bodyPr/>
          <a:lstStyle/>
          <a:p>
            <a:pPr>
              <a:defRPr/>
            </a:pPr>
            <a:fld id="{4E5F2887-07AF-437B-9E63-E13520A309FA}"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90631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a:defRPr/>
            </a:pPr>
            <a:endParaRPr lang="ru-RU" altLang="ru-RU">
              <a:solidFill>
                <a:srgbClr val="000000"/>
              </a:solidFill>
            </a:endParaRPr>
          </a:p>
        </p:txBody>
      </p:sp>
      <p:sp>
        <p:nvSpPr>
          <p:cNvPr id="3" name="Нижний колонтитул 2"/>
          <p:cNvSpPr>
            <a:spLocks noGrp="1"/>
          </p:cNvSpPr>
          <p:nvPr>
            <p:ph type="ftr" sz="quarter" idx="11"/>
          </p:nvPr>
        </p:nvSpPr>
        <p:spPr/>
        <p:txBody>
          <a:bodyPr/>
          <a:lstStyle/>
          <a:p>
            <a:pPr>
              <a:defRPr/>
            </a:pPr>
            <a:endParaRPr lang="ru-RU" altLang="ru-RU">
              <a:solidFill>
                <a:srgbClr val="000000"/>
              </a:solidFill>
            </a:endParaRPr>
          </a:p>
        </p:txBody>
      </p:sp>
      <p:sp>
        <p:nvSpPr>
          <p:cNvPr id="4" name="Номер слайда 3"/>
          <p:cNvSpPr>
            <a:spLocks noGrp="1"/>
          </p:cNvSpPr>
          <p:nvPr>
            <p:ph type="sldNum" sz="quarter" idx="12"/>
          </p:nvPr>
        </p:nvSpPr>
        <p:spPr/>
        <p:txBody>
          <a:bodyPr/>
          <a:lstStyle/>
          <a:p>
            <a:pPr>
              <a:defRPr/>
            </a:pPr>
            <a:fld id="{D6A3C345-1993-49C4-958A-86AEB356C488}"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3082623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a:defRPr/>
            </a:pPr>
            <a:endParaRPr lang="ru-RU" altLang="ru-RU">
              <a:solidFill>
                <a:srgbClr val="000000"/>
              </a:solidFill>
            </a:endParaRPr>
          </a:p>
        </p:txBody>
      </p:sp>
      <p:sp>
        <p:nvSpPr>
          <p:cNvPr id="6" name="Нижний колонтитул 5"/>
          <p:cNvSpPr>
            <a:spLocks noGrp="1"/>
          </p:cNvSpPr>
          <p:nvPr>
            <p:ph type="ftr" sz="quarter" idx="11"/>
          </p:nvPr>
        </p:nvSpPr>
        <p:spPr/>
        <p:txBody>
          <a:bodyPr/>
          <a:lstStyle/>
          <a:p>
            <a:pPr>
              <a:defRPr/>
            </a:pPr>
            <a:endParaRPr lang="ru-RU" altLang="ru-RU">
              <a:solidFill>
                <a:srgbClr val="000000"/>
              </a:solidFill>
            </a:endParaRPr>
          </a:p>
        </p:txBody>
      </p:sp>
      <p:sp>
        <p:nvSpPr>
          <p:cNvPr id="7" name="Номер слайда 6"/>
          <p:cNvSpPr>
            <a:spLocks noGrp="1"/>
          </p:cNvSpPr>
          <p:nvPr>
            <p:ph type="sldNum" sz="quarter" idx="12"/>
          </p:nvPr>
        </p:nvSpPr>
        <p:spPr/>
        <p:txBody>
          <a:bodyPr/>
          <a:lstStyle/>
          <a:p>
            <a:pPr>
              <a:defRPr/>
            </a:pPr>
            <a:fld id="{2FBE13E9-013D-43BB-B8C7-0FF4365AF23F}"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2498118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pPr>
              <a:defRPr/>
            </a:pPr>
            <a:endParaRPr lang="ru-RU" altLang="ru-RU">
              <a:solidFill>
                <a:srgbClr val="000000"/>
              </a:solidFill>
            </a:endParaRPr>
          </a:p>
        </p:txBody>
      </p:sp>
      <p:sp>
        <p:nvSpPr>
          <p:cNvPr id="6" name="Нижний колонтитул 5"/>
          <p:cNvSpPr>
            <a:spLocks noGrp="1"/>
          </p:cNvSpPr>
          <p:nvPr>
            <p:ph type="ftr" sz="quarter" idx="11"/>
          </p:nvPr>
        </p:nvSpPr>
        <p:spPr/>
        <p:txBody>
          <a:bodyPr/>
          <a:lstStyle/>
          <a:p>
            <a:pPr>
              <a:defRPr/>
            </a:pPr>
            <a:endParaRPr lang="ru-RU" altLang="ru-RU">
              <a:solidFill>
                <a:srgbClr val="000000"/>
              </a:solidFill>
            </a:endParaRPr>
          </a:p>
        </p:txBody>
      </p:sp>
      <p:sp>
        <p:nvSpPr>
          <p:cNvPr id="7" name="Номер слайда 6"/>
          <p:cNvSpPr>
            <a:spLocks noGrp="1"/>
          </p:cNvSpPr>
          <p:nvPr>
            <p:ph type="sldNum" sz="quarter" idx="12"/>
          </p:nvPr>
        </p:nvSpPr>
        <p:spPr/>
        <p:txBody>
          <a:bodyPr/>
          <a:lstStyle/>
          <a:p>
            <a:pPr>
              <a:defRPr/>
            </a:pPr>
            <a:fld id="{CCB408B8-3C4A-4AE7-985F-6643401B9E45}"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568234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a:defRPr/>
            </a:pPr>
            <a:endParaRPr lang="ru-RU" altLang="ru-RU">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ru-RU">
              <a:solidFill>
                <a:srgbClr val="000000"/>
              </a:solidFill>
            </a:endParaRPr>
          </a:p>
        </p:txBody>
      </p:sp>
      <p:sp>
        <p:nvSpPr>
          <p:cNvPr id="6" name="Номер слайда 5"/>
          <p:cNvSpPr>
            <a:spLocks noGrp="1"/>
          </p:cNvSpPr>
          <p:nvPr>
            <p:ph type="sldNum" sz="quarter" idx="12"/>
          </p:nvPr>
        </p:nvSpPr>
        <p:spPr/>
        <p:txBody>
          <a:bodyPr/>
          <a:lstStyle/>
          <a:p>
            <a:pPr>
              <a:defRPr/>
            </a:pPr>
            <a:fld id="{AE3B1142-8696-43D4-8184-9B6DF2A76B3B}"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134677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a:defRPr/>
            </a:pPr>
            <a:endParaRPr lang="ru-RU" altLang="ru-RU">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ru-RU">
              <a:solidFill>
                <a:srgbClr val="000000"/>
              </a:solidFill>
            </a:endParaRPr>
          </a:p>
        </p:txBody>
      </p:sp>
      <p:sp>
        <p:nvSpPr>
          <p:cNvPr id="6" name="Номер слайда 5"/>
          <p:cNvSpPr>
            <a:spLocks noGrp="1"/>
          </p:cNvSpPr>
          <p:nvPr>
            <p:ph type="sldNum" sz="quarter" idx="12"/>
          </p:nvPr>
        </p:nvSpPr>
        <p:spPr/>
        <p:txBody>
          <a:bodyPr/>
          <a:lstStyle/>
          <a:p>
            <a:pPr>
              <a:defRPr/>
            </a:pPr>
            <a:fld id="{9A427A7B-1579-4B5A-B46A-0782C726266D}" type="slidenum">
              <a:rPr lang="ru-RU" altLang="ru-RU" smtClean="0">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21879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08.04.2019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08.04.2019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08.04.2019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08.04.2019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08.04.2019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08.04.2019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08.04.2019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pPr fontAlgn="base">
              <a:spcBef>
                <a:spcPct val="0"/>
              </a:spcBef>
              <a:spcAft>
                <a:spcPct val="0"/>
              </a:spcAft>
              <a:defRPr/>
            </a:pPr>
            <a:endParaRPr lang="ru-RU" altLang="ru-RU">
              <a:solidFill>
                <a:srgbClr val="000000"/>
              </a:solidFill>
            </a:endParaRPr>
          </a:p>
        </p:txBody>
      </p:sp>
      <p:sp>
        <p:nvSpPr>
          <p:cNvPr id="45059"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fontAlgn="base">
              <a:spcBef>
                <a:spcPct val="0"/>
              </a:spcBef>
              <a:spcAft>
                <a:spcPct val="0"/>
              </a:spcAft>
              <a:defRPr/>
            </a:pPr>
            <a:fld id="{08E160ED-0451-4745-94CB-350F97BD59A0}" type="slidenum">
              <a:rPr lang="ru-RU" altLang="ru-RU">
                <a:solidFill>
                  <a:srgbClr val="000000"/>
                </a:solidFill>
              </a:rPr>
              <a:pPr fontAlgn="base">
                <a:spcBef>
                  <a:spcPct val="0"/>
                </a:spcBef>
                <a:spcAft>
                  <a:spcPct val="0"/>
                </a:spcAft>
                <a:defRPr/>
              </a:pPr>
              <a:t>‹#›</a:t>
            </a:fld>
            <a:endParaRPr lang="ru-RU" altLang="ru-RU">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666699"/>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666699"/>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9999CC"/>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666699"/>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z="2400" smtClean="0">
                <a:solidFill>
                  <a:srgbClr val="000000"/>
                </a:solidFill>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9999CC"/>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endParaRPr lang="ru-RU" altLang="ru-RU" smtClean="0">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5072"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fontAlgn="base">
              <a:spcBef>
                <a:spcPct val="0"/>
              </a:spcBef>
              <a:spcAft>
                <a:spcPct val="0"/>
              </a:spcAft>
              <a:defRPr/>
            </a:pPr>
            <a:endParaRPr lang="ru-RU" altLang="ru-RU">
              <a:solidFill>
                <a:srgbClr val="000000"/>
              </a:solidFill>
            </a:endParaRPr>
          </a:p>
        </p:txBody>
      </p:sp>
    </p:spTree>
    <p:extLst>
      <p:ext uri="{BB962C8B-B14F-4D97-AF65-F5344CB8AC3E}">
        <p14:creationId xmlns:p14="http://schemas.microsoft.com/office/powerpoint/2010/main" val="1066399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ru-RU" altLang="ru-RU">
              <a:solidFill>
                <a:srgbClr val="000000"/>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ru-RU" altLang="ru-RU">
              <a:solidFill>
                <a:srgbClr val="000000"/>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08E160ED-0451-4745-94CB-350F97BD59A0}" type="slidenum">
              <a:rPr lang="ru-RU" altLang="ru-RU" smtClean="0">
                <a:solidFill>
                  <a:srgbClr val="000000"/>
                </a:solidFill>
              </a:rPr>
              <a:pPr fontAlgn="base">
                <a:spcBef>
                  <a:spcPct val="0"/>
                </a:spcBef>
                <a:spcAft>
                  <a:spcPct val="0"/>
                </a:spcAft>
                <a:defRPr/>
              </a:pPr>
              <a:t>‹#›</a:t>
            </a:fld>
            <a:endParaRPr lang="ru-RU" altLang="ru-RU">
              <a:solidFill>
                <a:srgbClr val="000000"/>
              </a:solidFill>
            </a:endParaRPr>
          </a:p>
        </p:txBody>
      </p:sp>
    </p:spTree>
    <p:extLst>
      <p:ext uri="{BB962C8B-B14F-4D97-AF65-F5344CB8AC3E}">
        <p14:creationId xmlns:p14="http://schemas.microsoft.com/office/powerpoint/2010/main" val="19526080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p:txBody>
          <a:bodyPr/>
          <a:lstStyle/>
          <a:p>
            <a:pPr eaLnBrk="1" hangingPunct="1"/>
            <a:r>
              <a:rPr lang="ru-RU" altLang="ru-RU" dirty="0" smtClean="0"/>
              <a:t>Диаграммы автомата</a:t>
            </a:r>
          </a:p>
        </p:txBody>
      </p:sp>
    </p:spTree>
    <p:extLst>
      <p:ext uri="{BB962C8B-B14F-4D97-AF65-F5344CB8AC3E}">
        <p14:creationId xmlns:p14="http://schemas.microsoft.com/office/powerpoint/2010/main" val="1869637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223" y="1988840"/>
            <a:ext cx="7318177" cy="4536504"/>
          </a:xfrm>
        </p:spPr>
      </p:pic>
      <p:sp>
        <p:nvSpPr>
          <p:cNvPr id="6" name="Заголовок 1"/>
          <p:cNvSpPr txBox="1">
            <a:spLocks/>
          </p:cNvSpPr>
          <p:nvPr/>
        </p:nvSpPr>
        <p:spPr>
          <a:xfrm>
            <a:off x="467544" y="2628"/>
            <a:ext cx="8229600"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4000" dirty="0">
                <a:solidFill>
                  <a:schemeClr val="accent1">
                    <a:lumMod val="75000"/>
                  </a:schemeClr>
                </a:solidFill>
              </a:rPr>
              <a:t>Конечные автоматы</a:t>
            </a:r>
          </a:p>
        </p:txBody>
      </p:sp>
      <p:sp>
        <p:nvSpPr>
          <p:cNvPr id="7" name="Прямоугольник 6"/>
          <p:cNvSpPr/>
          <p:nvPr/>
        </p:nvSpPr>
        <p:spPr>
          <a:xfrm>
            <a:off x="132401" y="700851"/>
            <a:ext cx="8899885" cy="1200329"/>
          </a:xfrm>
          <a:prstGeom prst="rect">
            <a:avLst/>
          </a:prstGeom>
        </p:spPr>
        <p:txBody>
          <a:bodyPr wrap="square">
            <a:spAutoFit/>
          </a:bodyPr>
          <a:lstStyle/>
          <a:p>
            <a:pPr algn="just"/>
            <a:r>
              <a:rPr lang="ru-RU" dirty="0">
                <a:solidFill>
                  <a:srgbClr val="333333"/>
                </a:solidFill>
                <a:latin typeface="Times New Roman" panose="02020603050405020304" pitchFamily="18" charset="0"/>
                <a:cs typeface="Times New Roman" panose="02020603050405020304" pitchFamily="18" charset="0"/>
              </a:rPr>
              <a:t>При построении сетей рассматриваются следующие основные типы соединения автоматов: параллельное (автоматы имеют общий вход), последовательное (выход одного автомата является входом другого) и петля </a:t>
            </a:r>
            <a:r>
              <a:rPr lang="ru-RU" i="1" dirty="0">
                <a:solidFill>
                  <a:srgbClr val="074F85"/>
                </a:solidFill>
                <a:latin typeface="Times New Roman" panose="02020603050405020304" pitchFamily="18" charset="0"/>
                <a:cs typeface="Times New Roman" panose="02020603050405020304" pitchFamily="18" charset="0"/>
              </a:rPr>
              <a:t>обратной связи</a:t>
            </a:r>
            <a:r>
              <a:rPr lang="ru-RU" dirty="0">
                <a:solidFill>
                  <a:srgbClr val="333333"/>
                </a:solidFill>
                <a:latin typeface="Times New Roman" panose="02020603050405020304" pitchFamily="18" charset="0"/>
                <a:cs typeface="Times New Roman" panose="02020603050405020304" pitchFamily="18" charset="0"/>
              </a:rPr>
              <a:t> (выход одного автомата является входом этого же автомата).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935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548680"/>
          </a:xfrm>
        </p:spPr>
        <p:txBody>
          <a:bodyPr>
            <a:noAutofit/>
          </a:bodyPr>
          <a:lstStyle/>
          <a:p>
            <a:r>
              <a:rPr lang="ru-RU" sz="4000" dirty="0">
                <a:solidFill>
                  <a:schemeClr val="accent1">
                    <a:lumMod val="75000"/>
                  </a:schemeClr>
                </a:solidFill>
              </a:rPr>
              <a:t>Способы задания</a:t>
            </a:r>
          </a:p>
        </p:txBody>
      </p:sp>
      <p:sp>
        <p:nvSpPr>
          <p:cNvPr id="5" name="Rectangle 2"/>
          <p:cNvSpPr>
            <a:spLocks noGrp="1" noChangeArrowheads="1"/>
          </p:cNvSpPr>
          <p:nvPr>
            <p:ph idx="1"/>
          </p:nvPr>
        </p:nvSpPr>
        <p:spPr bwMode="auto">
          <a:xfrm>
            <a:off x="277280" y="620688"/>
            <a:ext cx="861012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ru-RU" altLang="ru-RU" sz="1400" dirty="0">
                <a:latin typeface="Times New Roman" panose="02020603050405020304" pitchFamily="18" charset="0"/>
                <a:cs typeface="Times New Roman" panose="02020603050405020304" pitchFamily="18" charset="0"/>
              </a:rPr>
              <a:t>Первый способ — </a:t>
            </a:r>
            <a:r>
              <a:rPr lang="ru-RU" altLang="ru-RU" sz="1400" i="1" dirty="0">
                <a:solidFill>
                  <a:srgbClr val="074F85"/>
                </a:solidFill>
                <a:latin typeface="Times New Roman" panose="02020603050405020304" pitchFamily="18" charset="0"/>
                <a:cs typeface="Times New Roman" panose="02020603050405020304" pitchFamily="18" charset="0"/>
              </a:rPr>
              <a:t>табличный</a:t>
            </a:r>
            <a:r>
              <a:rPr lang="ru-RU" altLang="ru-RU" sz="1400" dirty="0">
                <a:latin typeface="Times New Roman" panose="02020603050405020304" pitchFamily="18" charset="0"/>
                <a:cs typeface="Times New Roman" panose="02020603050405020304" pitchFamily="18" charset="0"/>
              </a:rPr>
              <a:t>. Автомат записывается в форме таблицы, столбцы которой помечены символами входного алфавита, строки помечены символами алфавита состояний, а в ячейках таблицы записаны соответствующие значения функций δ и λ.  </a:t>
            </a:r>
          </a:p>
          <a:p>
            <a:pPr marL="0" marR="0" lvl="0" indent="0" algn="just" defTabSz="914400" rtl="0" eaLnBrk="0" fontAlgn="base" latinLnBrk="0" hangingPunct="0">
              <a:lnSpc>
                <a:spcPct val="100000"/>
              </a:lnSpc>
              <a:spcBef>
                <a:spcPct val="0"/>
              </a:spcBef>
              <a:spcAft>
                <a:spcPct val="0"/>
              </a:spcAft>
              <a:buClrTx/>
              <a:buSzTx/>
              <a:buFontTx/>
              <a:buNone/>
              <a:tabLst/>
            </a:pPr>
            <a:endParaRPr lang="ru-RU" altLang="ru-RU" sz="1400" dirty="0">
              <a:latin typeface="Times New Roman" panose="02020603050405020304" pitchFamily="18" charset="0"/>
              <a:cs typeface="Times New Roman" panose="02020603050405020304" pitchFamily="18" charset="0"/>
            </a:endParaRPr>
          </a:p>
          <a:p>
            <a:pPr marL="0" lvl="0" indent="0" algn="just">
              <a:buNone/>
            </a:pPr>
            <a:r>
              <a:rPr lang="ru-RU" sz="1400" dirty="0">
                <a:latin typeface="Times New Roman" panose="02020603050405020304" pitchFamily="18" charset="0"/>
                <a:cs typeface="Times New Roman" panose="02020603050405020304" pitchFamily="18" charset="0"/>
              </a:rPr>
              <a:t>Второй способ — </a:t>
            </a:r>
            <a:r>
              <a:rPr lang="ru-RU" sz="1400" i="1" dirty="0">
                <a:solidFill>
                  <a:srgbClr val="074F85"/>
                </a:solidFill>
                <a:latin typeface="Times New Roman" panose="02020603050405020304" pitchFamily="18" charset="0"/>
                <a:cs typeface="Times New Roman" panose="02020603050405020304" pitchFamily="18" charset="0"/>
              </a:rPr>
              <a:t>графический</a:t>
            </a:r>
            <a:r>
              <a:rPr lang="ru-RU" sz="1400" dirty="0">
                <a:latin typeface="Times New Roman" panose="02020603050405020304" pitchFamily="18" charset="0"/>
                <a:cs typeface="Times New Roman" panose="02020603050405020304" pitchFamily="18" charset="0"/>
              </a:rPr>
              <a:t>. Автомат изображается в виде диаграммы ориентированного графа, узлы которого соответствуют состояниям и помечены символами алфавита состояний, а дуги называются переходами и помечены символами входного и выходного алфавита следующим образом. </a:t>
            </a:r>
            <a:endParaRPr kumimoji="0" lang="ru-RU" altLang="ru-RU"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53" y="3691072"/>
            <a:ext cx="7196263" cy="3050296"/>
          </a:xfrm>
          <a:prstGeom prst="rect">
            <a:avLst/>
          </a:prstGeom>
        </p:spPr>
      </p:pic>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6" y="2348880"/>
            <a:ext cx="8645842" cy="1161892"/>
          </a:xfrm>
          <a:prstGeom prst="rect">
            <a:avLst/>
          </a:prstGeom>
        </p:spPr>
      </p:pic>
    </p:spTree>
    <p:extLst>
      <p:ext uri="{BB962C8B-B14F-4D97-AF65-F5344CB8AC3E}">
        <p14:creationId xmlns:p14="http://schemas.microsoft.com/office/powerpoint/2010/main" val="2698708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1269" y="3974"/>
            <a:ext cx="8229600" cy="976754"/>
          </a:xfrm>
        </p:spPr>
        <p:txBody>
          <a:bodyPr>
            <a:noAutofit/>
          </a:bodyPr>
          <a:lstStyle/>
          <a:p>
            <a:r>
              <a:rPr lang="ru-RU" sz="3200" dirty="0">
                <a:solidFill>
                  <a:schemeClr val="accent1">
                    <a:lumMod val="75000"/>
                  </a:schemeClr>
                </a:solidFill>
              </a:rPr>
              <a:t>Пример из информационной системы отдела кадров</a:t>
            </a:r>
          </a:p>
        </p:txBody>
      </p:sp>
      <p:sp>
        <p:nvSpPr>
          <p:cNvPr id="3" name="Объект 2"/>
          <p:cNvSpPr>
            <a:spLocks noGrp="1"/>
          </p:cNvSpPr>
          <p:nvPr>
            <p:ph idx="1"/>
          </p:nvPr>
        </p:nvSpPr>
        <p:spPr>
          <a:xfrm>
            <a:off x="107504" y="980728"/>
            <a:ext cx="8964488" cy="1296144"/>
          </a:xfrm>
        </p:spPr>
        <p:txBody>
          <a:bodyPr>
            <a:normAutofit/>
          </a:bodyPr>
          <a:lstStyle/>
          <a:p>
            <a:pPr marL="0" indent="0" algn="just">
              <a:buNone/>
            </a:pPr>
            <a:r>
              <a:rPr lang="ru-RU" sz="2400" dirty="0">
                <a:latin typeface="Times New Roman" panose="02020603050405020304" pitchFamily="18" charset="0"/>
                <a:cs typeface="Times New Roman" panose="02020603050405020304" pitchFamily="18" charset="0"/>
              </a:rPr>
              <a:t>После приема на работу соискатель становится штатным сотрудником. Штатный сотрудник может быть переведен с одной должности на другую. Штатный сотрудник может быть уволен.</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20" y="2276872"/>
            <a:ext cx="8632560" cy="2114694"/>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4437112"/>
            <a:ext cx="4869814" cy="2331178"/>
          </a:xfrm>
          <a:prstGeom prst="rect">
            <a:avLst/>
          </a:prstGeom>
        </p:spPr>
      </p:pic>
    </p:spTree>
    <p:extLst>
      <p:ext uri="{BB962C8B-B14F-4D97-AF65-F5344CB8AC3E}">
        <p14:creationId xmlns:p14="http://schemas.microsoft.com/office/powerpoint/2010/main" val="2366712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432048"/>
          </a:xfrm>
        </p:spPr>
        <p:txBody>
          <a:bodyPr>
            <a:normAutofit fontScale="90000"/>
          </a:bodyPr>
          <a:lstStyle/>
          <a:p>
            <a:r>
              <a:rPr lang="ru-RU" sz="4000" dirty="0">
                <a:solidFill>
                  <a:schemeClr val="accent1">
                    <a:lumMod val="75000"/>
                  </a:schemeClr>
                </a:solidFill>
              </a:rPr>
              <a:t>Состояние</a:t>
            </a:r>
          </a:p>
        </p:txBody>
      </p:sp>
      <p:sp>
        <p:nvSpPr>
          <p:cNvPr id="3" name="Объект 2"/>
          <p:cNvSpPr>
            <a:spLocks noGrp="1"/>
          </p:cNvSpPr>
          <p:nvPr>
            <p:ph idx="1"/>
          </p:nvPr>
        </p:nvSpPr>
        <p:spPr>
          <a:xfrm>
            <a:off x="429776" y="692697"/>
            <a:ext cx="8229600" cy="3240359"/>
          </a:xfrm>
        </p:spPr>
        <p:txBody>
          <a:bodyPr>
            <a:normAutofit fontScale="85000" lnSpcReduction="20000"/>
          </a:bodyPr>
          <a:lstStyle/>
          <a:p>
            <a:pPr algn="just"/>
            <a:r>
              <a:rPr lang="ru-RU" dirty="0" smtClean="0">
                <a:latin typeface="Times New Roman" panose="02020603050405020304" pitchFamily="18" charset="0"/>
                <a:cs typeface="Times New Roman" panose="02020603050405020304" pitchFamily="18" charset="0"/>
              </a:rPr>
              <a:t>Под состоянием понимается абстрактный класс, используемый для моделирования отдельной ситуации, в течение которой имеет место выполнение некоторого условия. </a:t>
            </a:r>
          </a:p>
          <a:p>
            <a:pPr algn="just"/>
            <a:r>
              <a:rPr lang="ru-RU" dirty="0" smtClean="0">
                <a:latin typeface="Times New Roman" panose="02020603050405020304" pitchFamily="18" charset="0"/>
                <a:cs typeface="Times New Roman" panose="02020603050405020304" pitchFamily="18" charset="0"/>
              </a:rPr>
              <a:t>Состояние может быть задано в виде набора конкретных значений атрибутов класса или объекта</a:t>
            </a:r>
          </a:p>
          <a:p>
            <a:pPr algn="just"/>
            <a:r>
              <a:rPr lang="ru-RU" dirty="0" smtClean="0">
                <a:latin typeface="Times New Roman" panose="02020603050405020304" pitchFamily="18" charset="0"/>
                <a:cs typeface="Times New Roman" panose="02020603050405020304" pitchFamily="18" charset="0"/>
              </a:rPr>
              <a:t>Изменение отдельных значений будет означать изменение состояния моделируемого класса или объекта</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005064"/>
            <a:ext cx="8208912" cy="2671768"/>
          </a:xfrm>
          <a:prstGeom prst="rect">
            <a:avLst/>
          </a:prstGeom>
        </p:spPr>
      </p:pic>
    </p:spTree>
    <p:extLst>
      <p:ext uri="{BB962C8B-B14F-4D97-AF65-F5344CB8AC3E}">
        <p14:creationId xmlns:p14="http://schemas.microsoft.com/office/powerpoint/2010/main" val="3972899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124744"/>
            <a:ext cx="8618116" cy="3483485"/>
          </a:xfrm>
        </p:spPr>
        <p:txBody>
          <a:bodyPr>
            <a:noAutofit/>
          </a:bodyPr>
          <a:lstStyle/>
          <a:p>
            <a:pPr algn="just"/>
            <a:r>
              <a:rPr lang="en-US" sz="1600" b="1" dirty="0" smtClean="0">
                <a:latin typeface="Times New Roman" panose="02020603050405020304" pitchFamily="18" charset="0"/>
                <a:cs typeface="Times New Roman" panose="02020603050405020304" pitchFamily="18" charset="0"/>
              </a:rPr>
              <a:t>entry</a:t>
            </a:r>
            <a:r>
              <a:rPr lang="en-US" sz="1600" dirty="0" smtClean="0">
                <a:latin typeface="Times New Roman" panose="02020603050405020304" pitchFamily="18" charset="0"/>
                <a:cs typeface="Times New Roman" panose="02020603050405020304" pitchFamily="18" charset="0"/>
              </a:rPr>
              <a:t> – </a:t>
            </a:r>
            <a:r>
              <a:rPr lang="ru-RU" sz="1600" dirty="0" smtClean="0">
                <a:latin typeface="Times New Roman" panose="02020603050405020304" pitchFamily="18" charset="0"/>
                <a:cs typeface="Times New Roman" panose="02020603050405020304" pitchFamily="18" charset="0"/>
              </a:rPr>
              <a:t>метка указывает на действие, специфицированное следующим за ней выражением действия, которое выполняется в момент входа (входное действие</a:t>
            </a:r>
            <a:r>
              <a:rPr lang="ru-RU"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ru-RU" sz="1600" dirty="0" smtClean="0">
                <a:latin typeface="Times New Roman" panose="02020603050405020304" pitchFamily="18" charset="0"/>
                <a:cs typeface="Times New Roman" panose="02020603050405020304" pitchFamily="18" charset="0"/>
              </a:rPr>
              <a:t/>
            </a:r>
            <a:br>
              <a:rPr lang="ru-RU" sz="1600"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exit </a:t>
            </a:r>
            <a:r>
              <a:rPr lang="en-US"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метка указывает на действие, специфицированное следующим за ней выражением действия, которое выполняется в момент </a:t>
            </a:r>
            <a:r>
              <a:rPr lang="ru-RU" sz="1600" dirty="0" smtClean="0">
                <a:latin typeface="Times New Roman" panose="02020603050405020304" pitchFamily="18" charset="0"/>
                <a:cs typeface="Times New Roman" panose="02020603050405020304" pitchFamily="18" charset="0"/>
              </a:rPr>
              <a:t>в</a:t>
            </a:r>
            <a:r>
              <a:rPr lang="ru-RU" sz="1600" dirty="0">
                <a:latin typeface="Times New Roman" panose="02020603050405020304" pitchFamily="18" charset="0"/>
                <a:cs typeface="Times New Roman" panose="02020603050405020304" pitchFamily="18" charset="0"/>
              </a:rPr>
              <a:t>ы</a:t>
            </a:r>
            <a:r>
              <a:rPr lang="ru-RU" sz="1600" dirty="0" smtClean="0">
                <a:latin typeface="Times New Roman" panose="02020603050405020304" pitchFamily="18" charset="0"/>
                <a:cs typeface="Times New Roman" panose="02020603050405020304" pitchFamily="18" charset="0"/>
              </a:rPr>
              <a:t>хода </a:t>
            </a:r>
            <a:r>
              <a:rPr lang="ru-RU" sz="1600" dirty="0">
                <a:latin typeface="Times New Roman" panose="02020603050405020304" pitchFamily="18" charset="0"/>
                <a:cs typeface="Times New Roman" panose="02020603050405020304" pitchFamily="18" charset="0"/>
              </a:rPr>
              <a:t>(</a:t>
            </a:r>
            <a:r>
              <a:rPr lang="ru-RU" sz="1600" dirty="0" smtClean="0">
                <a:latin typeface="Times New Roman" panose="02020603050405020304" pitchFamily="18" charset="0"/>
                <a:cs typeface="Times New Roman" panose="02020603050405020304" pitchFamily="18" charset="0"/>
              </a:rPr>
              <a:t>выходное</a:t>
            </a:r>
            <a:r>
              <a:rPr lang="en-US" sz="1600" dirty="0" smtClean="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действие)</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do </a:t>
            </a:r>
            <a:r>
              <a:rPr lang="en-US"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метка </a:t>
            </a:r>
            <a:r>
              <a:rPr lang="ru-RU" sz="1600" dirty="0" smtClean="0">
                <a:latin typeface="Times New Roman" panose="02020603050405020304" pitchFamily="18" charset="0"/>
                <a:cs typeface="Times New Roman" panose="02020603050405020304" pitchFamily="18" charset="0"/>
              </a:rPr>
              <a:t>специфицирует деятельность, которая выполняется в течение всего времени, пока объект находится в данном состоянии, или пока не закончится вычисление, специфицированное следующим за ней выражением </a:t>
            </a:r>
            <a:r>
              <a:rPr lang="ru-RU" sz="1600" dirty="0" smtClean="0">
                <a:latin typeface="Times New Roman" panose="02020603050405020304" pitchFamily="18" charset="0"/>
                <a:cs typeface="Times New Roman" panose="02020603050405020304" pitchFamily="18" charset="0"/>
              </a:rPr>
              <a:t>действия</a:t>
            </a:r>
            <a:r>
              <a:rPr lang="ru-RU" sz="1600" dirty="0" smtClean="0">
                <a:latin typeface="Times New Roman" panose="02020603050405020304" pitchFamily="18" charset="0"/>
                <a:cs typeface="Times New Roman" panose="02020603050405020304" pitchFamily="18" charset="0"/>
              </a:rPr>
              <a:t/>
            </a:r>
            <a:br>
              <a:rPr lang="ru-RU" sz="1600" dirty="0" smtClean="0">
                <a:latin typeface="Times New Roman" panose="02020603050405020304" pitchFamily="18" charset="0"/>
                <a:cs typeface="Times New Roman" panose="02020603050405020304" pitchFamily="18" charset="0"/>
              </a:rPr>
            </a:br>
            <a:r>
              <a:rPr lang="ru-RU" sz="1600" dirty="0" smtClean="0">
                <a:latin typeface="Times New Roman" panose="02020603050405020304" pitchFamily="18" charset="0"/>
                <a:cs typeface="Times New Roman" panose="02020603050405020304" pitchFamily="18" charset="0"/>
              </a:rPr>
              <a:t/>
            </a:r>
            <a:br>
              <a:rPr lang="ru-RU" sz="1600" dirty="0" smtClean="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Во всех остальных случаях </a:t>
            </a:r>
            <a:r>
              <a:rPr lang="ru-RU" sz="1600" i="1" dirty="0">
                <a:latin typeface="Times New Roman" panose="02020603050405020304" pitchFamily="18" charset="0"/>
                <a:cs typeface="Times New Roman" panose="02020603050405020304" pitchFamily="18" charset="0"/>
              </a:rPr>
              <a:t>метка</a:t>
            </a:r>
            <a:r>
              <a:rPr lang="ru-RU" sz="1600" dirty="0">
                <a:latin typeface="Times New Roman" panose="02020603050405020304" pitchFamily="18" charset="0"/>
                <a:cs typeface="Times New Roman" panose="02020603050405020304" pitchFamily="18" charset="0"/>
              </a:rPr>
              <a:t> действия идентифицирует </a:t>
            </a:r>
            <a:r>
              <a:rPr lang="ru-RU" sz="1600" i="1" dirty="0">
                <a:latin typeface="Times New Roman" panose="02020603050405020304" pitchFamily="18" charset="0"/>
                <a:cs typeface="Times New Roman" panose="02020603050405020304" pitchFamily="18" charset="0"/>
              </a:rPr>
              <a:t>событие</a:t>
            </a:r>
            <a:r>
              <a:rPr lang="ru-RU" sz="1600" dirty="0">
                <a:latin typeface="Times New Roman" panose="02020603050405020304" pitchFamily="18" charset="0"/>
                <a:cs typeface="Times New Roman" panose="02020603050405020304" pitchFamily="18" charset="0"/>
              </a:rPr>
              <a:t>, которое запускает соответствующее </a:t>
            </a:r>
            <a:r>
              <a:rPr lang="ru-RU" sz="1600" i="1" dirty="0">
                <a:latin typeface="Times New Roman" panose="02020603050405020304" pitchFamily="18" charset="0"/>
                <a:cs typeface="Times New Roman" panose="02020603050405020304" pitchFamily="18" charset="0"/>
              </a:rPr>
              <a:t>выражение</a:t>
            </a:r>
            <a:r>
              <a:rPr lang="ru-RU" sz="1600" dirty="0">
                <a:latin typeface="Times New Roman" panose="02020603050405020304" pitchFamily="18" charset="0"/>
                <a:cs typeface="Times New Roman" panose="02020603050405020304" pitchFamily="18" charset="0"/>
              </a:rPr>
              <a:t> действия. Эти </a:t>
            </a:r>
            <a:r>
              <a:rPr lang="ru-RU" sz="1600" i="1" dirty="0" smtClean="0">
                <a:latin typeface="Times New Roman" panose="02020603050405020304" pitchFamily="18" charset="0"/>
                <a:cs typeface="Times New Roman" panose="02020603050405020304" pitchFamily="18" charset="0"/>
              </a:rPr>
              <a:t>события</a:t>
            </a:r>
            <a:r>
              <a:rPr lang="en-US" sz="1600" i="1" dirty="0" smtClean="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называются </a:t>
            </a:r>
            <a:r>
              <a:rPr lang="ru-RU" sz="1600" dirty="0">
                <a:latin typeface="Times New Roman" panose="02020603050405020304" pitchFamily="18" charset="0"/>
                <a:cs typeface="Times New Roman" panose="02020603050405020304" pitchFamily="18" charset="0"/>
              </a:rPr>
              <a:t>внутренними </a:t>
            </a:r>
            <a:r>
              <a:rPr lang="ru-RU" sz="1600" i="1" dirty="0">
                <a:latin typeface="Times New Roman" panose="02020603050405020304" pitchFamily="18" charset="0"/>
                <a:cs typeface="Times New Roman" panose="02020603050405020304" pitchFamily="18" charset="0"/>
              </a:rPr>
              <a:t>переходами</a:t>
            </a:r>
            <a:r>
              <a:rPr lang="ru-RU" sz="1600" dirty="0">
                <a:latin typeface="Times New Roman" panose="02020603050405020304" pitchFamily="18" charset="0"/>
                <a:cs typeface="Times New Roman" panose="02020603050405020304" pitchFamily="18" charset="0"/>
              </a:rPr>
              <a:t>. Семантически они эквивалентны </a:t>
            </a:r>
            <a:r>
              <a:rPr lang="ru-RU" sz="1600" i="1" dirty="0">
                <a:latin typeface="Times New Roman" panose="02020603050405020304" pitchFamily="18" charset="0"/>
                <a:cs typeface="Times New Roman" panose="02020603050405020304" pitchFamily="18" charset="0"/>
              </a:rPr>
              <a:t>переходам</a:t>
            </a:r>
            <a:r>
              <a:rPr lang="ru-RU" sz="1600" dirty="0">
                <a:latin typeface="Times New Roman" panose="02020603050405020304" pitchFamily="18" charset="0"/>
                <a:cs typeface="Times New Roman" panose="02020603050405020304" pitchFamily="18" charset="0"/>
              </a:rPr>
              <a:t> в само это </a:t>
            </a:r>
            <a:r>
              <a:rPr lang="ru-RU" sz="1600" i="1" dirty="0">
                <a:latin typeface="Times New Roman" panose="02020603050405020304" pitchFamily="18" charset="0"/>
                <a:cs typeface="Times New Roman" panose="02020603050405020304" pitchFamily="18" charset="0"/>
              </a:rPr>
              <a:t>состояние</a:t>
            </a:r>
            <a:r>
              <a:rPr lang="ru-RU" sz="1600" dirty="0">
                <a:latin typeface="Times New Roman" panose="02020603050405020304" pitchFamily="18" charset="0"/>
                <a:cs typeface="Times New Roman" panose="02020603050405020304" pitchFamily="18" charset="0"/>
              </a:rPr>
              <a:t>, за исключением той особенности, что </a:t>
            </a:r>
            <a:r>
              <a:rPr lang="ru-RU" sz="1600" i="1" dirty="0">
                <a:latin typeface="Times New Roman" panose="02020603050405020304" pitchFamily="18" charset="0"/>
                <a:cs typeface="Times New Roman" panose="02020603050405020304" pitchFamily="18" charset="0"/>
              </a:rPr>
              <a:t>выход</a:t>
            </a:r>
            <a:r>
              <a:rPr lang="ru-RU" sz="1600" dirty="0">
                <a:latin typeface="Times New Roman" panose="02020603050405020304" pitchFamily="18" charset="0"/>
                <a:cs typeface="Times New Roman" panose="02020603050405020304" pitchFamily="18" charset="0"/>
              </a:rPr>
              <a:t> из этого </a:t>
            </a:r>
            <a:r>
              <a:rPr lang="ru-RU" sz="1600" i="1" dirty="0">
                <a:latin typeface="Times New Roman" panose="02020603050405020304" pitchFamily="18" charset="0"/>
                <a:cs typeface="Times New Roman" panose="02020603050405020304" pitchFamily="18" charset="0"/>
              </a:rPr>
              <a:t>состояния</a:t>
            </a:r>
            <a:r>
              <a:rPr lang="ru-RU" sz="1600" dirty="0">
                <a:latin typeface="Times New Roman" panose="02020603050405020304" pitchFamily="18" charset="0"/>
                <a:cs typeface="Times New Roman" panose="02020603050405020304" pitchFamily="18" charset="0"/>
              </a:rPr>
              <a:t> или повторный вход в него не происходит</a:t>
            </a:r>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83768" y="4750096"/>
            <a:ext cx="4464496" cy="2097124"/>
          </a:xfrm>
        </p:spPr>
      </p:pic>
      <p:sp>
        <p:nvSpPr>
          <p:cNvPr id="5" name="Заголовок 1"/>
          <p:cNvSpPr txBox="1">
            <a:spLocks/>
          </p:cNvSpPr>
          <p:nvPr/>
        </p:nvSpPr>
        <p:spPr>
          <a:xfrm>
            <a:off x="444040" y="-27384"/>
            <a:ext cx="8229600" cy="57606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600" dirty="0">
                <a:solidFill>
                  <a:schemeClr val="accent1">
                    <a:lumMod val="75000"/>
                  </a:schemeClr>
                </a:solidFill>
              </a:rPr>
              <a:t>Состояние</a:t>
            </a:r>
          </a:p>
        </p:txBody>
      </p:sp>
      <p:sp>
        <p:nvSpPr>
          <p:cNvPr id="6" name="Заголовок 1"/>
          <p:cNvSpPr txBox="1">
            <a:spLocks/>
          </p:cNvSpPr>
          <p:nvPr/>
        </p:nvSpPr>
        <p:spPr>
          <a:xfrm>
            <a:off x="462565" y="269032"/>
            <a:ext cx="8229600" cy="927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000" dirty="0" smtClean="0"/>
              <a:t>Каждое из действий имеет следующий формат </a:t>
            </a:r>
            <a:br>
              <a:rPr lang="ru-RU" sz="2000" dirty="0" smtClean="0"/>
            </a:br>
            <a:r>
              <a:rPr lang="en-US" sz="2000" dirty="0" smtClean="0"/>
              <a:t>&lt;</a:t>
            </a:r>
            <a:r>
              <a:rPr lang="ru-RU" sz="2000" dirty="0" smtClean="0"/>
              <a:t>метка-действия </a:t>
            </a:r>
            <a:r>
              <a:rPr lang="en-US" sz="2000" dirty="0" smtClean="0"/>
              <a:t>/ </a:t>
            </a:r>
            <a:r>
              <a:rPr lang="ru-RU" sz="2000" dirty="0" smtClean="0"/>
              <a:t>выражение-действия</a:t>
            </a:r>
            <a:r>
              <a:rPr lang="en-US" sz="2000" dirty="0" smtClean="0"/>
              <a:t>&gt;</a:t>
            </a:r>
            <a:endParaRPr lang="ru-RU" sz="2000" dirty="0"/>
          </a:p>
        </p:txBody>
      </p:sp>
    </p:spTree>
    <p:extLst>
      <p:ext uri="{BB962C8B-B14F-4D97-AF65-F5344CB8AC3E}">
        <p14:creationId xmlns:p14="http://schemas.microsoft.com/office/powerpoint/2010/main" val="716079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78882" y="692696"/>
            <a:ext cx="8229600" cy="3672407"/>
          </a:xfrm>
        </p:spPr>
        <p:txBody>
          <a:bodyPr>
            <a:normAutofit/>
          </a:bodyPr>
          <a:lstStyle/>
          <a:p>
            <a:pPr marL="0" indent="0" algn="just">
              <a:buNone/>
            </a:pPr>
            <a:r>
              <a:rPr lang="ru-RU" sz="2400" b="1" dirty="0" smtClean="0">
                <a:latin typeface="Times New Roman" panose="02020603050405020304" pitchFamily="18" charset="0"/>
                <a:cs typeface="Times New Roman" panose="02020603050405020304" pitchFamily="18" charset="0"/>
              </a:rPr>
              <a:t>Начальное</a:t>
            </a:r>
            <a:r>
              <a:rPr lang="ru-RU" sz="2400" dirty="0" smtClean="0">
                <a:latin typeface="Times New Roman" panose="02020603050405020304" pitchFamily="18" charset="0"/>
                <a:cs typeface="Times New Roman" panose="02020603050405020304" pitchFamily="18" charset="0"/>
              </a:rPr>
              <a:t> состояние представляет собой частный случай состояния, которое не содержит никаких внутренних действий. В этом состоянии находится объект в начальный момент времени</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ru-RU" sz="2400" dirty="0" smtClean="0">
              <a:latin typeface="Times New Roman" panose="02020603050405020304" pitchFamily="18" charset="0"/>
              <a:cs typeface="Times New Roman" panose="02020603050405020304" pitchFamily="18" charset="0"/>
            </a:endParaRPr>
          </a:p>
          <a:p>
            <a:pPr marL="0" indent="0" algn="just">
              <a:buNone/>
            </a:pPr>
            <a:r>
              <a:rPr lang="ru-RU" sz="2400" b="1" dirty="0" smtClean="0">
                <a:latin typeface="Times New Roman" panose="02020603050405020304" pitchFamily="18" charset="0"/>
                <a:cs typeface="Times New Roman" panose="02020603050405020304" pitchFamily="18" charset="0"/>
              </a:rPr>
              <a:t>Конечное</a:t>
            </a:r>
            <a:r>
              <a:rPr lang="ru-RU" sz="2400" dirty="0" smtClean="0">
                <a:latin typeface="Times New Roman" panose="02020603050405020304" pitchFamily="18" charset="0"/>
                <a:cs typeface="Times New Roman" panose="02020603050405020304" pitchFamily="18" charset="0"/>
              </a:rPr>
              <a:t> состояние представляет собой </a:t>
            </a:r>
            <a:r>
              <a:rPr lang="ru-RU" sz="2400" dirty="0">
                <a:latin typeface="Times New Roman" panose="02020603050405020304" pitchFamily="18" charset="0"/>
                <a:cs typeface="Times New Roman" panose="02020603050405020304" pitchFamily="18" charset="0"/>
              </a:rPr>
              <a:t>частный случай состояния, которое не содержит никаких внутренних </a:t>
            </a:r>
            <a:r>
              <a:rPr lang="ru-RU" sz="2400" dirty="0" smtClean="0">
                <a:latin typeface="Times New Roman" panose="02020603050405020304" pitchFamily="18" charset="0"/>
                <a:cs typeface="Times New Roman" panose="02020603050405020304" pitchFamily="18" charset="0"/>
              </a:rPr>
              <a:t>действий.</a:t>
            </a:r>
            <a:r>
              <a:rPr lang="ru-RU" sz="2400" dirty="0">
                <a:latin typeface="Times New Roman" panose="02020603050405020304" pitchFamily="18" charset="0"/>
                <a:cs typeface="Times New Roman" panose="02020603050405020304" pitchFamily="18" charset="0"/>
              </a:rPr>
              <a:t> В этом состоянии </a:t>
            </a:r>
            <a:r>
              <a:rPr lang="ru-RU" sz="2400" dirty="0" smtClean="0">
                <a:latin typeface="Times New Roman" panose="02020603050405020304" pitchFamily="18" charset="0"/>
                <a:cs typeface="Times New Roman" panose="02020603050405020304" pitchFamily="18" charset="0"/>
              </a:rPr>
              <a:t>будет находится </a:t>
            </a:r>
            <a:r>
              <a:rPr lang="ru-RU" sz="2400" dirty="0">
                <a:latin typeface="Times New Roman" panose="02020603050405020304" pitchFamily="18" charset="0"/>
                <a:cs typeface="Times New Roman" panose="02020603050405020304" pitchFamily="18" charset="0"/>
              </a:rPr>
              <a:t>объект </a:t>
            </a:r>
            <a:r>
              <a:rPr lang="ru-RU" sz="2400" dirty="0" smtClean="0">
                <a:latin typeface="Times New Roman" panose="02020603050405020304" pitchFamily="18" charset="0"/>
                <a:cs typeface="Times New Roman" panose="02020603050405020304" pitchFamily="18" charset="0"/>
              </a:rPr>
              <a:t>по умолчанию после завершения работы автомата</a:t>
            </a:r>
            <a:endParaRPr lang="ru-RU" sz="2400" dirty="0">
              <a:latin typeface="Times New Roman" panose="02020603050405020304" pitchFamily="18" charset="0"/>
              <a:cs typeface="Times New Roman" panose="02020603050405020304" pitchFamily="18" charset="0"/>
            </a:endParaRPr>
          </a:p>
          <a:p>
            <a:pPr marL="0" indent="0">
              <a:buNone/>
            </a:pPr>
            <a:endParaRPr lang="ru-RU" dirty="0"/>
          </a:p>
        </p:txBody>
      </p:sp>
      <p:sp>
        <p:nvSpPr>
          <p:cNvPr id="4" name="Заголовок 1"/>
          <p:cNvSpPr txBox="1">
            <a:spLocks/>
          </p:cNvSpPr>
          <p:nvPr/>
        </p:nvSpPr>
        <p:spPr>
          <a:xfrm>
            <a:off x="378882" y="0"/>
            <a:ext cx="8229600" cy="57606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600" dirty="0">
                <a:solidFill>
                  <a:schemeClr val="accent1">
                    <a:lumMod val="75000"/>
                  </a:schemeClr>
                </a:solidFill>
              </a:rPr>
              <a:t>Состояние</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90" y="4797152"/>
            <a:ext cx="7513984" cy="1818861"/>
          </a:xfrm>
          <a:prstGeom prst="rect">
            <a:avLst/>
          </a:prstGeom>
        </p:spPr>
      </p:pic>
    </p:spTree>
    <p:extLst>
      <p:ext uri="{BB962C8B-B14F-4D97-AF65-F5344CB8AC3E}">
        <p14:creationId xmlns:p14="http://schemas.microsoft.com/office/powerpoint/2010/main" val="2208326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0101"/>
            <a:ext cx="8229600" cy="562074"/>
          </a:xfrm>
        </p:spPr>
        <p:txBody>
          <a:bodyPr>
            <a:normAutofit fontScale="90000"/>
          </a:bodyPr>
          <a:lstStyle/>
          <a:p>
            <a:r>
              <a:rPr lang="ru-RU" sz="3500" dirty="0">
                <a:solidFill>
                  <a:schemeClr val="accent1">
                    <a:lumMod val="75000"/>
                  </a:schemeClr>
                </a:solidFill>
              </a:rPr>
              <a:t>Переход</a:t>
            </a:r>
          </a:p>
        </p:txBody>
      </p:sp>
      <p:sp>
        <p:nvSpPr>
          <p:cNvPr id="3" name="Объект 2"/>
          <p:cNvSpPr>
            <a:spLocks noGrp="1"/>
          </p:cNvSpPr>
          <p:nvPr>
            <p:ph idx="1"/>
          </p:nvPr>
        </p:nvSpPr>
        <p:spPr>
          <a:xfrm>
            <a:off x="251520" y="692696"/>
            <a:ext cx="8579296" cy="5544616"/>
          </a:xfrm>
        </p:spPr>
        <p:txBody>
          <a:bodyPr>
            <a:normAutofit fontScale="70000" lnSpcReduction="20000"/>
          </a:bodyPr>
          <a:lstStyle/>
          <a:p>
            <a:pPr marL="0" indent="0" algn="just">
              <a:buNone/>
            </a:pPr>
            <a:r>
              <a:rPr lang="ru-RU" b="1" dirty="0" smtClean="0">
                <a:latin typeface="Times New Roman" panose="02020603050405020304" pitchFamily="18" charset="0"/>
                <a:cs typeface="Times New Roman" panose="02020603050405020304" pitchFamily="18" charset="0"/>
              </a:rPr>
              <a:t>Переход</a:t>
            </a:r>
            <a:r>
              <a:rPr lang="ru-RU" dirty="0" smtClean="0">
                <a:latin typeface="Times New Roman" panose="02020603050405020304" pitchFamily="18" charset="0"/>
                <a:cs typeface="Times New Roman" panose="02020603050405020304" pitchFamily="18" charset="0"/>
              </a:rPr>
              <a:t> представляет собой отношение между двумя последовательными состояниями, который указывает на факт смены одного состояния другим</a:t>
            </a:r>
          </a:p>
          <a:p>
            <a:pPr marL="0" indent="0" algn="just">
              <a:buNone/>
            </a:pPr>
            <a:r>
              <a:rPr lang="ru-RU" dirty="0" smtClean="0">
                <a:latin typeface="Times New Roman" panose="02020603050405020304" pitchFamily="18" charset="0"/>
                <a:cs typeface="Times New Roman" panose="02020603050405020304" pitchFamily="18" charset="0"/>
              </a:rPr>
              <a:t>Пребывание объекта в первом состоянии может сопровождаться выполнением некоторых действий. Переход во второе состояние будет возможен после завершения этих действий, а также после удовлетворения некоторых дополнительных условий. Происходит срабатывание перехода.</a:t>
            </a:r>
          </a:p>
          <a:p>
            <a:pPr marL="0" indent="0" algn="just">
              <a:buNone/>
            </a:pPr>
            <a:r>
              <a:rPr lang="ru-RU" dirty="0" smtClean="0">
                <a:latin typeface="Times New Roman" panose="02020603050405020304" pitchFamily="18" charset="0"/>
                <a:cs typeface="Times New Roman" panose="02020603050405020304" pitchFamily="18" charset="0"/>
              </a:rPr>
              <a:t>Переход осуществляется при наступлении некоторого события</a:t>
            </a:r>
            <a:r>
              <a:rPr lang="en-US" dirty="0" smtClean="0">
                <a:latin typeface="Times New Roman" panose="02020603050405020304" pitchFamily="18" charset="0"/>
                <a:cs typeface="Times New Roman" panose="02020603050405020304" pitchFamily="18" charset="0"/>
              </a:rPr>
              <a:t>: </a:t>
            </a:r>
            <a:r>
              <a:rPr lang="ru-RU" i="1" dirty="0" smtClean="0">
                <a:solidFill>
                  <a:schemeClr val="accent1">
                    <a:lumMod val="75000"/>
                  </a:schemeClr>
                </a:solidFill>
                <a:latin typeface="Times New Roman" panose="02020603050405020304" pitchFamily="18" charset="0"/>
                <a:cs typeface="Times New Roman" panose="02020603050405020304" pitchFamily="18" charset="0"/>
              </a:rPr>
              <a:t>окончание выполнения деятельности</a:t>
            </a:r>
            <a:r>
              <a:rPr lang="ru-RU" dirty="0" smtClean="0">
                <a:latin typeface="Times New Roman" panose="02020603050405020304" pitchFamily="18" charset="0"/>
                <a:cs typeface="Times New Roman" panose="02020603050405020304" pitchFamily="18" charset="0"/>
              </a:rPr>
              <a:t>, </a:t>
            </a:r>
            <a:r>
              <a:rPr lang="ru-RU" sz="3100" i="1" dirty="0">
                <a:solidFill>
                  <a:schemeClr val="accent1">
                    <a:lumMod val="75000"/>
                  </a:schemeClr>
                </a:solidFill>
                <a:latin typeface="Times New Roman" panose="02020603050405020304" pitchFamily="18" charset="0"/>
                <a:cs typeface="Times New Roman" panose="02020603050405020304" pitchFamily="18" charset="0"/>
              </a:rPr>
              <a:t>получения сообщения </a:t>
            </a:r>
            <a:r>
              <a:rPr lang="ru-RU" dirty="0" smtClean="0">
                <a:latin typeface="Times New Roman" panose="02020603050405020304" pitchFamily="18" charset="0"/>
                <a:cs typeface="Times New Roman" panose="02020603050405020304" pitchFamily="18" charset="0"/>
              </a:rPr>
              <a:t>или </a:t>
            </a:r>
            <a:r>
              <a:rPr lang="ru-RU" sz="3100" i="1" dirty="0">
                <a:solidFill>
                  <a:schemeClr val="accent1">
                    <a:lumMod val="75000"/>
                  </a:schemeClr>
                </a:solidFill>
                <a:latin typeface="Times New Roman" panose="02020603050405020304" pitchFamily="18" charset="0"/>
                <a:cs typeface="Times New Roman" panose="02020603050405020304" pitchFamily="18" charset="0"/>
              </a:rPr>
              <a:t>приема сигнала</a:t>
            </a:r>
            <a:r>
              <a:rPr lang="ru-RU" dirty="0" smtClean="0">
                <a:latin typeface="Times New Roman" panose="02020603050405020304" pitchFamily="18" charset="0"/>
                <a:cs typeface="Times New Roman" panose="02020603050405020304" pitchFamily="18" charset="0"/>
              </a:rPr>
              <a:t>.</a:t>
            </a:r>
          </a:p>
          <a:p>
            <a:pPr marL="0" indent="0" algn="just">
              <a:buNone/>
            </a:pPr>
            <a:r>
              <a:rPr lang="ru-RU" dirty="0" smtClean="0">
                <a:latin typeface="Times New Roman" panose="02020603050405020304" pitchFamily="18" charset="0"/>
                <a:cs typeface="Times New Roman" panose="02020603050405020304" pitchFamily="18" charset="0"/>
              </a:rPr>
              <a:t>Срабатывание может зависеть еще и от выполнения определенного условия, называемого сторожевым условием.</a:t>
            </a:r>
          </a:p>
          <a:p>
            <a:pPr marL="0" indent="0" algn="just">
              <a:buNone/>
            </a:pPr>
            <a:r>
              <a:rPr lang="ru-RU" dirty="0" smtClean="0">
                <a:latin typeface="Times New Roman" panose="02020603050405020304" pitchFamily="18" charset="0"/>
                <a:cs typeface="Times New Roman" panose="02020603050405020304" pitchFamily="18" charset="0"/>
              </a:rPr>
              <a:t>Объект перейдет в другое состояние если произошло указанное событие и сторожевое условие приняло значение истина.</a:t>
            </a:r>
          </a:p>
          <a:p>
            <a:pPr marL="0" indent="0" algn="just">
              <a:buNone/>
            </a:pPr>
            <a:endParaRPr lang="ru-RU" dirty="0">
              <a:latin typeface="Times New Roman" panose="02020603050405020304" pitchFamily="18" charset="0"/>
              <a:cs typeface="Times New Roman" panose="02020603050405020304" pitchFamily="18" charset="0"/>
            </a:endParaRPr>
          </a:p>
          <a:p>
            <a:pPr marL="0" indent="0" algn="ctr">
              <a:buNone/>
            </a:pPr>
            <a:r>
              <a:rPr lang="en-US" sz="2900" i="1" dirty="0" smtClean="0">
                <a:latin typeface="Times New Roman" panose="02020603050405020304" pitchFamily="18" charset="0"/>
                <a:cs typeface="Times New Roman" panose="02020603050405020304" pitchFamily="18" charset="0"/>
              </a:rPr>
              <a:t>&lt;</a:t>
            </a:r>
            <a:r>
              <a:rPr lang="ru-RU" sz="2900" i="1" dirty="0" smtClean="0">
                <a:latin typeface="Times New Roman" panose="02020603050405020304" pitchFamily="18" charset="0"/>
                <a:cs typeface="Times New Roman" panose="02020603050405020304" pitchFamily="18" charset="0"/>
              </a:rPr>
              <a:t>сигнатура события</a:t>
            </a:r>
            <a:r>
              <a:rPr lang="en-US" sz="2900" i="1" dirty="0" smtClean="0">
                <a:latin typeface="Times New Roman" panose="02020603050405020304" pitchFamily="18" charset="0"/>
                <a:cs typeface="Times New Roman" panose="02020603050405020304" pitchFamily="18" charset="0"/>
              </a:rPr>
              <a:t>&gt;</a:t>
            </a:r>
            <a:r>
              <a:rPr lang="ru-RU" sz="2900" i="1" dirty="0" smtClean="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a:t>
            </a:r>
            <a:r>
              <a:rPr lang="en-US" sz="2900" i="1" dirty="0" smtClean="0">
                <a:latin typeface="Times New Roman" panose="02020603050405020304" pitchFamily="18" charset="0"/>
                <a:cs typeface="Times New Roman" panose="02020603050405020304" pitchFamily="18" charset="0"/>
              </a:rPr>
              <a:t>&lt;</a:t>
            </a:r>
            <a:r>
              <a:rPr lang="ru-RU" sz="2900" i="1" dirty="0" smtClean="0">
                <a:latin typeface="Times New Roman" panose="02020603050405020304" pitchFamily="18" charset="0"/>
                <a:cs typeface="Times New Roman" panose="02020603050405020304" pitchFamily="18" charset="0"/>
              </a:rPr>
              <a:t>сторожевое условие</a:t>
            </a:r>
            <a:r>
              <a:rPr lang="en-US" sz="2900" i="1" dirty="0" smtClean="0">
                <a:latin typeface="Times New Roman" panose="02020603050405020304" pitchFamily="18" charset="0"/>
                <a:cs typeface="Times New Roman" panose="02020603050405020304" pitchFamily="18" charset="0"/>
              </a:rPr>
              <a:t>&gt;</a:t>
            </a:r>
            <a:r>
              <a:rPr lang="en-US" sz="2900" dirty="0" smtClean="0">
                <a:latin typeface="Times New Roman" panose="02020603050405020304" pitchFamily="18" charset="0"/>
                <a:cs typeface="Times New Roman" panose="02020603050405020304" pitchFamily="18" charset="0"/>
              </a:rPr>
              <a:t>]</a:t>
            </a:r>
            <a:r>
              <a:rPr lang="ru-RU" sz="2900" i="1" dirty="0" smtClean="0">
                <a:latin typeface="Times New Roman" panose="02020603050405020304" pitchFamily="18" charset="0"/>
                <a:cs typeface="Times New Roman" panose="02020603050405020304" pitchFamily="18" charset="0"/>
              </a:rPr>
              <a:t> </a:t>
            </a:r>
            <a:r>
              <a:rPr lang="en-US" sz="2900" i="1" dirty="0" smtClean="0">
                <a:latin typeface="Times New Roman" panose="02020603050405020304" pitchFamily="18" charset="0"/>
                <a:cs typeface="Times New Roman" panose="02020603050405020304" pitchFamily="18" charset="0"/>
              </a:rPr>
              <a:t>&lt;</a:t>
            </a:r>
            <a:r>
              <a:rPr lang="ru-RU" sz="2900" i="1" dirty="0" smtClean="0">
                <a:latin typeface="Times New Roman" panose="02020603050405020304" pitchFamily="18" charset="0"/>
                <a:cs typeface="Times New Roman" panose="02020603050405020304" pitchFamily="18" charset="0"/>
              </a:rPr>
              <a:t>выражение действия</a:t>
            </a:r>
            <a:r>
              <a:rPr lang="en-US" sz="2900" i="1" dirty="0" smtClean="0">
                <a:latin typeface="Times New Roman" panose="02020603050405020304" pitchFamily="18" charset="0"/>
                <a:cs typeface="Times New Roman" panose="02020603050405020304" pitchFamily="18" charset="0"/>
              </a:rPr>
              <a:t>&gt;</a:t>
            </a:r>
            <a:endParaRPr lang="ru-RU" sz="2900" i="1" dirty="0" smtClean="0">
              <a:latin typeface="Times New Roman" panose="02020603050405020304" pitchFamily="18" charset="0"/>
              <a:cs typeface="Times New Roman" panose="02020603050405020304" pitchFamily="18" charset="0"/>
            </a:endParaRPr>
          </a:p>
          <a:p>
            <a:pPr marL="0" indent="0">
              <a:buNone/>
            </a:pPr>
            <a:endParaRPr lang="ru-RU" dirty="0"/>
          </a:p>
          <a:p>
            <a:pPr marL="0" indent="0">
              <a:buNone/>
            </a:pPr>
            <a:endParaRPr lang="ru-RU" dirty="0" smtClean="0"/>
          </a:p>
          <a:p>
            <a:pPr marL="0" indent="0">
              <a:buNone/>
            </a:pPr>
            <a:endParaRPr lang="ru-RU" dirty="0"/>
          </a:p>
        </p:txBody>
      </p:sp>
    </p:spTree>
    <p:extLst>
      <p:ext uri="{BB962C8B-B14F-4D97-AF65-F5344CB8AC3E}">
        <p14:creationId xmlns:p14="http://schemas.microsoft.com/office/powerpoint/2010/main" val="1061687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9178"/>
            <a:ext cx="8229600" cy="562074"/>
          </a:xfrm>
        </p:spPr>
        <p:txBody>
          <a:bodyPr>
            <a:noAutofit/>
          </a:bodyPr>
          <a:lstStyle/>
          <a:p>
            <a:r>
              <a:rPr lang="ru-RU" sz="3200" dirty="0">
                <a:solidFill>
                  <a:schemeClr val="accent1">
                    <a:lumMod val="75000"/>
                  </a:schemeClr>
                </a:solidFill>
              </a:rPr>
              <a:t>Событие и сторожевое условие</a:t>
            </a:r>
          </a:p>
        </p:txBody>
      </p:sp>
      <p:sp>
        <p:nvSpPr>
          <p:cNvPr id="3" name="Объект 2"/>
          <p:cNvSpPr>
            <a:spLocks noGrp="1"/>
          </p:cNvSpPr>
          <p:nvPr>
            <p:ph idx="1"/>
          </p:nvPr>
        </p:nvSpPr>
        <p:spPr>
          <a:xfrm>
            <a:off x="179512" y="692696"/>
            <a:ext cx="8712968" cy="6048672"/>
          </a:xfrm>
        </p:spPr>
        <p:txBody>
          <a:bodyPr>
            <a:normAutofit fontScale="70000" lnSpcReduction="20000"/>
          </a:bodyPr>
          <a:lstStyle/>
          <a:p>
            <a:pPr algn="just"/>
            <a:r>
              <a:rPr lang="ru-RU" b="1" dirty="0">
                <a:latin typeface="Times New Roman" panose="02020603050405020304" pitchFamily="18" charset="0"/>
                <a:cs typeface="Times New Roman" panose="02020603050405020304" pitchFamily="18" charset="0"/>
              </a:rPr>
              <a:t>Событие</a:t>
            </a:r>
            <a:r>
              <a:rPr lang="ru-RU" dirty="0">
                <a:latin typeface="Times New Roman" panose="02020603050405020304" pitchFamily="18" charset="0"/>
                <a:cs typeface="Times New Roman" panose="02020603050405020304" pitchFamily="18" charset="0"/>
              </a:rPr>
              <a:t> представляет собой спецификацию некоторого факта, имеющего место в пространстве и во времени. После наступления некоторого события нельзя уже вернуться </a:t>
            </a:r>
            <a:r>
              <a:rPr lang="ru-RU" dirty="0" smtClean="0">
                <a:latin typeface="Times New Roman" panose="02020603050405020304" pitchFamily="18" charset="0"/>
                <a:cs typeface="Times New Roman" panose="02020603050405020304" pitchFamily="18" charset="0"/>
              </a:rPr>
              <a:t>к предыдущим </a:t>
            </a:r>
            <a:r>
              <a:rPr lang="ru-RU" dirty="0">
                <a:latin typeface="Times New Roman" panose="02020603050405020304" pitchFamily="18" charset="0"/>
                <a:cs typeface="Times New Roman" panose="02020603050405020304" pitchFamily="18" charset="0"/>
              </a:rPr>
              <a:t>событиям, если такая возможность не предусмотрена явно в </a:t>
            </a:r>
            <a:r>
              <a:rPr lang="ru-RU" dirty="0" smtClean="0">
                <a:latin typeface="Times New Roman" panose="02020603050405020304" pitchFamily="18" charset="0"/>
                <a:cs typeface="Times New Roman" panose="02020603050405020304" pitchFamily="18" charset="0"/>
              </a:rPr>
              <a:t>модели.</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качестве событий можно рассматривать </a:t>
            </a:r>
            <a:r>
              <a:rPr lang="ru-RU" i="1" dirty="0">
                <a:latin typeface="Times New Roman" panose="02020603050405020304" pitchFamily="18" charset="0"/>
                <a:cs typeface="Times New Roman" panose="02020603050405020304" pitchFamily="18" charset="0"/>
              </a:rPr>
              <a:t>сигналы</a:t>
            </a:r>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вызовы</a:t>
            </a:r>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окончание фиксированных промежутков времени</a:t>
            </a:r>
            <a:r>
              <a:rPr lang="ru-RU" dirty="0">
                <a:latin typeface="Times New Roman" panose="02020603050405020304" pitchFamily="18" charset="0"/>
                <a:cs typeface="Times New Roman" panose="02020603050405020304" pitchFamily="18" charset="0"/>
              </a:rPr>
              <a:t> или </a:t>
            </a:r>
            <a:r>
              <a:rPr lang="ru-RU" i="1" dirty="0">
                <a:latin typeface="Times New Roman" panose="02020603050405020304" pitchFamily="18" charset="0"/>
                <a:cs typeface="Times New Roman" panose="02020603050405020304" pitchFamily="18" charset="0"/>
              </a:rPr>
              <a:t>моменты окончания выполнения определенных действий</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endParaRPr lang="ru-RU" dirty="0" smtClean="0">
              <a:latin typeface="Times New Roman" panose="02020603050405020304" pitchFamily="18" charset="0"/>
              <a:cs typeface="Times New Roman" panose="02020603050405020304" pitchFamily="18" charset="0"/>
            </a:endParaRPr>
          </a:p>
          <a:p>
            <a:pPr algn="just"/>
            <a:r>
              <a:rPr lang="ru-RU" b="1" dirty="0">
                <a:latin typeface="Times New Roman" panose="02020603050405020304" pitchFamily="18" charset="0"/>
                <a:cs typeface="Times New Roman" panose="02020603050405020304" pitchFamily="18" charset="0"/>
              </a:rPr>
              <a:t>Сторожевое условие </a:t>
            </a:r>
            <a:r>
              <a:rPr lang="ru-RU" dirty="0">
                <a:latin typeface="Times New Roman" panose="02020603050405020304" pitchFamily="18" charset="0"/>
                <a:cs typeface="Times New Roman" panose="02020603050405020304" pitchFamily="18" charset="0"/>
              </a:rPr>
              <a:t>(</a:t>
            </a:r>
            <a:r>
              <a:rPr lang="ru-RU" dirty="0" err="1" smtClean="0">
                <a:latin typeface="Times New Roman" panose="02020603050405020304" pitchFamily="18" charset="0"/>
                <a:cs typeface="Times New Roman" panose="02020603050405020304" pitchFamily="18" charset="0"/>
              </a:rPr>
              <a:t>guard</a:t>
            </a:r>
            <a:r>
              <a:rPr lang="en-US"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condition</a:t>
            </a:r>
            <a:r>
              <a:rPr lang="ru-RU" dirty="0">
                <a:latin typeface="Times New Roman" panose="02020603050405020304" pitchFamily="18" charset="0"/>
                <a:cs typeface="Times New Roman" panose="02020603050405020304" pitchFamily="18" charset="0"/>
              </a:rPr>
              <a:t>), если оно есть, всегда записывается в прямых скобках после события и представляет собой некоторое булевское </a:t>
            </a:r>
            <a:r>
              <a:rPr lang="ru-RU" dirty="0" smtClean="0">
                <a:latin typeface="Times New Roman" panose="02020603050405020304" pitchFamily="18" charset="0"/>
                <a:cs typeface="Times New Roman" panose="02020603050405020304" pitchFamily="18" charset="0"/>
              </a:rPr>
              <a:t>выражение.</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Если </a:t>
            </a:r>
            <a:r>
              <a:rPr lang="ru-RU" dirty="0">
                <a:latin typeface="Times New Roman" panose="02020603050405020304" pitchFamily="18" charset="0"/>
                <a:cs typeface="Times New Roman" panose="02020603050405020304" pitchFamily="18" charset="0"/>
              </a:rPr>
              <a:t>сторожевое условие принимает значение «истина», то соответствующий переход может сработать, в результате чего объект перейдет в целевое состояние</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ru-RU" sz="3100" b="1" dirty="0">
                <a:latin typeface="Times New Roman" panose="02020603050405020304" pitchFamily="18" charset="0"/>
                <a:cs typeface="Times New Roman" panose="02020603050405020304" pitchFamily="18" charset="0"/>
              </a:rPr>
              <a:t>Выражение действия </a:t>
            </a:r>
            <a:r>
              <a:rPr lang="ru-RU" dirty="0"/>
              <a:t>(</a:t>
            </a:r>
            <a:r>
              <a:rPr lang="ru-RU" sz="3100" dirty="0" err="1">
                <a:latin typeface="Times New Roman" panose="02020603050405020304" pitchFamily="18" charset="0"/>
                <a:cs typeface="Times New Roman" panose="02020603050405020304" pitchFamily="18" charset="0"/>
              </a:rPr>
              <a:t>action</a:t>
            </a:r>
            <a:r>
              <a:rPr lang="ru-RU" sz="3100" dirty="0">
                <a:latin typeface="Times New Roman" panose="02020603050405020304" pitchFamily="18" charset="0"/>
                <a:cs typeface="Times New Roman" panose="02020603050405020304" pitchFamily="18" charset="0"/>
              </a:rPr>
              <a:t> </a:t>
            </a:r>
            <a:r>
              <a:rPr lang="ru-RU" sz="3100" dirty="0" err="1">
                <a:latin typeface="Times New Roman" panose="02020603050405020304" pitchFamily="18" charset="0"/>
                <a:cs typeface="Times New Roman" panose="02020603050405020304" pitchFamily="18" charset="0"/>
              </a:rPr>
              <a:t>expression</a:t>
            </a:r>
            <a:r>
              <a:rPr lang="ru-RU" dirty="0"/>
              <a:t>) </a:t>
            </a:r>
            <a:r>
              <a:rPr lang="ru-RU" sz="3100" dirty="0">
                <a:latin typeface="Times New Roman" panose="02020603050405020304" pitchFamily="18" charset="0"/>
                <a:cs typeface="Times New Roman" panose="02020603050405020304" pitchFamily="18" charset="0"/>
              </a:rPr>
              <a:t>представляет собой вызов операции или передачу сообщения, имеет атомарный характер и выполняется сразу после срабатывания соответствующего перехода до начала действий в целевом состоянии.</a:t>
            </a:r>
          </a:p>
        </p:txBody>
      </p:sp>
    </p:spTree>
    <p:extLst>
      <p:ext uri="{BB962C8B-B14F-4D97-AF65-F5344CB8AC3E}">
        <p14:creationId xmlns:p14="http://schemas.microsoft.com/office/powerpoint/2010/main" val="3163031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179512" y="260648"/>
            <a:ext cx="8805664" cy="491281"/>
          </a:xfrm>
        </p:spPr>
        <p:txBody>
          <a:bodyPr>
            <a:noAutofit/>
          </a:bodyPr>
          <a:lstStyle/>
          <a:p>
            <a:r>
              <a:rPr lang="ru-RU" sz="3000" dirty="0">
                <a:solidFill>
                  <a:schemeClr val="accent1">
                    <a:lumMod val="75000"/>
                  </a:schemeClr>
                </a:solidFill>
              </a:rPr>
              <a:t>Диаграмма состояний для моделирования почтовой программы-клиента </a:t>
            </a:r>
          </a:p>
        </p:txBody>
      </p:sp>
      <p:sp>
        <p:nvSpPr>
          <p:cNvPr id="6" name="Прямоугольник 5"/>
          <p:cNvSpPr/>
          <p:nvPr/>
        </p:nvSpPr>
        <p:spPr>
          <a:xfrm>
            <a:off x="230832" y="1109643"/>
            <a:ext cx="8733656" cy="2031325"/>
          </a:xfrm>
          <a:prstGeom prst="rect">
            <a:avLst/>
          </a:prstGeom>
        </p:spPr>
        <p:txBody>
          <a:bodyPr wrap="square">
            <a:spAutoFit/>
          </a:bodyPr>
          <a:lstStyle/>
          <a:p>
            <a:pPr algn="just"/>
            <a:r>
              <a:rPr lang="ru-RU" dirty="0">
                <a:solidFill>
                  <a:srgbClr val="000000"/>
                </a:solidFill>
                <a:latin typeface="Times New Roman" panose="02020603050405020304" pitchFamily="18" charset="0"/>
              </a:rPr>
              <a:t>В</a:t>
            </a:r>
            <a:r>
              <a:rPr lang="ru-RU" dirty="0" smtClean="0">
                <a:solidFill>
                  <a:srgbClr val="000000"/>
                </a:solidFill>
                <a:latin typeface="Times New Roman" panose="02020603050405020304" pitchFamily="18" charset="0"/>
              </a:rPr>
              <a:t>ычисление </a:t>
            </a:r>
            <a:r>
              <a:rPr lang="ru-RU" dirty="0">
                <a:solidFill>
                  <a:srgbClr val="000000"/>
                </a:solidFill>
                <a:latin typeface="Times New Roman" panose="02020603050405020304" pitchFamily="18" charset="0"/>
              </a:rPr>
              <a:t>истинности сторожевого условия происходит только после возникновения ассоциированного с ним события, инициирующего соответствующий переход. </a:t>
            </a:r>
            <a:endParaRPr lang="ru-RU" dirty="0" smtClean="0">
              <a:solidFill>
                <a:srgbClr val="000000"/>
              </a:solidFill>
              <a:latin typeface="Times New Roman" panose="02020603050405020304" pitchFamily="18" charset="0"/>
            </a:endParaRPr>
          </a:p>
          <a:p>
            <a:pPr algn="just"/>
            <a:endParaRPr lang="ru-RU" dirty="0">
              <a:solidFill>
                <a:srgbClr val="000000"/>
              </a:solidFill>
              <a:latin typeface="Times New Roman" panose="02020603050405020304" pitchFamily="18" charset="0"/>
            </a:endParaRPr>
          </a:p>
          <a:p>
            <a:pPr algn="just"/>
            <a:r>
              <a:rPr lang="ru-RU" dirty="0">
                <a:solidFill>
                  <a:srgbClr val="000000"/>
                </a:solidFill>
                <a:latin typeface="Times New Roman" panose="02020603050405020304" pitchFamily="18" charset="0"/>
              </a:rPr>
              <a:t>В общем случае из одного состояния может быть несколько переходов с одним и тем же событием-триггером. При этом никакие два сторожевых условия не должны одновременно принимать значение «истина». Каждое из сторожевых условий необходимо вычислять всякий раз при наступлении соответствующего события. </a:t>
            </a:r>
            <a:endParaRPr lang="ru-RU" dirty="0"/>
          </a:p>
        </p:txBody>
      </p:sp>
      <p:pic>
        <p:nvPicPr>
          <p:cNvPr id="1026" name="Picture 2" descr="F:\Рабочая\РУДН-UML\UML_Слайды\Рисунок1-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7894256"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74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0"/>
            <a:ext cx="8291264" cy="764704"/>
          </a:xfrm>
        </p:spPr>
        <p:txBody>
          <a:bodyPr>
            <a:normAutofit/>
          </a:bodyPr>
          <a:lstStyle/>
          <a:p>
            <a:r>
              <a:rPr lang="ru-RU" sz="3000" dirty="0">
                <a:solidFill>
                  <a:schemeClr val="accent1">
                    <a:lumMod val="75000"/>
                  </a:schemeClr>
                </a:solidFill>
              </a:rPr>
              <a:t>Составное состояние и </a:t>
            </a:r>
            <a:r>
              <a:rPr lang="ru-RU" sz="3000" dirty="0" err="1">
                <a:solidFill>
                  <a:schemeClr val="accent1">
                    <a:lumMod val="75000"/>
                  </a:schemeClr>
                </a:solidFill>
              </a:rPr>
              <a:t>подсостояние</a:t>
            </a:r>
            <a:endParaRPr lang="ru-RU" sz="3000" dirty="0">
              <a:solidFill>
                <a:schemeClr val="accent1">
                  <a:lumMod val="75000"/>
                </a:schemeClr>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864" y="3356992"/>
            <a:ext cx="8229600" cy="3232030"/>
          </a:xfrm>
        </p:spPr>
      </p:pic>
      <p:sp>
        <p:nvSpPr>
          <p:cNvPr id="5" name="Прямоугольник 4"/>
          <p:cNvSpPr/>
          <p:nvPr/>
        </p:nvSpPr>
        <p:spPr>
          <a:xfrm>
            <a:off x="244091" y="836712"/>
            <a:ext cx="8640960" cy="2139047"/>
          </a:xfrm>
          <a:prstGeom prst="rect">
            <a:avLst/>
          </a:prstGeom>
        </p:spPr>
        <p:txBody>
          <a:bodyPr wrap="square">
            <a:spAutoFit/>
          </a:bodyPr>
          <a:lstStyle/>
          <a:p>
            <a:pPr algn="just"/>
            <a:r>
              <a:rPr lang="ru-RU" sz="1900" b="1" dirty="0">
                <a:solidFill>
                  <a:srgbClr val="000000"/>
                </a:solidFill>
                <a:latin typeface="Times New Roman" panose="02020603050405020304" pitchFamily="18" charset="0"/>
                <a:cs typeface="Times New Roman" panose="02020603050405020304" pitchFamily="18" charset="0"/>
              </a:rPr>
              <a:t>Составное состояние </a:t>
            </a:r>
            <a:r>
              <a:rPr lang="ru-RU" sz="1900" dirty="0">
                <a:solidFill>
                  <a:srgbClr val="000000"/>
                </a:solidFill>
                <a:latin typeface="Times New Roman" panose="02020603050405020304" pitchFamily="18" charset="0"/>
                <a:cs typeface="Times New Roman" panose="02020603050405020304" pitchFamily="18" charset="0"/>
              </a:rPr>
              <a:t>(</a:t>
            </a:r>
            <a:r>
              <a:rPr lang="ru-RU" sz="1900" dirty="0" err="1">
                <a:solidFill>
                  <a:srgbClr val="000000"/>
                </a:solidFill>
                <a:latin typeface="Times New Roman" panose="02020603050405020304" pitchFamily="18" charset="0"/>
                <a:cs typeface="Times New Roman" panose="02020603050405020304" pitchFamily="18" charset="0"/>
              </a:rPr>
              <a:t>compositestate</a:t>
            </a:r>
            <a:r>
              <a:rPr lang="ru-RU" sz="1900" dirty="0">
                <a:solidFill>
                  <a:srgbClr val="000000"/>
                </a:solidFill>
                <a:latin typeface="Times New Roman" panose="02020603050405020304" pitchFamily="18" charset="0"/>
                <a:cs typeface="Times New Roman" panose="02020603050405020304" pitchFamily="18" charset="0"/>
              </a:rPr>
              <a:t>) – такое сложное состояние, которое состоит из других вложенных в него состояний. Последние будут выступать по отношению к первому как </a:t>
            </a:r>
            <a:r>
              <a:rPr lang="ru-RU" sz="1900" b="1" dirty="0" err="1">
                <a:solidFill>
                  <a:srgbClr val="000000"/>
                </a:solidFill>
                <a:latin typeface="Times New Roman" panose="02020603050405020304" pitchFamily="18" charset="0"/>
                <a:cs typeface="Times New Roman" panose="02020603050405020304" pitchFamily="18" charset="0"/>
              </a:rPr>
              <a:t>подсостояния</a:t>
            </a:r>
            <a:r>
              <a:rPr lang="ru-RU" sz="1900" dirty="0">
                <a:solidFill>
                  <a:srgbClr val="000000"/>
                </a:solidFill>
                <a:latin typeface="Times New Roman" panose="02020603050405020304" pitchFamily="18" charset="0"/>
                <a:cs typeface="Times New Roman" panose="02020603050405020304" pitchFamily="18" charset="0"/>
              </a:rPr>
              <a:t> (</a:t>
            </a:r>
            <a:r>
              <a:rPr lang="ru-RU" sz="1900" dirty="0" err="1">
                <a:solidFill>
                  <a:srgbClr val="000000"/>
                </a:solidFill>
                <a:latin typeface="Times New Roman" panose="02020603050405020304" pitchFamily="18" charset="0"/>
                <a:cs typeface="Times New Roman" panose="02020603050405020304" pitchFamily="18" charset="0"/>
              </a:rPr>
              <a:t>substate</a:t>
            </a:r>
            <a:r>
              <a:rPr lang="ru-RU" sz="1900" dirty="0">
                <a:solidFill>
                  <a:srgbClr val="000000"/>
                </a:solidFill>
                <a:latin typeface="Times New Roman" panose="02020603050405020304" pitchFamily="18" charset="0"/>
                <a:cs typeface="Times New Roman" panose="02020603050405020304" pitchFamily="18" charset="0"/>
              </a:rPr>
              <a:t>). </a:t>
            </a:r>
            <a:endParaRPr lang="ru-RU" sz="1900" dirty="0" smtClean="0">
              <a:solidFill>
                <a:srgbClr val="000000"/>
              </a:solidFill>
              <a:latin typeface="Times New Roman" panose="02020603050405020304" pitchFamily="18" charset="0"/>
              <a:cs typeface="Times New Roman" panose="02020603050405020304" pitchFamily="18" charset="0"/>
            </a:endParaRPr>
          </a:p>
          <a:p>
            <a:pPr algn="just"/>
            <a:endParaRPr lang="ru-RU" sz="1900" dirty="0">
              <a:solidFill>
                <a:srgbClr val="000000"/>
              </a:solidFill>
              <a:latin typeface="Times New Roman" panose="02020603050405020304" pitchFamily="18" charset="0"/>
              <a:cs typeface="Times New Roman" panose="02020603050405020304" pitchFamily="18" charset="0"/>
            </a:endParaRPr>
          </a:p>
          <a:p>
            <a:pPr algn="just"/>
            <a:r>
              <a:rPr lang="ru-RU" sz="1900" b="1" dirty="0">
                <a:latin typeface="Times New Roman" panose="02020603050405020304" pitchFamily="18" charset="0"/>
                <a:cs typeface="Times New Roman" panose="02020603050405020304" pitchFamily="18" charset="0"/>
              </a:rPr>
              <a:t>Последовательные </a:t>
            </a:r>
            <a:r>
              <a:rPr lang="ru-RU" sz="1900" b="1" dirty="0" err="1">
                <a:latin typeface="Times New Roman" panose="02020603050405020304" pitchFamily="18" charset="0"/>
                <a:cs typeface="Times New Roman" panose="02020603050405020304" pitchFamily="18" charset="0"/>
              </a:rPr>
              <a:t>подсостояния</a:t>
            </a:r>
            <a:r>
              <a:rPr lang="ru-RU" sz="1900" b="1" dirty="0">
                <a:latin typeface="Times New Roman" panose="02020603050405020304" pitchFamily="18" charset="0"/>
                <a:cs typeface="Times New Roman" panose="02020603050405020304" pitchFamily="18" charset="0"/>
              </a:rPr>
              <a:t> </a:t>
            </a:r>
            <a:r>
              <a:rPr lang="ru-RU" sz="1900" dirty="0">
                <a:latin typeface="Times New Roman" panose="02020603050405020304" pitchFamily="18" charset="0"/>
                <a:cs typeface="Times New Roman" panose="02020603050405020304" pitchFamily="18" charset="0"/>
              </a:rPr>
              <a:t>(</a:t>
            </a:r>
            <a:r>
              <a:rPr lang="ru-RU" sz="1900" dirty="0" err="1">
                <a:latin typeface="Times New Roman" panose="02020603050405020304" pitchFamily="18" charset="0"/>
                <a:cs typeface="Times New Roman" panose="02020603050405020304" pitchFamily="18" charset="0"/>
              </a:rPr>
              <a:t>sequentialsubstates</a:t>
            </a:r>
            <a:r>
              <a:rPr lang="ru-RU" sz="1900" dirty="0">
                <a:latin typeface="Times New Roman" panose="02020603050405020304" pitchFamily="18" charset="0"/>
                <a:cs typeface="Times New Roman" panose="02020603050405020304" pitchFamily="18" charset="0"/>
              </a:rPr>
              <a:t>) используются для моделирования такого поведения объекта, во время которого в каждый момент времени объект может находиться в одном и только одном </a:t>
            </a:r>
            <a:r>
              <a:rPr lang="ru-RU" sz="1900" dirty="0" err="1">
                <a:latin typeface="Times New Roman" panose="02020603050405020304" pitchFamily="18" charset="0"/>
                <a:cs typeface="Times New Roman" panose="02020603050405020304" pitchFamily="18" charset="0"/>
              </a:rPr>
              <a:t>подсостояний</a:t>
            </a:r>
            <a:r>
              <a:rPr lang="ru-RU" sz="19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70253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544" y="-63053"/>
            <a:ext cx="8229600" cy="683741"/>
          </a:xfrm>
        </p:spPr>
        <p:txBody>
          <a:bodyPr>
            <a:normAutofit fontScale="90000"/>
          </a:bodyPr>
          <a:lstStyle/>
          <a:p>
            <a:pPr eaLnBrk="1" hangingPunct="1"/>
            <a:r>
              <a:rPr lang="ru-RU" altLang="ru-RU" dirty="0">
                <a:solidFill>
                  <a:schemeClr val="accent1">
                    <a:lumMod val="75000"/>
                  </a:schemeClr>
                </a:solidFill>
              </a:rPr>
              <a:t>Диаграммы</a:t>
            </a:r>
          </a:p>
        </p:txBody>
      </p:sp>
      <p:sp>
        <p:nvSpPr>
          <p:cNvPr id="96259" name="Rectangle 3"/>
          <p:cNvSpPr>
            <a:spLocks noGrp="1" noChangeArrowheads="1"/>
          </p:cNvSpPr>
          <p:nvPr>
            <p:ph idx="1"/>
          </p:nvPr>
        </p:nvSpPr>
        <p:spPr>
          <a:xfrm>
            <a:off x="35496" y="980728"/>
            <a:ext cx="8929688" cy="5661025"/>
          </a:xfrm>
        </p:spPr>
        <p:txBody>
          <a:bodyPr/>
          <a:lstStyle/>
          <a:p>
            <a:pPr algn="just" eaLnBrk="1" hangingPunct="1">
              <a:buFont typeface="Wingdings" panose="05000000000000000000" pitchFamily="2" charset="2"/>
              <a:buChar char="q"/>
              <a:defRPr/>
            </a:pPr>
            <a:r>
              <a:rPr lang="ru-RU" altLang="ru-RU" sz="3600" dirty="0" smtClean="0">
                <a:latin typeface="Times New Roman" panose="02020603050405020304" pitchFamily="18" charset="0"/>
                <a:cs typeface="Times New Roman" panose="02020603050405020304" pitchFamily="18" charset="0"/>
              </a:rPr>
              <a:t>Структурные – описывают, какие именно части системы моделируются</a:t>
            </a:r>
          </a:p>
          <a:p>
            <a:pPr algn="just" eaLnBrk="1" hangingPunct="1">
              <a:buFont typeface="Wingdings" panose="05000000000000000000" pitchFamily="2" charset="2"/>
              <a:buChar char="q"/>
              <a:defRPr/>
            </a:pPr>
            <a:endParaRPr lang="ru-RU" altLang="ru-RU" sz="36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q"/>
              <a:defRPr/>
            </a:pPr>
            <a:r>
              <a:rPr lang="ru-RU" altLang="ru-RU" sz="3600" b="1" dirty="0" smtClean="0">
                <a:latin typeface="Times New Roman" panose="02020603050405020304" pitchFamily="18" charset="0"/>
                <a:cs typeface="Times New Roman" panose="02020603050405020304" pitchFamily="18" charset="0"/>
              </a:rPr>
              <a:t>Поведенческие – описывают, что происходит в моделируемой системе</a:t>
            </a:r>
          </a:p>
          <a:p>
            <a:pPr algn="just" eaLnBrk="1" hangingPunct="1">
              <a:buFont typeface="Wingdings" panose="05000000000000000000" pitchFamily="2" charset="2"/>
              <a:buChar char="q"/>
              <a:defRPr/>
            </a:pPr>
            <a:endParaRPr lang="ru-RU" altLang="ru-RU" sz="36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q"/>
              <a:defRPr/>
            </a:pPr>
            <a:r>
              <a:rPr lang="ru-RU" altLang="ru-RU" sz="3600" dirty="0" smtClean="0">
                <a:latin typeface="Times New Roman" panose="02020603050405020304" pitchFamily="18" charset="0"/>
                <a:cs typeface="Times New Roman" panose="02020603050405020304" pitchFamily="18" charset="0"/>
              </a:rPr>
              <a:t>Диаграмма вариантов использования– описывает функциональное назначение системы</a:t>
            </a:r>
          </a:p>
          <a:p>
            <a:pPr eaLnBrk="1" hangingPunct="1">
              <a:defRPr/>
            </a:pPr>
            <a:endParaRPr lang="ru-RU" altLang="ru-RU" sz="3600" dirty="0" smtClean="0"/>
          </a:p>
        </p:txBody>
      </p:sp>
    </p:spTree>
    <p:extLst>
      <p:ext uri="{BB962C8B-B14F-4D97-AF65-F5344CB8AC3E}">
        <p14:creationId xmlns:p14="http://schemas.microsoft.com/office/powerpoint/2010/main" val="2693472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620688"/>
            <a:ext cx="8494512" cy="2448272"/>
          </a:xfrm>
        </p:spPr>
        <p:txBody>
          <a:bodyPr>
            <a:normAutofit fontScale="62500" lnSpcReduction="20000"/>
          </a:bodyPr>
          <a:lstStyle/>
          <a:p>
            <a:pPr algn="just"/>
            <a:r>
              <a:rPr lang="ru-RU" b="1" dirty="0">
                <a:latin typeface="Times New Roman" panose="02020603050405020304" pitchFamily="18" charset="0"/>
                <a:cs typeface="Times New Roman" panose="02020603050405020304" pitchFamily="18" charset="0"/>
              </a:rPr>
              <a:t>Параллельные </a:t>
            </a:r>
            <a:r>
              <a:rPr lang="ru-RU" b="1" dirty="0" err="1">
                <a:latin typeface="Times New Roman" panose="02020603050405020304" pitchFamily="18" charset="0"/>
                <a:cs typeface="Times New Roman" panose="02020603050405020304" pitchFamily="18" charset="0"/>
              </a:rPr>
              <a:t>подсостояния</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a:t>
            </a:r>
            <a:r>
              <a:rPr lang="ru-RU" dirty="0" err="1">
                <a:latin typeface="Times New Roman" panose="02020603050405020304" pitchFamily="18" charset="0"/>
                <a:cs typeface="Times New Roman" panose="02020603050405020304" pitchFamily="18" charset="0"/>
              </a:rPr>
              <a:t>concurrentsubstates</a:t>
            </a:r>
            <a:r>
              <a:rPr lang="ru-RU" dirty="0">
                <a:latin typeface="Times New Roman" panose="02020603050405020304" pitchFamily="18" charset="0"/>
                <a:cs typeface="Times New Roman" panose="02020603050405020304" pitchFamily="18" charset="0"/>
              </a:rPr>
              <a:t>) позволяют специфицировать два и более подавтомата, которые могут выполняться параллельно внутри составного события. Каждый из подавтоматов занимает некоторую область (регион) внутри составного состояния, которая отделяется от остальных горизонтальной пунктирной линией. </a:t>
            </a:r>
            <a:endParaRPr lang="en-US" dirty="0" smtClean="0">
              <a:latin typeface="Times New Roman" panose="02020603050405020304" pitchFamily="18" charset="0"/>
              <a:cs typeface="Times New Roman" panose="02020603050405020304" pitchFamily="18" charset="0"/>
            </a:endParaRPr>
          </a:p>
          <a:p>
            <a:pPr marL="0" indent="0" algn="just">
              <a:buNone/>
            </a:pPr>
            <a:endParaRPr lang="ru-RU" dirty="0" smtClean="0">
              <a:latin typeface="Times New Roman" panose="02020603050405020304" pitchFamily="18" charset="0"/>
              <a:cs typeface="Times New Roman" panose="02020603050405020304" pitchFamily="18" charset="0"/>
            </a:endParaRPr>
          </a:p>
          <a:p>
            <a:pPr algn="just"/>
            <a:r>
              <a:rPr lang="ru-RU" dirty="0" smtClean="0">
                <a:latin typeface="Times New Roman" panose="02020603050405020304" pitchFamily="18" charset="0"/>
                <a:cs typeface="Times New Roman" panose="02020603050405020304" pitchFamily="18" charset="0"/>
              </a:rPr>
              <a:t>Если </a:t>
            </a:r>
            <a:r>
              <a:rPr lang="ru-RU" dirty="0">
                <a:latin typeface="Times New Roman" panose="02020603050405020304" pitchFamily="18" charset="0"/>
                <a:cs typeface="Times New Roman" panose="02020603050405020304" pitchFamily="18" charset="0"/>
              </a:rPr>
              <a:t>на </a:t>
            </a:r>
            <a:r>
              <a:rPr lang="ru-RU" dirty="0" smtClean="0">
                <a:latin typeface="Times New Roman" panose="02020603050405020304" pitchFamily="18" charset="0"/>
                <a:cs typeface="Times New Roman" panose="02020603050405020304" pitchFamily="18" charset="0"/>
              </a:rPr>
              <a:t>диаграмме </a:t>
            </a:r>
            <a:r>
              <a:rPr lang="ru-RU" dirty="0">
                <a:latin typeface="Times New Roman" panose="02020603050405020304" pitchFamily="18" charset="0"/>
                <a:cs typeface="Times New Roman" panose="02020603050405020304" pitchFamily="18" charset="0"/>
              </a:rPr>
              <a:t>состояний имеется составное состояние с вложенными параллельными </a:t>
            </a:r>
            <a:r>
              <a:rPr lang="ru-RU" dirty="0" err="1">
                <a:latin typeface="Times New Roman" panose="02020603050405020304" pitchFamily="18" charset="0"/>
                <a:cs typeface="Times New Roman" panose="02020603050405020304" pitchFamily="18" charset="0"/>
              </a:rPr>
              <a:t>подсостояниями</a:t>
            </a:r>
            <a:r>
              <a:rPr lang="ru-RU" dirty="0">
                <a:latin typeface="Times New Roman" panose="02020603050405020304" pitchFamily="18" charset="0"/>
                <a:cs typeface="Times New Roman" panose="02020603050405020304" pitchFamily="18" charset="0"/>
              </a:rPr>
              <a:t>, то объект может одновременно находиться в каждом из этих </a:t>
            </a:r>
            <a:r>
              <a:rPr lang="ru-RU" dirty="0" err="1">
                <a:latin typeface="Times New Roman" panose="02020603050405020304" pitchFamily="18" charset="0"/>
                <a:cs typeface="Times New Roman" panose="02020603050405020304" pitchFamily="18" charset="0"/>
              </a:rPr>
              <a:t>подсостояний</a:t>
            </a:r>
            <a:r>
              <a:rPr lang="ru-RU" dirty="0">
                <a:latin typeface="Times New Roman" panose="02020603050405020304" pitchFamily="18" charset="0"/>
                <a:cs typeface="Times New Roman" panose="02020603050405020304" pitchFamily="18" charset="0"/>
              </a:rPr>
              <a:t>. </a:t>
            </a:r>
          </a:p>
        </p:txBody>
      </p:sp>
      <p:sp>
        <p:nvSpPr>
          <p:cNvPr id="4" name="Заголовок 1"/>
          <p:cNvSpPr>
            <a:spLocks noGrp="1"/>
          </p:cNvSpPr>
          <p:nvPr>
            <p:ph type="title"/>
          </p:nvPr>
        </p:nvSpPr>
        <p:spPr>
          <a:xfrm>
            <a:off x="467544" y="44624"/>
            <a:ext cx="8229600" cy="580926"/>
          </a:xfrm>
        </p:spPr>
        <p:txBody>
          <a:bodyPr>
            <a:normAutofit/>
          </a:bodyPr>
          <a:lstStyle/>
          <a:p>
            <a:r>
              <a:rPr lang="ru-RU" sz="3000" dirty="0">
                <a:solidFill>
                  <a:schemeClr val="accent1">
                    <a:lumMod val="75000"/>
                  </a:schemeClr>
                </a:solidFill>
              </a:rPr>
              <a:t>Составное состояние и </a:t>
            </a:r>
            <a:r>
              <a:rPr lang="ru-RU" sz="3000" dirty="0" err="1">
                <a:solidFill>
                  <a:schemeClr val="accent1">
                    <a:lumMod val="75000"/>
                  </a:schemeClr>
                </a:solidFill>
              </a:rPr>
              <a:t>подсостояние</a:t>
            </a:r>
            <a:endParaRPr lang="ru-RU" sz="3000" dirty="0">
              <a:solidFill>
                <a:schemeClr val="accent1">
                  <a:lumMod val="75000"/>
                </a:schemeClr>
              </a:solidFill>
            </a:endParaRPr>
          </a:p>
        </p:txBody>
      </p:sp>
      <p:pic>
        <p:nvPicPr>
          <p:cNvPr id="2050" name="Picture 2" descr="F:\Рабочая\РУДН-UML\UML_Слайды\State_StateComposi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12976"/>
            <a:ext cx="7211944"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863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0"/>
            <a:ext cx="8686800" cy="1123093"/>
          </a:xfrm>
        </p:spPr>
        <p:txBody>
          <a:bodyPr>
            <a:normAutofit/>
          </a:bodyPr>
          <a:lstStyle/>
          <a:p>
            <a:r>
              <a:rPr lang="ru-RU" sz="3000" dirty="0">
                <a:solidFill>
                  <a:schemeClr val="accent1">
                    <a:lumMod val="75000"/>
                  </a:schemeClr>
                </a:solidFill>
              </a:rPr>
              <a:t>Диаграмма состояний для поведения моделирования банкомата</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124744"/>
            <a:ext cx="7187179" cy="5544616"/>
          </a:xfrm>
        </p:spPr>
      </p:pic>
    </p:spTree>
    <p:extLst>
      <p:ext uri="{BB962C8B-B14F-4D97-AF65-F5344CB8AC3E}">
        <p14:creationId xmlns:p14="http://schemas.microsoft.com/office/powerpoint/2010/main" val="3414261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72" y="0"/>
            <a:ext cx="9468544" cy="1143000"/>
          </a:xfrm>
        </p:spPr>
        <p:txBody>
          <a:bodyPr>
            <a:noAutofit/>
          </a:bodyPr>
          <a:lstStyle/>
          <a:p>
            <a:r>
              <a:rPr lang="ru-RU" sz="3000" dirty="0" smtClean="0">
                <a:solidFill>
                  <a:schemeClr val="accent1">
                    <a:lumMod val="75000"/>
                  </a:schemeClr>
                </a:solidFill>
              </a:rPr>
              <a:t>Диаграмма состояний процесса функционирования телефонного аппарата</a:t>
            </a:r>
            <a:endParaRPr lang="ru-RU" sz="3000" dirty="0">
              <a:solidFill>
                <a:schemeClr val="accent1">
                  <a:lumMod val="75000"/>
                </a:schemeClr>
              </a:solidFill>
            </a:endParaRPr>
          </a:p>
        </p:txBody>
      </p:sp>
      <p:pic>
        <p:nvPicPr>
          <p:cNvPr id="3074" name="Picture 2" descr="F:\Рабочая\РУДН-UML\UML_Слайды\pict_8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340768"/>
            <a:ext cx="6416555"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627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4624"/>
            <a:ext cx="8229600" cy="792088"/>
          </a:xfrm>
        </p:spPr>
        <p:txBody>
          <a:bodyPr>
            <a:normAutofit/>
          </a:bodyPr>
          <a:lstStyle/>
          <a:p>
            <a:r>
              <a:rPr lang="ru-RU" dirty="0">
                <a:solidFill>
                  <a:schemeClr val="accent1">
                    <a:lumMod val="75000"/>
                  </a:schemeClr>
                </a:solidFill>
              </a:rPr>
              <a:t>Моделирование </a:t>
            </a:r>
            <a:r>
              <a:rPr lang="ru-RU" dirty="0" smtClean="0">
                <a:solidFill>
                  <a:schemeClr val="accent1">
                    <a:lumMod val="75000"/>
                  </a:schemeClr>
                </a:solidFill>
              </a:rPr>
              <a:t>поведения</a:t>
            </a:r>
            <a:endParaRPr lang="ru-RU" dirty="0">
              <a:solidFill>
                <a:schemeClr val="accent1">
                  <a:lumMod val="75000"/>
                </a:schemeClr>
              </a:solidFill>
            </a:endParaRPr>
          </a:p>
        </p:txBody>
      </p:sp>
      <p:sp>
        <p:nvSpPr>
          <p:cNvPr id="3" name="Объект 2"/>
          <p:cNvSpPr>
            <a:spLocks noGrp="1"/>
          </p:cNvSpPr>
          <p:nvPr>
            <p:ph idx="1"/>
          </p:nvPr>
        </p:nvSpPr>
        <p:spPr>
          <a:xfrm>
            <a:off x="395536" y="1196752"/>
            <a:ext cx="8435280" cy="5073427"/>
          </a:xfrm>
        </p:spPr>
        <p:txBody>
          <a:bodyPr>
            <a:normAutofit fontScale="92500" lnSpcReduction="20000"/>
          </a:bodyPr>
          <a:lstStyle/>
          <a:p>
            <a:pPr algn="just"/>
            <a:r>
              <a:rPr lang="ru-RU" dirty="0" smtClean="0">
                <a:latin typeface="Times New Roman" panose="02020603050405020304" pitchFamily="18" charset="0"/>
                <a:cs typeface="Times New Roman" panose="02020603050405020304" pitchFamily="18" charset="0"/>
              </a:rPr>
              <a:t>Отвечает </a:t>
            </a:r>
            <a:r>
              <a:rPr lang="ru-RU" dirty="0">
                <a:latin typeface="Times New Roman" panose="02020603050405020304" pitchFamily="18" charset="0"/>
                <a:cs typeface="Times New Roman" panose="02020603050405020304" pitchFamily="18" charset="0"/>
              </a:rPr>
              <a:t>на вопрос </a:t>
            </a:r>
            <a:r>
              <a:rPr lang="ru-RU" b="1" dirty="0">
                <a:latin typeface="Times New Roman" panose="02020603050405020304" pitchFamily="18" charset="0"/>
                <a:cs typeface="Times New Roman" panose="02020603050405020304" pitchFamily="18" charset="0"/>
              </a:rPr>
              <a:t>как работает система</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endParaRPr lang="ru-RU"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Ответ на этот вопрос дает </a:t>
            </a:r>
            <a:r>
              <a:rPr lang="ru-RU" b="1" dirty="0">
                <a:latin typeface="Times New Roman" panose="02020603050405020304" pitchFamily="18" charset="0"/>
                <a:cs typeface="Times New Roman" panose="02020603050405020304" pitchFamily="18" charset="0"/>
              </a:rPr>
              <a:t>модель поведения </a:t>
            </a:r>
            <a:r>
              <a:rPr lang="ru-RU" dirty="0">
                <a:latin typeface="Times New Roman" panose="02020603050405020304" pitchFamily="18" charset="0"/>
                <a:cs typeface="Times New Roman" panose="02020603050405020304" pitchFamily="18" charset="0"/>
              </a:rPr>
              <a:t>‒ это описание алгоритма работы </a:t>
            </a:r>
            <a:r>
              <a:rPr lang="ru-RU" dirty="0" smtClean="0">
                <a:latin typeface="Times New Roman" panose="02020603050405020304" pitchFamily="18" charset="0"/>
                <a:cs typeface="Times New Roman" panose="02020603050405020304" pitchFamily="18" charset="0"/>
              </a:rPr>
              <a:t>системы</a:t>
            </a:r>
            <a:endParaRPr lang="en-US" dirty="0" smtClean="0">
              <a:latin typeface="Times New Roman" panose="02020603050405020304" pitchFamily="18" charset="0"/>
              <a:cs typeface="Times New Roman" panose="02020603050405020304" pitchFamily="18" charset="0"/>
            </a:endParaRPr>
          </a:p>
          <a:p>
            <a:pPr marL="0" indent="0" algn="just">
              <a:buNone/>
            </a:pPr>
            <a:endParaRPr lang="ru-RU" dirty="0" smtClean="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Для моделирования поведения на логическом уровне в языке UML могут использоваться сразу несколько канонических диаграмм: </a:t>
            </a:r>
            <a:r>
              <a:rPr lang="ru-RU" b="1" dirty="0">
                <a:latin typeface="Times New Roman" panose="02020603050405020304" pitchFamily="18" charset="0"/>
                <a:cs typeface="Times New Roman" panose="02020603050405020304" pitchFamily="18" charset="0"/>
              </a:rPr>
              <a:t>состояний, деятельности, последовательности и </a:t>
            </a:r>
            <a:r>
              <a:rPr lang="ru-RU" b="1" dirty="0" smtClean="0">
                <a:latin typeface="Times New Roman" panose="02020603050405020304" pitchFamily="18" charset="0"/>
                <a:cs typeface="Times New Roman" panose="02020603050405020304" pitchFamily="18" charset="0"/>
              </a:rPr>
              <a:t>коммуникации</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каждая из которых фиксирует внимание на отдельном аспекте функционирования системы. </a:t>
            </a:r>
          </a:p>
        </p:txBody>
      </p:sp>
    </p:spTree>
    <p:extLst>
      <p:ext uri="{BB962C8B-B14F-4D97-AF65-F5344CB8AC3E}">
        <p14:creationId xmlns:p14="http://schemas.microsoft.com/office/powerpoint/2010/main" val="3821146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520" y="-118864"/>
            <a:ext cx="9396536" cy="883568"/>
          </a:xfrm>
        </p:spPr>
        <p:txBody>
          <a:bodyPr>
            <a:normAutofit/>
          </a:bodyPr>
          <a:lstStyle/>
          <a:p>
            <a:r>
              <a:rPr lang="ru-RU" dirty="0">
                <a:solidFill>
                  <a:schemeClr val="accent1">
                    <a:lumMod val="75000"/>
                  </a:schemeClr>
                </a:solidFill>
              </a:rPr>
              <a:t>Средства моделирования поведения</a:t>
            </a:r>
          </a:p>
        </p:txBody>
      </p:sp>
      <p:sp>
        <p:nvSpPr>
          <p:cNvPr id="3" name="Объект 2"/>
          <p:cNvSpPr>
            <a:spLocks noGrp="1"/>
          </p:cNvSpPr>
          <p:nvPr>
            <p:ph idx="1"/>
          </p:nvPr>
        </p:nvSpPr>
        <p:spPr>
          <a:xfrm>
            <a:off x="251520" y="961114"/>
            <a:ext cx="8496944" cy="5780254"/>
          </a:xfrm>
        </p:spPr>
        <p:txBody>
          <a:bodyPr>
            <a:normAutofit fontScale="85000" lnSpcReduction="20000"/>
          </a:bodyPr>
          <a:lstStyle/>
          <a:p>
            <a:pPr algn="just"/>
            <a:r>
              <a:rPr lang="ru-RU" dirty="0">
                <a:latin typeface="Times New Roman" panose="02020603050405020304" pitchFamily="18" charset="0"/>
                <a:cs typeface="Times New Roman" panose="02020603050405020304" pitchFamily="18" charset="0"/>
              </a:rPr>
              <a:t>О</a:t>
            </a:r>
            <a:r>
              <a:rPr lang="ru-RU" dirty="0" smtClean="0">
                <a:latin typeface="Times New Roman" panose="02020603050405020304" pitchFamily="18" charset="0"/>
                <a:cs typeface="Times New Roman" panose="02020603050405020304" pitchFamily="18" charset="0"/>
              </a:rPr>
              <a:t>писание </a:t>
            </a:r>
            <a:r>
              <a:rPr lang="ru-RU" dirty="0">
                <a:latin typeface="Times New Roman" panose="02020603050405020304" pitchFamily="18" charset="0"/>
                <a:cs typeface="Times New Roman" panose="02020603050405020304" pitchFamily="18" charset="0"/>
              </a:rPr>
              <a:t>поведения с явным выделением </a:t>
            </a:r>
            <a:r>
              <a:rPr lang="ru-RU" dirty="0" smtClean="0">
                <a:latin typeface="Times New Roman" panose="02020603050405020304" pitchFamily="18" charset="0"/>
                <a:cs typeface="Times New Roman" panose="02020603050405020304" pitchFamily="18" charset="0"/>
              </a:rPr>
              <a:t>состояний.</a:t>
            </a:r>
            <a:r>
              <a:rPr lang="ru-RU" b="1" i="1" dirty="0" smtClean="0">
                <a:latin typeface="Times New Roman" panose="02020603050405020304" pitchFamily="18" charset="0"/>
                <a:cs typeface="Times New Roman" panose="02020603050405020304" pitchFamily="18" charset="0"/>
              </a:rPr>
              <a:t> </a:t>
            </a:r>
            <a:r>
              <a:rPr lang="ru-RU" b="1" i="1" dirty="0">
                <a:latin typeface="Times New Roman" panose="02020603050405020304" pitchFamily="18" charset="0"/>
                <a:cs typeface="Times New Roman" panose="02020603050405020304" pitchFamily="18" charset="0"/>
              </a:rPr>
              <a:t>Жизненный цикл</a:t>
            </a:r>
            <a:r>
              <a:rPr lang="ru-RU" b="1" dirty="0">
                <a:latin typeface="Times New Roman" panose="02020603050405020304" pitchFamily="18" charset="0"/>
                <a:cs typeface="Times New Roman" panose="02020603050405020304" pitchFamily="18" charset="0"/>
              </a:rPr>
              <a:t> (</a:t>
            </a:r>
            <a:r>
              <a:rPr lang="ru-RU" b="1" dirty="0" err="1">
                <a:latin typeface="Times New Roman" panose="02020603050405020304" pitchFamily="18" charset="0"/>
                <a:cs typeface="Times New Roman" panose="02020603050405020304" pitchFamily="18" charset="0"/>
              </a:rPr>
              <a:t>lifecycle</a:t>
            </a:r>
            <a:r>
              <a:rPr lang="ru-RU" b="1"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последовательность изменений состояния объекта</a:t>
            </a:r>
            <a:r>
              <a:rPr lang="ru-RU"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marL="0" indent="0" algn="just">
              <a:buNone/>
            </a:pPr>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О</a:t>
            </a:r>
            <a:r>
              <a:rPr lang="ru-RU" dirty="0" smtClean="0">
                <a:latin typeface="Times New Roman" panose="02020603050405020304" pitchFamily="18" charset="0"/>
                <a:cs typeface="Times New Roman" panose="02020603050405020304" pitchFamily="18" charset="0"/>
              </a:rPr>
              <a:t>писание </a:t>
            </a:r>
            <a:r>
              <a:rPr lang="ru-RU" dirty="0">
                <a:latin typeface="Times New Roman" panose="02020603050405020304" pitchFamily="18" charset="0"/>
                <a:cs typeface="Times New Roman" panose="02020603050405020304" pitchFamily="18" charset="0"/>
              </a:rPr>
              <a:t>поведения с явным выделением потоков данных и </a:t>
            </a:r>
            <a:r>
              <a:rPr lang="ru-RU" dirty="0" smtClean="0">
                <a:latin typeface="Times New Roman" panose="02020603050405020304" pitchFamily="18" charset="0"/>
                <a:cs typeface="Times New Roman" panose="02020603050405020304" pitchFamily="18" charset="0"/>
              </a:rPr>
              <a:t>управления.</a:t>
            </a:r>
            <a:r>
              <a:rPr lang="ru-RU" b="1" i="1" dirty="0" smtClean="0">
                <a:latin typeface="Times New Roman" panose="02020603050405020304" pitchFamily="18" charset="0"/>
                <a:cs typeface="Times New Roman" panose="02020603050405020304" pitchFamily="18" charset="0"/>
              </a:rPr>
              <a:t> </a:t>
            </a:r>
            <a:r>
              <a:rPr lang="ru-RU" b="1" i="1" dirty="0">
                <a:latin typeface="Times New Roman" panose="02020603050405020304" pitchFamily="18" charset="0"/>
                <a:cs typeface="Times New Roman" panose="02020603050405020304" pitchFamily="18" charset="0"/>
              </a:rPr>
              <a:t>Поток управления</a:t>
            </a:r>
            <a:r>
              <a:rPr lang="ru-RU" b="1"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это последовательность выполнения операторов (команд) в программе</a:t>
            </a:r>
            <a:r>
              <a:rPr lang="ru-RU" dirty="0" smtClean="0">
                <a:latin typeface="Times New Roman" panose="02020603050405020304" pitchFamily="18" charset="0"/>
                <a:cs typeface="Times New Roman" panose="02020603050405020304" pitchFamily="18" charset="0"/>
              </a:rPr>
              <a:t>.</a:t>
            </a:r>
            <a:r>
              <a:rPr lang="ru-RU" b="1" i="1" dirty="0">
                <a:latin typeface="Times New Roman" panose="02020603050405020304" pitchFamily="18" charset="0"/>
                <a:cs typeface="Times New Roman" panose="02020603050405020304" pitchFamily="18" charset="0"/>
              </a:rPr>
              <a:t> Поток данных</a:t>
            </a:r>
            <a:r>
              <a:rPr lang="ru-RU" b="1"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это описание связи выходных результатов одних действий с входными аргументами других действий</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О</a:t>
            </a:r>
            <a:r>
              <a:rPr lang="ru-RU" dirty="0" smtClean="0">
                <a:latin typeface="Times New Roman" panose="02020603050405020304" pitchFamily="18" charset="0"/>
                <a:cs typeface="Times New Roman" panose="02020603050405020304" pitchFamily="18" charset="0"/>
              </a:rPr>
              <a:t>писание </a:t>
            </a:r>
            <a:r>
              <a:rPr lang="ru-RU" dirty="0">
                <a:latin typeface="Times New Roman" panose="02020603050405020304" pitchFamily="18" charset="0"/>
                <a:cs typeface="Times New Roman" panose="02020603050405020304" pitchFamily="18" charset="0"/>
              </a:rPr>
              <a:t>поведения как последовательности сообщений во </a:t>
            </a:r>
            <a:r>
              <a:rPr lang="ru-RU" dirty="0" smtClean="0">
                <a:latin typeface="Times New Roman" panose="02020603050405020304" pitchFamily="18" charset="0"/>
                <a:cs typeface="Times New Roman" panose="02020603050405020304" pitchFamily="18" charset="0"/>
              </a:rPr>
              <a:t>времени.</a:t>
            </a:r>
            <a:endParaRPr lang="en-US" dirty="0" smtClean="0">
              <a:latin typeface="Times New Roman" panose="02020603050405020304" pitchFamily="18" charset="0"/>
              <a:cs typeface="Times New Roman" panose="02020603050405020304" pitchFamily="18" charset="0"/>
            </a:endParaRPr>
          </a:p>
          <a:p>
            <a:pPr marL="0" indent="0" algn="just">
              <a:buNone/>
            </a:pPr>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О</a:t>
            </a:r>
            <a:r>
              <a:rPr lang="ru-RU" dirty="0" smtClean="0">
                <a:latin typeface="Times New Roman" panose="02020603050405020304" pitchFamily="18" charset="0"/>
                <a:cs typeface="Times New Roman" panose="02020603050405020304" pitchFamily="18" charset="0"/>
              </a:rPr>
              <a:t>писание </a:t>
            </a:r>
            <a:r>
              <a:rPr lang="ru-RU" dirty="0">
                <a:latin typeface="Times New Roman" panose="02020603050405020304" pitchFamily="18" charset="0"/>
                <a:cs typeface="Times New Roman" panose="02020603050405020304" pitchFamily="18" charset="0"/>
              </a:rPr>
              <a:t>параллельного поведения</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615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a:xfrm>
            <a:off x="467544" y="188640"/>
            <a:ext cx="8229600" cy="487363"/>
          </a:xfrm>
        </p:spPr>
        <p:txBody>
          <a:bodyPr>
            <a:normAutofit fontScale="90000"/>
          </a:bodyPr>
          <a:lstStyle/>
          <a:p>
            <a:pPr eaLnBrk="1" hangingPunct="1"/>
            <a:r>
              <a:rPr lang="ru-RU" altLang="ru-RU" dirty="0">
                <a:solidFill>
                  <a:schemeClr val="accent1">
                    <a:lumMod val="75000"/>
                  </a:schemeClr>
                </a:solidFill>
              </a:rPr>
              <a:t>Диаграммы</a:t>
            </a:r>
          </a:p>
        </p:txBody>
      </p:sp>
      <p:graphicFrame>
        <p:nvGraphicFramePr>
          <p:cNvPr id="4" name="Таблица 3"/>
          <p:cNvGraphicFramePr>
            <a:graphicFrameLocks noGrp="1"/>
          </p:cNvGraphicFramePr>
          <p:nvPr>
            <p:extLst>
              <p:ext uri="{D42A27DB-BD31-4B8C-83A1-F6EECF244321}">
                <p14:modId xmlns:p14="http://schemas.microsoft.com/office/powerpoint/2010/main" val="2413458879"/>
              </p:ext>
            </p:extLst>
          </p:nvPr>
        </p:nvGraphicFramePr>
        <p:xfrm>
          <a:off x="611560" y="908720"/>
          <a:ext cx="8029575" cy="5403058"/>
        </p:xfrm>
        <a:graphic>
          <a:graphicData uri="http://schemas.openxmlformats.org/drawingml/2006/table">
            <a:tbl>
              <a:tblPr firstRow="1" bandRow="1">
                <a:tableStyleId>{BC89EF96-8CEA-46FF-86C4-4CE0E7609802}</a:tableStyleId>
              </a:tblPr>
              <a:tblGrid>
                <a:gridCol w="1824903"/>
                <a:gridCol w="3528147"/>
                <a:gridCol w="2676525"/>
              </a:tblGrid>
              <a:tr h="640852">
                <a:tc>
                  <a:txBody>
                    <a:bodyPr/>
                    <a:lstStyle/>
                    <a:p>
                      <a:pPr algn="ctr"/>
                      <a:r>
                        <a:rPr lang="ru-RU" sz="1800" b="0" dirty="0" smtClean="0"/>
                        <a:t>Тип диаграммы</a:t>
                      </a:r>
                      <a:endParaRPr lang="ru-RU" sz="1800" b="0" dirty="0"/>
                    </a:p>
                  </a:txBody>
                  <a:tcPr marL="91448" marR="91448" marT="45709" marB="45709"/>
                </a:tc>
                <a:tc>
                  <a:txBody>
                    <a:bodyPr/>
                    <a:lstStyle/>
                    <a:p>
                      <a:pPr algn="ctr"/>
                      <a:r>
                        <a:rPr lang="ru-RU" sz="1800" b="0" dirty="0" smtClean="0"/>
                        <a:t>Название</a:t>
                      </a:r>
                      <a:endParaRPr lang="ru-RU" sz="1800" b="0" dirty="0"/>
                    </a:p>
                  </a:txBody>
                  <a:tcPr marL="91448" marR="91448" marT="45709" marB="45709"/>
                </a:tc>
                <a:tc>
                  <a:txBody>
                    <a:bodyPr/>
                    <a:lstStyle/>
                    <a:p>
                      <a:pPr algn="ctr"/>
                      <a:r>
                        <a:rPr lang="ru-RU" sz="1800" b="0" dirty="0" smtClean="0"/>
                        <a:t>Тег</a:t>
                      </a:r>
                      <a:endParaRPr lang="ru-RU" sz="1800" b="0" dirty="0"/>
                    </a:p>
                  </a:txBody>
                  <a:tcPr marL="91448" marR="91448" marT="45709" marB="45709"/>
                </a:tc>
              </a:tr>
              <a:tr h="529134">
                <a:tc>
                  <a:txBody>
                    <a:bodyPr/>
                    <a:lstStyle/>
                    <a:p>
                      <a:endParaRPr lang="ru-RU" sz="1800" b="1" dirty="0"/>
                    </a:p>
                  </a:txBody>
                  <a:tcPr marL="91448" marR="91448" marT="45709" marB="45709" anchor="ctr"/>
                </a:tc>
                <a:tc>
                  <a:txBody>
                    <a:bodyPr/>
                    <a:lstStyle/>
                    <a:p>
                      <a:pPr algn="ctr"/>
                      <a:r>
                        <a:rPr lang="ru-RU" sz="1800" b="0" dirty="0" smtClean="0"/>
                        <a:t>вариантов использования</a:t>
                      </a:r>
                      <a:endParaRPr lang="ru-RU" sz="1800" b="0" dirty="0"/>
                    </a:p>
                  </a:txBody>
                  <a:tcPr marL="91448" marR="91448" marT="45709" marB="45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t>use</a:t>
                      </a:r>
                      <a:r>
                        <a:rPr lang="en-US" sz="1800" b="0" baseline="0" dirty="0" smtClean="0"/>
                        <a:t> case / </a:t>
                      </a:r>
                      <a:r>
                        <a:rPr lang="en-US" sz="1800" b="0" baseline="0" dirty="0" err="1" smtClean="0"/>
                        <a:t>uc</a:t>
                      </a:r>
                      <a:endParaRPr lang="ru-RU" sz="1800" b="0" dirty="0"/>
                    </a:p>
                  </a:txBody>
                  <a:tcPr marL="91448" marR="91448" marT="45709" marB="45709"/>
                </a:tc>
              </a:tr>
              <a:tr h="529134">
                <a:tc rowSpan="4">
                  <a:txBody>
                    <a:bodyPr/>
                    <a:lstStyle/>
                    <a:p>
                      <a:r>
                        <a:rPr lang="ru-RU" sz="1800" dirty="0" smtClean="0"/>
                        <a:t>Структурные</a:t>
                      </a:r>
                      <a:endParaRPr lang="ru-RU" sz="1800" dirty="0"/>
                    </a:p>
                  </a:txBody>
                  <a:tcPr marL="91448" marR="91448" marT="45709" marB="45709" anchor="ctr"/>
                </a:tc>
                <a:tc>
                  <a:txBody>
                    <a:bodyPr/>
                    <a:lstStyle/>
                    <a:p>
                      <a:pPr algn="ctr"/>
                      <a:r>
                        <a:rPr lang="ru-RU" sz="1800" b="0" dirty="0" smtClean="0"/>
                        <a:t>классов</a:t>
                      </a:r>
                      <a:endParaRPr lang="ru-RU" sz="1800" b="0" dirty="0"/>
                    </a:p>
                  </a:txBody>
                  <a:tcPr marL="91448" marR="91448" marT="45709" marB="45709"/>
                </a:tc>
                <a:tc>
                  <a:txBody>
                    <a:bodyPr/>
                    <a:lstStyle/>
                    <a:p>
                      <a:pPr algn="ctr"/>
                      <a:r>
                        <a:rPr lang="en-US" sz="1800" b="0" dirty="0" smtClean="0"/>
                        <a:t>class</a:t>
                      </a:r>
                      <a:endParaRPr lang="ru-RU" sz="1800" b="0" dirty="0"/>
                    </a:p>
                  </a:txBody>
                  <a:tcPr marL="91448" marR="91448" marT="45709" marB="45709"/>
                </a:tc>
              </a:tr>
              <a:tr h="529134">
                <a:tc vMerge="1">
                  <a:txBody>
                    <a:bodyPr/>
                    <a:lstStyle/>
                    <a:p>
                      <a:endParaRPr lang="ru-RU" dirty="0"/>
                    </a:p>
                  </a:txBody>
                  <a:tcPr/>
                </a:tc>
                <a:tc>
                  <a:txBody>
                    <a:bodyPr/>
                    <a:lstStyle/>
                    <a:p>
                      <a:pPr algn="ctr"/>
                      <a:r>
                        <a:rPr lang="ru-RU" sz="1800" dirty="0" smtClean="0"/>
                        <a:t>объектов</a:t>
                      </a:r>
                      <a:endParaRPr lang="ru-RU" sz="1800" dirty="0"/>
                    </a:p>
                  </a:txBody>
                  <a:tcPr marL="91448" marR="91448" marT="45709" marB="45709"/>
                </a:tc>
                <a:tc>
                  <a:txBody>
                    <a:bodyPr/>
                    <a:lstStyle/>
                    <a:p>
                      <a:pPr algn="ctr"/>
                      <a:r>
                        <a:rPr lang="en-US" sz="1800" dirty="0" smtClean="0"/>
                        <a:t>object</a:t>
                      </a:r>
                      <a:endParaRPr lang="ru-RU" sz="1800" dirty="0"/>
                    </a:p>
                  </a:txBody>
                  <a:tcPr marL="91448" marR="91448" marT="45709" marB="45709"/>
                </a:tc>
              </a:tr>
              <a:tr h="529134">
                <a:tc vMerge="1">
                  <a:txBody>
                    <a:bodyPr/>
                    <a:lstStyle/>
                    <a:p>
                      <a:endParaRPr lang="ru-RU" dirty="0"/>
                    </a:p>
                  </a:txBody>
                  <a:tcPr/>
                </a:tc>
                <a:tc>
                  <a:txBody>
                    <a:bodyPr/>
                    <a:lstStyle/>
                    <a:p>
                      <a:pPr algn="ctr"/>
                      <a:r>
                        <a:rPr lang="ru-RU" sz="1800" dirty="0" smtClean="0"/>
                        <a:t>компонентов</a:t>
                      </a:r>
                      <a:endParaRPr lang="ru-RU" sz="1800" dirty="0"/>
                    </a:p>
                  </a:txBody>
                  <a:tcPr marL="91448" marR="91448" marT="45709" marB="45709"/>
                </a:tc>
                <a:tc>
                  <a:txBody>
                    <a:bodyPr/>
                    <a:lstStyle/>
                    <a:p>
                      <a:pPr algn="ctr"/>
                      <a:r>
                        <a:rPr lang="en-US" sz="1800" dirty="0" smtClean="0"/>
                        <a:t>component / </a:t>
                      </a:r>
                      <a:r>
                        <a:rPr lang="en-US" sz="1800" dirty="0" err="1" smtClean="0"/>
                        <a:t>cmp</a:t>
                      </a:r>
                      <a:endParaRPr lang="ru-RU" sz="1800" dirty="0"/>
                    </a:p>
                  </a:txBody>
                  <a:tcPr marL="91448" marR="91448" marT="45709" marB="45709"/>
                </a:tc>
              </a:tr>
              <a:tr h="529134">
                <a:tc vMerge="1">
                  <a:txBody>
                    <a:bodyPr/>
                    <a:lstStyle/>
                    <a:p>
                      <a:endParaRPr lang="ru-RU" dirty="0"/>
                    </a:p>
                  </a:txBody>
                  <a:tcPr anchor="ctr"/>
                </a:tc>
                <a:tc>
                  <a:txBody>
                    <a:bodyPr/>
                    <a:lstStyle/>
                    <a:p>
                      <a:pPr algn="ctr"/>
                      <a:r>
                        <a:rPr lang="ru-RU" sz="1800" dirty="0" smtClean="0"/>
                        <a:t>размещения</a:t>
                      </a:r>
                      <a:endParaRPr lang="ru-RU" sz="1800" dirty="0"/>
                    </a:p>
                  </a:txBody>
                  <a:tcPr marL="91448" marR="91448" marT="45709" marB="45709"/>
                </a:tc>
                <a:tc>
                  <a:txBody>
                    <a:bodyPr/>
                    <a:lstStyle/>
                    <a:p>
                      <a:pPr algn="ctr"/>
                      <a:r>
                        <a:rPr lang="en-US" sz="1800" dirty="0" smtClean="0"/>
                        <a:t>deployment</a:t>
                      </a:r>
                      <a:endParaRPr lang="ru-RU" sz="1800" dirty="0"/>
                    </a:p>
                  </a:txBody>
                  <a:tcPr marL="91448" marR="91448" marT="45709" marB="45709"/>
                </a:tc>
              </a:tr>
              <a:tr h="529134">
                <a:tc rowSpan="4">
                  <a:txBody>
                    <a:bodyPr/>
                    <a:lstStyle/>
                    <a:p>
                      <a:r>
                        <a:rPr lang="ru-RU" sz="1800" dirty="0" smtClean="0"/>
                        <a:t>Поведенческие</a:t>
                      </a:r>
                      <a:endParaRPr lang="ru-RU" sz="1800" dirty="0"/>
                    </a:p>
                  </a:txBody>
                  <a:tcPr marL="91448" marR="91448" marT="45709" marB="45709" anchor="ctr"/>
                </a:tc>
                <a:tc>
                  <a:txBody>
                    <a:bodyPr/>
                    <a:lstStyle/>
                    <a:p>
                      <a:pPr algn="ctr"/>
                      <a:r>
                        <a:rPr lang="ru-RU" sz="1800" dirty="0" smtClean="0"/>
                        <a:t>последовательности</a:t>
                      </a:r>
                      <a:endParaRPr lang="ru-RU" sz="1800" dirty="0"/>
                    </a:p>
                  </a:txBody>
                  <a:tcPr marL="91448" marR="91448" marT="45709" marB="45709"/>
                </a:tc>
                <a:tc>
                  <a:txBody>
                    <a:bodyPr/>
                    <a:lstStyle/>
                    <a:p>
                      <a:pPr algn="ctr"/>
                      <a:r>
                        <a:rPr lang="en-US" sz="1800" dirty="0" smtClean="0"/>
                        <a:t>interaction / </a:t>
                      </a:r>
                      <a:r>
                        <a:rPr lang="en-US" sz="1800" dirty="0" err="1" smtClean="0"/>
                        <a:t>sd</a:t>
                      </a:r>
                      <a:endParaRPr lang="ru-RU" sz="1800" dirty="0"/>
                    </a:p>
                  </a:txBody>
                  <a:tcPr marL="91448" marR="91448" marT="45709" marB="45709"/>
                </a:tc>
              </a:tr>
              <a:tr h="529134">
                <a:tc vMerge="1">
                  <a:txBody>
                    <a:bodyPr/>
                    <a:lstStyle/>
                    <a:p>
                      <a:endParaRPr lang="ru-RU"/>
                    </a:p>
                  </a:txBody>
                  <a:tcPr/>
                </a:tc>
                <a:tc>
                  <a:txBody>
                    <a:bodyPr/>
                    <a:lstStyle/>
                    <a:p>
                      <a:pPr algn="ctr"/>
                      <a:r>
                        <a:rPr lang="ru-RU" sz="1800" dirty="0" smtClean="0"/>
                        <a:t>коммуникации</a:t>
                      </a:r>
                      <a:endParaRPr lang="ru-RU" sz="1800" dirty="0"/>
                    </a:p>
                  </a:txBody>
                  <a:tcPr marL="91448" marR="91448" marT="45709" marB="45709"/>
                </a:tc>
                <a:tc>
                  <a:txBody>
                    <a:bodyPr/>
                    <a:lstStyle/>
                    <a:p>
                      <a:pPr algn="ctr"/>
                      <a:r>
                        <a:rPr lang="en-US" sz="1800" dirty="0" smtClean="0"/>
                        <a:t>interaction</a:t>
                      </a:r>
                      <a:r>
                        <a:rPr lang="en-US" sz="1800" baseline="0" dirty="0" smtClean="0"/>
                        <a:t> / </a:t>
                      </a:r>
                      <a:r>
                        <a:rPr lang="en-US" sz="1800" baseline="0" dirty="0" err="1" smtClean="0"/>
                        <a:t>sd</a:t>
                      </a:r>
                      <a:endParaRPr lang="ru-RU" sz="1800" dirty="0"/>
                    </a:p>
                  </a:txBody>
                  <a:tcPr marL="91448" marR="91448" marT="45709" marB="45709"/>
                </a:tc>
              </a:tr>
              <a:tr h="529134">
                <a:tc vMerge="1">
                  <a:txBody>
                    <a:bodyPr/>
                    <a:lstStyle/>
                    <a:p>
                      <a:endParaRPr lang="ru-RU" dirty="0"/>
                    </a:p>
                  </a:txBody>
                  <a:tcPr/>
                </a:tc>
                <a:tc>
                  <a:txBody>
                    <a:bodyPr/>
                    <a:lstStyle/>
                    <a:p>
                      <a:pPr algn="ctr"/>
                      <a:r>
                        <a:rPr lang="ru-RU" sz="1800" b="1" dirty="0" smtClean="0"/>
                        <a:t>автомата</a:t>
                      </a:r>
                      <a:r>
                        <a:rPr lang="ru-RU" sz="1800" b="1" baseline="0" dirty="0" smtClean="0"/>
                        <a:t> </a:t>
                      </a:r>
                      <a:r>
                        <a:rPr lang="en-US" sz="1800" b="1" baseline="0" dirty="0" smtClean="0"/>
                        <a:t>/ </a:t>
                      </a:r>
                      <a:r>
                        <a:rPr lang="ru-RU" sz="1800" b="1" baseline="0" dirty="0" smtClean="0"/>
                        <a:t>состояний</a:t>
                      </a:r>
                      <a:endParaRPr lang="ru-RU" sz="1800" b="1" dirty="0"/>
                    </a:p>
                  </a:txBody>
                  <a:tcPr marL="91448" marR="91448" marT="45709" marB="45709"/>
                </a:tc>
                <a:tc>
                  <a:txBody>
                    <a:bodyPr/>
                    <a:lstStyle/>
                    <a:p>
                      <a:pPr algn="ctr"/>
                      <a:r>
                        <a:rPr lang="en-US" sz="1800" b="1" dirty="0" smtClean="0"/>
                        <a:t>state</a:t>
                      </a:r>
                      <a:r>
                        <a:rPr lang="en-US" sz="1800" b="1" baseline="0" dirty="0" smtClean="0"/>
                        <a:t> machine / </a:t>
                      </a:r>
                      <a:r>
                        <a:rPr lang="en-US" sz="1800" b="1" baseline="0" dirty="0" err="1" smtClean="0"/>
                        <a:t>stm</a:t>
                      </a:r>
                      <a:endParaRPr lang="ru-RU" sz="1800" b="1" dirty="0"/>
                    </a:p>
                  </a:txBody>
                  <a:tcPr marL="91448" marR="91448" marT="45709" marB="45709"/>
                </a:tc>
              </a:tr>
              <a:tr h="529134">
                <a:tc vMerge="1">
                  <a:txBody>
                    <a:bodyPr/>
                    <a:lstStyle/>
                    <a:p>
                      <a:endParaRPr lang="ru-RU" dirty="0"/>
                    </a:p>
                  </a:txBody>
                  <a:tcPr/>
                </a:tc>
                <a:tc>
                  <a:txBody>
                    <a:bodyPr/>
                    <a:lstStyle/>
                    <a:p>
                      <a:pPr algn="ctr"/>
                      <a:r>
                        <a:rPr lang="ru-RU" sz="1800" dirty="0" smtClean="0"/>
                        <a:t>деятельности</a:t>
                      </a:r>
                      <a:endParaRPr lang="ru-RU" sz="1800" dirty="0"/>
                    </a:p>
                  </a:txBody>
                  <a:tcPr marL="91448" marR="91448" marT="45709" marB="45709"/>
                </a:tc>
                <a:tc>
                  <a:txBody>
                    <a:bodyPr/>
                    <a:lstStyle/>
                    <a:p>
                      <a:pPr algn="ctr"/>
                      <a:r>
                        <a:rPr lang="en-US" sz="1800" dirty="0" smtClean="0"/>
                        <a:t>activity</a:t>
                      </a:r>
                      <a:r>
                        <a:rPr lang="en-US" sz="1800" baseline="0" dirty="0" smtClean="0"/>
                        <a:t> / act</a:t>
                      </a:r>
                      <a:endParaRPr lang="ru-RU" sz="1800" dirty="0"/>
                    </a:p>
                  </a:txBody>
                  <a:tcPr marL="91448" marR="91448" marT="45709" marB="45709"/>
                </a:tc>
              </a:tr>
            </a:tbl>
          </a:graphicData>
        </a:graphic>
      </p:graphicFrame>
    </p:spTree>
    <p:extLst>
      <p:ext uri="{BB962C8B-B14F-4D97-AF65-F5344CB8AC3E}">
        <p14:creationId xmlns:p14="http://schemas.microsoft.com/office/powerpoint/2010/main" val="1272290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016"/>
            <a:ext cx="8229600" cy="634082"/>
          </a:xfrm>
        </p:spPr>
        <p:txBody>
          <a:bodyPr>
            <a:noAutofit/>
          </a:bodyPr>
          <a:lstStyle/>
          <a:p>
            <a:r>
              <a:rPr lang="ru-RU" sz="4000" dirty="0">
                <a:solidFill>
                  <a:schemeClr val="accent1">
                    <a:lumMod val="75000"/>
                  </a:schemeClr>
                </a:solidFill>
              </a:rPr>
              <a:t>Диаграмма состояний</a:t>
            </a:r>
          </a:p>
        </p:txBody>
      </p:sp>
      <p:sp>
        <p:nvSpPr>
          <p:cNvPr id="3" name="Объект 2"/>
          <p:cNvSpPr>
            <a:spLocks noGrp="1"/>
          </p:cNvSpPr>
          <p:nvPr>
            <p:ph idx="1"/>
          </p:nvPr>
        </p:nvSpPr>
        <p:spPr>
          <a:xfrm>
            <a:off x="395536" y="764704"/>
            <a:ext cx="8229600" cy="5727230"/>
          </a:xfrm>
        </p:spPr>
        <p:txBody>
          <a:bodyPr>
            <a:normAutofit fontScale="77500" lnSpcReduction="20000"/>
          </a:bodyPr>
          <a:lstStyle/>
          <a:p>
            <a:pPr algn="just"/>
            <a:r>
              <a:rPr lang="ru-RU" dirty="0" smtClean="0">
                <a:latin typeface="Times New Roman" panose="02020603050405020304" pitchFamily="18" charset="0"/>
                <a:cs typeface="Times New Roman" panose="02020603050405020304" pitchFamily="18" charset="0"/>
              </a:rPr>
              <a:t>Описывает процесс изменения состояний экземпляра определенного класса, т.е. моделирует все возможные изменения в состоянии конкретного объекта.</a:t>
            </a:r>
          </a:p>
          <a:p>
            <a:pPr algn="just"/>
            <a:r>
              <a:rPr lang="ru-RU" dirty="0" smtClean="0">
                <a:latin typeface="Times New Roman" panose="02020603050405020304" pitchFamily="18" charset="0"/>
                <a:cs typeface="Times New Roman" panose="02020603050405020304" pitchFamily="18" charset="0"/>
              </a:rPr>
              <a:t>Описывает возможные последовательности состояний и переходов, которые в совокупности характеризу</a:t>
            </a:r>
            <a:r>
              <a:rPr lang="ru-RU" dirty="0">
                <a:latin typeface="Times New Roman" panose="02020603050405020304" pitchFamily="18" charset="0"/>
                <a:cs typeface="Times New Roman" panose="02020603050405020304" pitchFamily="18" charset="0"/>
              </a:rPr>
              <a:t>ю</a:t>
            </a:r>
            <a:r>
              <a:rPr lang="ru-RU" dirty="0" smtClean="0">
                <a:latin typeface="Times New Roman" panose="02020603050405020304" pitchFamily="18" charset="0"/>
                <a:cs typeface="Times New Roman" panose="02020603050405020304" pitchFamily="18" charset="0"/>
              </a:rPr>
              <a:t>т поведение элемента модели в течение жизненного цикла</a:t>
            </a:r>
          </a:p>
          <a:p>
            <a:pPr algn="just"/>
            <a:r>
              <a:rPr lang="ru-RU" dirty="0" smtClean="0">
                <a:latin typeface="Times New Roman" panose="02020603050405020304" pitchFamily="18" charset="0"/>
                <a:cs typeface="Times New Roman" panose="02020603050405020304" pitchFamily="18" charset="0"/>
              </a:rPr>
              <a:t>Применяется также для спецификации функциональности других компонентов моделей, таких как варианты использования, действующие лица, операции и методы.</a:t>
            </a:r>
          </a:p>
          <a:p>
            <a:pPr algn="just"/>
            <a:r>
              <a:rPr lang="ru-RU" dirty="0" smtClean="0">
                <a:latin typeface="Times New Roman" panose="02020603050405020304" pitchFamily="18" charset="0"/>
                <a:cs typeface="Times New Roman" panose="02020603050405020304" pitchFamily="18" charset="0"/>
              </a:rPr>
              <a:t>Является графом специального вида, который представляет некоторый автомат. Вершины – состояния и псевдо-состояния. Дуги графа служат для обозначения переходов из состояния в состояние. </a:t>
            </a:r>
          </a:p>
          <a:p>
            <a:pPr algn="just"/>
            <a:r>
              <a:rPr lang="ru-RU" dirty="0" smtClean="0">
                <a:latin typeface="Times New Roman" panose="02020603050405020304" pitchFamily="18" charset="0"/>
                <a:cs typeface="Times New Roman" panose="02020603050405020304" pitchFamily="18" charset="0"/>
              </a:rPr>
              <a:t>Диаграммы могут быть вложены друг в друга, образуя вложенные диаграммы более детального представления отдельных элементов</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013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0872" y="-27384"/>
            <a:ext cx="8229600" cy="634082"/>
          </a:xfrm>
        </p:spPr>
        <p:txBody>
          <a:bodyPr>
            <a:noAutofit/>
          </a:bodyPr>
          <a:lstStyle/>
          <a:p>
            <a:r>
              <a:rPr lang="ru-RU" sz="4000" dirty="0">
                <a:solidFill>
                  <a:schemeClr val="accent1">
                    <a:lumMod val="75000"/>
                  </a:schemeClr>
                </a:solidFill>
              </a:rPr>
              <a:t>Конечные автоматы</a:t>
            </a:r>
          </a:p>
        </p:txBody>
      </p:sp>
      <p:sp>
        <p:nvSpPr>
          <p:cNvPr id="4" name="Rectangle 1"/>
          <p:cNvSpPr>
            <a:spLocks noGrp="1" noChangeArrowheads="1"/>
          </p:cNvSpPr>
          <p:nvPr>
            <p:ph idx="1"/>
          </p:nvPr>
        </p:nvSpPr>
        <p:spPr bwMode="auto">
          <a:xfrm>
            <a:off x="107504" y="990600"/>
            <a:ext cx="8784976" cy="526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6635"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2000" u="none" strike="noStrike" cap="none" normalizeH="0" baseline="0" dirty="0" smtClean="0">
                <a:ln>
                  <a:noFill/>
                </a:ln>
                <a:solidFill>
                  <a:srgbClr val="074F85"/>
                </a:solidFill>
                <a:effectLst/>
                <a:latin typeface="Times New Roman" panose="02020603050405020304" pitchFamily="18" charset="0"/>
                <a:cs typeface="Times New Roman" panose="02020603050405020304" pitchFamily="18" charset="0"/>
              </a:rPr>
              <a:t>Конечным автоматом (Мили)</a:t>
            </a: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называется совокупность пяти объектов:</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sz="200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конечного множества A={a1,⋯,an}, называемого </a:t>
            </a:r>
            <a:r>
              <a:rPr kumimoji="0" lang="ru-RU" altLang="ru-RU" sz="2000" u="none" strike="noStrike" cap="none" normalizeH="0" baseline="0" dirty="0" smtClean="0">
                <a:ln>
                  <a:noFill/>
                </a:ln>
                <a:solidFill>
                  <a:srgbClr val="074F85"/>
                </a:solidFill>
                <a:effectLst/>
                <a:latin typeface="Times New Roman" panose="02020603050405020304" pitchFamily="18" charset="0"/>
                <a:cs typeface="Times New Roman" panose="02020603050405020304" pitchFamily="18" charset="0"/>
              </a:rPr>
              <a:t>входным алфавитом</a:t>
            </a: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элементы множества A называются входными </a:t>
            </a:r>
            <a:r>
              <a:rPr kumimoji="0" lang="ru-RU" altLang="ru-RU" sz="2000"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символами, сигналами, событиями, стимулами или воздействиями</a:t>
            </a: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endPar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конечного множества Q={q1,⋯,qm}, называемого </a:t>
            </a:r>
            <a:r>
              <a:rPr kumimoji="0" lang="ru-RU" altLang="ru-RU" sz="2000" u="none" strike="noStrike" cap="none" normalizeH="0" baseline="0" dirty="0" smtClean="0">
                <a:ln>
                  <a:noFill/>
                </a:ln>
                <a:solidFill>
                  <a:srgbClr val="074F85"/>
                </a:solidFill>
                <a:effectLst/>
                <a:latin typeface="Times New Roman" panose="02020603050405020304" pitchFamily="18" charset="0"/>
                <a:cs typeface="Times New Roman" panose="02020603050405020304" pitchFamily="18" charset="0"/>
              </a:rPr>
              <a:t>алфавитом состояний</a:t>
            </a: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элементы множества Q называются состояниями;</a:t>
            </a:r>
          </a:p>
          <a:p>
            <a:pPr marR="0" lvl="0" algn="just" defTabSz="914400" rtl="0" eaLnBrk="0" fontAlgn="base" latinLnBrk="0" hangingPunct="0">
              <a:lnSpc>
                <a:spcPct val="100000"/>
              </a:lnSpc>
              <a:spcBef>
                <a:spcPct val="0"/>
              </a:spcBef>
              <a:spcAft>
                <a:spcPct val="0"/>
              </a:spcAft>
              <a:buClrTx/>
              <a:buSzTx/>
              <a:tabLst/>
            </a:pPr>
            <a:endPar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конечного множества B={b1,⋯,bk}, называемого </a:t>
            </a:r>
            <a:r>
              <a:rPr kumimoji="0" lang="ru-RU" altLang="ru-RU" sz="2000" u="none" strike="noStrike" cap="none" normalizeH="0" baseline="0" dirty="0" smtClean="0">
                <a:ln>
                  <a:noFill/>
                </a:ln>
                <a:solidFill>
                  <a:srgbClr val="074F85"/>
                </a:solidFill>
                <a:effectLst/>
                <a:latin typeface="Times New Roman" panose="02020603050405020304" pitchFamily="18" charset="0"/>
                <a:cs typeface="Times New Roman" panose="02020603050405020304" pitchFamily="18" charset="0"/>
              </a:rPr>
              <a:t>выходным алфавитом</a:t>
            </a: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элементы множества B называются </a:t>
            </a:r>
            <a:r>
              <a:rPr kumimoji="0" lang="ru-RU" altLang="ru-RU" sz="2000" i="1"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выходными символами, реакциями</a:t>
            </a: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endPar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тотальной (всюду определенной) функции δ:A×Q→Q, называемой</a:t>
            </a:r>
            <a:r>
              <a:rPr lang="en-US" altLang="ru-RU" sz="2000" dirty="0">
                <a:solidFill>
                  <a:srgbClr val="333333"/>
                </a:solidFill>
                <a:latin typeface="Times New Roman" panose="02020603050405020304" pitchFamily="18" charset="0"/>
                <a:cs typeface="Times New Roman" panose="02020603050405020304" pitchFamily="18" charset="0"/>
              </a:rPr>
              <a:t> </a:t>
            </a:r>
            <a:r>
              <a:rPr kumimoji="0" lang="ru-RU" altLang="ru-RU" sz="2000" u="none" strike="noStrike" cap="none" normalizeH="0" baseline="0" dirty="0" smtClean="0">
                <a:ln>
                  <a:noFill/>
                </a:ln>
                <a:solidFill>
                  <a:srgbClr val="074F85"/>
                </a:solidFill>
                <a:effectLst/>
                <a:latin typeface="Times New Roman" panose="02020603050405020304" pitchFamily="18" charset="0"/>
                <a:cs typeface="Times New Roman" panose="02020603050405020304" pitchFamily="18" charset="0"/>
              </a:rPr>
              <a:t>функцией переходов</a:t>
            </a: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endPar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тотальной функции λ:A×Q→B, называемой </a:t>
            </a:r>
            <a:r>
              <a:rPr kumimoji="0" lang="ru-RU" altLang="ru-RU" sz="2000" u="none" strike="noStrike" cap="none" normalizeH="0" baseline="0" dirty="0" smtClean="0">
                <a:ln>
                  <a:noFill/>
                </a:ln>
                <a:solidFill>
                  <a:srgbClr val="074F85"/>
                </a:solidFill>
                <a:effectLst/>
                <a:latin typeface="Times New Roman" panose="02020603050405020304" pitchFamily="18" charset="0"/>
                <a:cs typeface="Times New Roman" panose="02020603050405020304" pitchFamily="18" charset="0"/>
              </a:rPr>
              <a:t>функцией выходов</a:t>
            </a:r>
            <a:r>
              <a:rPr kumimoji="0" lang="ru-RU" altLang="ru-RU" sz="200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7785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1366"/>
            <a:ext cx="8229600" cy="634082"/>
          </a:xfrm>
        </p:spPr>
        <p:txBody>
          <a:bodyPr>
            <a:noAutofit/>
          </a:bodyPr>
          <a:lstStyle/>
          <a:p>
            <a:r>
              <a:rPr lang="ru-RU" sz="4000" dirty="0">
                <a:solidFill>
                  <a:schemeClr val="accent1">
                    <a:lumMod val="75000"/>
                  </a:schemeClr>
                </a:solidFill>
              </a:rPr>
              <a:t>Конечные автоматы</a:t>
            </a:r>
          </a:p>
        </p:txBody>
      </p:sp>
      <p:sp>
        <p:nvSpPr>
          <p:cNvPr id="4" name="Rectangle 1"/>
          <p:cNvSpPr>
            <a:spLocks noGrp="1" noChangeArrowheads="1"/>
          </p:cNvSpPr>
          <p:nvPr>
            <p:ph idx="1"/>
          </p:nvPr>
        </p:nvSpPr>
        <p:spPr bwMode="auto">
          <a:xfrm>
            <a:off x="433215" y="695454"/>
            <a:ext cx="8147248" cy="2446824"/>
          </a:xfrm>
          <a:prstGeom prst="rect">
            <a:avLst/>
          </a:prstGeom>
          <a:solidFill>
            <a:schemeClr val="bg1"/>
          </a:solidFill>
          <a:ln>
            <a:noFill/>
          </a:ln>
          <a:effectLs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700" b="1" i="0" u="none" strike="noStrike" cap="none" normalizeH="0" baseline="0" dirty="0" smtClean="0">
                <a:ln>
                  <a:noFill/>
                </a:ln>
                <a:solidFill>
                  <a:srgbClr val="074F85"/>
                </a:solidFill>
                <a:effectLst/>
                <a:latin typeface="Times New Roman" panose="02020603050405020304" pitchFamily="18" charset="0"/>
                <a:cs typeface="Times New Roman" panose="02020603050405020304" pitchFamily="18" charset="0"/>
              </a:rPr>
              <a:t>Автоматное преобразование</a:t>
            </a:r>
            <a:r>
              <a:rPr kumimoji="0" lang="ru-RU" altLang="ru-RU" sz="17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Пусть задан автомат S, некоторое состояние q из алфавита Q этого автомата и входное слово α в алфавите A. По этой информации однозначно определяется выходное слово β в алфавите B. А именно, по состоянию q и первому символу слова α с помощью функции выходов λ определяется первый символ слова β и с помощью функции переходов δ определяется следующее состояние автомата. Затем по новому состоянию и второму символу входного слова α</a:t>
            </a:r>
            <a:r>
              <a:rPr lang="ru-RU" altLang="ru-RU" sz="1700" dirty="0">
                <a:solidFill>
                  <a:srgbClr val="333333"/>
                </a:solidFill>
                <a:latin typeface="Times New Roman" panose="02020603050405020304" pitchFamily="18" charset="0"/>
                <a:cs typeface="Times New Roman" panose="02020603050405020304" pitchFamily="18" charset="0"/>
              </a:rPr>
              <a:t> </a:t>
            </a:r>
            <a:r>
              <a:rPr kumimoji="0" lang="ru-RU" altLang="ru-RU" sz="17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определяется второй символ выходного слова β и следующее состояние. И так далее. Поскольку функции λ и δ тотальны, автомат S и состояние q определяют некоторый алгоритм преобразования слов в алфавите A в слова в алфавите B.</a:t>
            </a:r>
            <a:r>
              <a:rPr kumimoji="0" lang="ru-RU" altLang="ru-RU"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p:cNvSpPr>
            <a:spLocks noChangeArrowheads="1"/>
          </p:cNvSpPr>
          <p:nvPr/>
        </p:nvSpPr>
        <p:spPr bwMode="auto">
          <a:xfrm>
            <a:off x="467543" y="3645024"/>
            <a:ext cx="8199581" cy="2970044"/>
          </a:xfrm>
          <a:prstGeom prst="rect">
            <a:avLst/>
          </a:prstGeom>
          <a:solidFill>
            <a:schemeClr val="bg1"/>
          </a:solidFill>
          <a:ln>
            <a:noFill/>
          </a:ln>
          <a:effectLs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700" b="1" i="0" u="none" strike="noStrike" cap="none" normalizeH="0" baseline="0" dirty="0" smtClean="0">
                <a:ln>
                  <a:noFill/>
                </a:ln>
                <a:solidFill>
                  <a:srgbClr val="074F85"/>
                </a:solidFill>
                <a:effectLst/>
                <a:latin typeface="Times New Roman" panose="02020603050405020304" pitchFamily="18" charset="0"/>
                <a:cs typeface="Times New Roman" panose="02020603050405020304" pitchFamily="18" charset="0"/>
              </a:rPr>
              <a:t>Реактивные системы</a:t>
            </a:r>
            <a:r>
              <a:rPr kumimoji="0" lang="ru-RU" altLang="ru-RU" sz="17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Конечный автомат можно интерпретировать и другим образом, а именно, можно считать, что элементы множества A — это стимулы (события), а элементы множества B — это реакции (обработчики событий). В таком случае, если задан автомат S и некоторое состояние q этого автомата, то описано </a:t>
            </a:r>
            <a:r>
              <a:rPr kumimoji="0" lang="ru-RU" altLang="ru-RU" sz="1700" b="0" i="1" u="none" strike="noStrike" cap="none" normalizeH="0" baseline="0" dirty="0" smtClean="0">
                <a:ln>
                  <a:noFill/>
                </a:ln>
                <a:solidFill>
                  <a:srgbClr val="074F85"/>
                </a:solidFill>
                <a:effectLst/>
                <a:latin typeface="Times New Roman" panose="02020603050405020304" pitchFamily="18" charset="0"/>
                <a:cs typeface="Times New Roman" panose="02020603050405020304" pitchFamily="18" charset="0"/>
              </a:rPr>
              <a:t>автоматное поведение</a:t>
            </a:r>
            <a:r>
              <a:rPr kumimoji="0" lang="ru-RU" altLang="ru-RU" sz="17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то есть последовательность (возможно, бесконечная) пар "стимул — реакция".</a:t>
            </a:r>
            <a:endParaRPr kumimoji="0" lang="ru-RU" altLang="ru-RU"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7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Такого рода описание оказывается очень полезным на практике. Например, подавляющее большинство реальных устройств дискретного управления прекрасно описываются конечными автоматами. Другим примером может служить графический интерфейс пользователя в обычных приложениях. Такого рода программные системы часто называют </a:t>
            </a:r>
            <a:r>
              <a:rPr kumimoji="0" lang="ru-RU" altLang="ru-RU" sz="1700" b="0" i="1" u="none" strike="noStrike" cap="none" normalizeH="0" baseline="0" dirty="0" smtClean="0">
                <a:ln>
                  <a:noFill/>
                </a:ln>
                <a:solidFill>
                  <a:srgbClr val="074F85"/>
                </a:solidFill>
                <a:effectLst/>
                <a:latin typeface="Times New Roman" panose="02020603050405020304" pitchFamily="18" charset="0"/>
                <a:cs typeface="Times New Roman" panose="02020603050405020304" pitchFamily="18" charset="0"/>
              </a:rPr>
              <a:t>реактивными</a:t>
            </a:r>
            <a:r>
              <a:rPr kumimoji="0" lang="ru-RU" altLang="ru-RU" sz="17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ru-RU" altLang="ru-RU" sz="17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reactive</a:t>
            </a:r>
            <a:r>
              <a:rPr kumimoji="0" lang="ru-RU" altLang="ru-RU" sz="17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endParaRPr kumimoji="0" lang="ru-RU" altLang="ru-RU" sz="17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519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51520" y="908719"/>
            <a:ext cx="8208912" cy="5509200"/>
          </a:xfrm>
          <a:prstGeom prst="rect">
            <a:avLst/>
          </a:prstGeom>
        </p:spPr>
        <p:txBody>
          <a:bodyPr wrap="square">
            <a:spAutoFit/>
          </a:bodyPr>
          <a:lstStyle/>
          <a:p>
            <a:pPr algn="just"/>
            <a:r>
              <a:rPr lang="ru-RU" sz="2200" dirty="0">
                <a:solidFill>
                  <a:srgbClr val="333333"/>
                </a:solidFill>
                <a:latin typeface="Times New Roman" panose="02020603050405020304" pitchFamily="18" charset="0"/>
                <a:cs typeface="Times New Roman" panose="02020603050405020304" pitchFamily="18" charset="0"/>
              </a:rPr>
              <a:t>Автомат с выделенным начальным состоянием называется </a:t>
            </a:r>
            <a:r>
              <a:rPr lang="ru-RU" sz="2200" i="1" dirty="0">
                <a:solidFill>
                  <a:srgbClr val="074F85"/>
                </a:solidFill>
                <a:latin typeface="Times New Roman" panose="02020603050405020304" pitchFamily="18" charset="0"/>
                <a:cs typeface="Times New Roman" panose="02020603050405020304" pitchFamily="18" charset="0"/>
              </a:rPr>
              <a:t>инициальным</a:t>
            </a:r>
            <a:r>
              <a:rPr lang="ru-RU" sz="2200" dirty="0">
                <a:solidFill>
                  <a:srgbClr val="333333"/>
                </a:solidFill>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lvl="0" algn="just"/>
            <a:endParaRPr lang="en-US" altLang="ru-RU" sz="2200" dirty="0" smtClean="0">
              <a:solidFill>
                <a:srgbClr val="333333"/>
              </a:solidFill>
              <a:latin typeface="Times New Roman" panose="02020603050405020304" pitchFamily="18" charset="0"/>
              <a:cs typeface="Times New Roman" panose="02020603050405020304" pitchFamily="18" charset="0"/>
            </a:endParaRPr>
          </a:p>
          <a:p>
            <a:pPr lvl="0" algn="just"/>
            <a:r>
              <a:rPr lang="ru-RU" altLang="ru-RU" sz="2200" dirty="0" smtClean="0">
                <a:solidFill>
                  <a:srgbClr val="333333"/>
                </a:solidFill>
                <a:latin typeface="Times New Roman" panose="02020603050405020304" pitchFamily="18" charset="0"/>
                <a:cs typeface="Times New Roman" panose="02020603050405020304" pitchFamily="18" charset="0"/>
              </a:rPr>
              <a:t>Автомат </a:t>
            </a:r>
            <a:r>
              <a:rPr lang="ru-RU" altLang="ru-RU" sz="2200" dirty="0">
                <a:solidFill>
                  <a:srgbClr val="333333"/>
                </a:solidFill>
                <a:latin typeface="Times New Roman" panose="02020603050405020304" pitchFamily="18" charset="0"/>
                <a:cs typeface="Times New Roman" panose="02020603050405020304" pitchFamily="18" charset="0"/>
              </a:rPr>
              <a:t>называется </a:t>
            </a:r>
            <a:r>
              <a:rPr lang="ru-RU" altLang="ru-RU" sz="2200" i="1" dirty="0">
                <a:solidFill>
                  <a:srgbClr val="074F85"/>
                </a:solidFill>
                <a:latin typeface="Times New Roman" panose="02020603050405020304" pitchFamily="18" charset="0"/>
                <a:cs typeface="Times New Roman" panose="02020603050405020304" pitchFamily="18" charset="0"/>
              </a:rPr>
              <a:t>автоматом Мура</a:t>
            </a:r>
            <a:r>
              <a:rPr lang="ru-RU" altLang="ru-RU" sz="2200" dirty="0">
                <a:solidFill>
                  <a:srgbClr val="333333"/>
                </a:solidFill>
                <a:latin typeface="Times New Roman" panose="02020603050405020304" pitchFamily="18" charset="0"/>
                <a:cs typeface="Times New Roman" panose="02020603050405020304" pitchFamily="18" charset="0"/>
              </a:rPr>
              <a:t>, если функция выходов зависит только от состояния. В этом случае данная функция обычно обозначается μ:Q→B и называется функцией пометок. </a:t>
            </a:r>
          </a:p>
          <a:p>
            <a:pPr algn="just"/>
            <a:endParaRPr lang="en-US" sz="2200" dirty="0">
              <a:solidFill>
                <a:srgbClr val="333333"/>
              </a:solidFill>
              <a:latin typeface="Times New Roman" panose="02020603050405020304" pitchFamily="18" charset="0"/>
              <a:cs typeface="Times New Roman" panose="02020603050405020304" pitchFamily="18" charset="0"/>
            </a:endParaRPr>
          </a:p>
          <a:p>
            <a:pPr algn="just"/>
            <a:r>
              <a:rPr lang="ru-RU" sz="2200" dirty="0" smtClean="0">
                <a:solidFill>
                  <a:srgbClr val="333333"/>
                </a:solidFill>
                <a:latin typeface="Times New Roman" panose="02020603050405020304" pitchFamily="18" charset="0"/>
                <a:cs typeface="Times New Roman" panose="02020603050405020304" pitchFamily="18" charset="0"/>
              </a:rPr>
              <a:t>Иногда </a:t>
            </a:r>
            <a:r>
              <a:rPr lang="ru-RU" sz="2200" dirty="0">
                <a:solidFill>
                  <a:srgbClr val="333333"/>
                </a:solidFill>
                <a:latin typeface="Times New Roman" panose="02020603050405020304" pitchFamily="18" charset="0"/>
                <a:cs typeface="Times New Roman" panose="02020603050405020304" pitchFamily="18" charset="0"/>
              </a:rPr>
              <a:t>выделяют одно или несколько состояний, которые называются </a:t>
            </a:r>
            <a:r>
              <a:rPr lang="ru-RU" sz="2200" i="1" dirty="0">
                <a:solidFill>
                  <a:srgbClr val="074F85"/>
                </a:solidFill>
                <a:latin typeface="Times New Roman" panose="02020603050405020304" pitchFamily="18" charset="0"/>
                <a:cs typeface="Times New Roman" panose="02020603050405020304" pitchFamily="18" charset="0"/>
              </a:rPr>
              <a:t>заключительными</a:t>
            </a:r>
            <a:r>
              <a:rPr lang="ru-RU" sz="2200" dirty="0">
                <a:solidFill>
                  <a:srgbClr val="333333"/>
                </a:solidFill>
                <a:latin typeface="Times New Roman" panose="02020603050405020304" pitchFamily="18" charset="0"/>
                <a:cs typeface="Times New Roman" panose="02020603050405020304" pitchFamily="18" charset="0"/>
              </a:rPr>
              <a:t>. Если автомат переходит в заключительное состояние, то работа автомата завершается — он больше не реагирует на события и не выдает выходных символов, хотя, быть может ещё остались необработанные входные символы. Заключительное состояние не является полноценным состоянием, поскольку для него не имеет смысла определять функции переходов и выходов, поэтому заключительное состояние </a:t>
            </a:r>
            <a:r>
              <a:rPr lang="ru-RU" sz="2200" dirty="0" smtClean="0">
                <a:solidFill>
                  <a:srgbClr val="333333"/>
                </a:solidFill>
                <a:latin typeface="Times New Roman" panose="02020603050405020304" pitchFamily="18" charset="0"/>
                <a:cs typeface="Times New Roman" panose="02020603050405020304" pitchFamily="18" charset="0"/>
              </a:rPr>
              <a:t>считают</a:t>
            </a:r>
            <a:r>
              <a:rPr lang="en-US" sz="2200" dirty="0" smtClean="0">
                <a:solidFill>
                  <a:srgbClr val="333333"/>
                </a:solidFill>
                <a:latin typeface="Times New Roman" panose="02020603050405020304" pitchFamily="18" charset="0"/>
                <a:cs typeface="Times New Roman" panose="02020603050405020304" pitchFamily="18" charset="0"/>
              </a:rPr>
              <a:t> </a:t>
            </a:r>
            <a:r>
              <a:rPr lang="ru-RU" sz="2200" i="1" dirty="0" err="1" smtClean="0">
                <a:solidFill>
                  <a:srgbClr val="074F85"/>
                </a:solidFill>
                <a:latin typeface="Times New Roman" panose="02020603050405020304" pitchFamily="18" charset="0"/>
                <a:cs typeface="Times New Roman" panose="02020603050405020304" pitchFamily="18" charset="0"/>
              </a:rPr>
              <a:t>псевдосостоянием</a:t>
            </a:r>
            <a:r>
              <a:rPr lang="ru-RU" sz="2200" dirty="0">
                <a:solidFill>
                  <a:srgbClr val="333333"/>
                </a:solidFill>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sp>
        <p:nvSpPr>
          <p:cNvPr id="7" name="Заголовок 1"/>
          <p:cNvSpPr txBox="1">
            <a:spLocks/>
          </p:cNvSpPr>
          <p:nvPr/>
        </p:nvSpPr>
        <p:spPr>
          <a:xfrm>
            <a:off x="467544" y="70994"/>
            <a:ext cx="8229600"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4000" dirty="0">
                <a:solidFill>
                  <a:schemeClr val="accent1">
                    <a:lumMod val="75000"/>
                  </a:schemeClr>
                </a:solidFill>
              </a:rPr>
              <a:t>Конечные автоматы</a:t>
            </a:r>
          </a:p>
        </p:txBody>
      </p:sp>
    </p:spTree>
    <p:extLst>
      <p:ext uri="{BB962C8B-B14F-4D97-AF65-F5344CB8AC3E}">
        <p14:creationId xmlns:p14="http://schemas.microsoft.com/office/powerpoint/2010/main" val="520824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Пиксел">
  <a:themeElements>
    <a:clrScheme name="Пиксел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Пиксел">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Пиксел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Пиксел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Пиксел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Пиксел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Пиксел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Пиксел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Пиксел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Пиксел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Пиксел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Пиксел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Пиксел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Пиксел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887</Words>
  <Application>Microsoft Office PowerPoint</Application>
  <PresentationFormat>Экран (4:3)</PresentationFormat>
  <Paragraphs>121</Paragraphs>
  <Slides>22</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22</vt:i4>
      </vt:variant>
    </vt:vector>
  </HeadingPairs>
  <TitlesOfParts>
    <vt:vector size="25" baseType="lpstr">
      <vt:lpstr>Тема Office</vt:lpstr>
      <vt:lpstr>Пиксел</vt:lpstr>
      <vt:lpstr>1_Тема Office</vt:lpstr>
      <vt:lpstr>Диаграммы автомата</vt:lpstr>
      <vt:lpstr>Диаграммы</vt:lpstr>
      <vt:lpstr>Моделирование поведения</vt:lpstr>
      <vt:lpstr>Средства моделирования поведения</vt:lpstr>
      <vt:lpstr>Диаграммы</vt:lpstr>
      <vt:lpstr>Диаграмма состояний</vt:lpstr>
      <vt:lpstr>Конечные автоматы</vt:lpstr>
      <vt:lpstr>Конечные автоматы</vt:lpstr>
      <vt:lpstr>Презентация PowerPoint</vt:lpstr>
      <vt:lpstr>Презентация PowerPoint</vt:lpstr>
      <vt:lpstr>Способы задания</vt:lpstr>
      <vt:lpstr>Пример из информационной системы отдела кадров</vt:lpstr>
      <vt:lpstr>Состояние</vt:lpstr>
      <vt:lpstr>entry – метка указывает на действие, специфицированное следующим за ней выражением действия, которое выполняется в момент входа (входное действие)  exit – метка указывает на действие, специфицированное следующим за ней выражением действия, которое выполняется в момент выхода (выходное действие)  do – метка специфицирует деятельность, которая выполняется в течение всего времени, пока объект находится в данном состоянии, или пока не закончится вычисление, специфицированное следующим за ней выражением действия  Во всех остальных случаях метка действия идентифицирует событие, которое запускает соответствующее выражение действия. Эти события называются внутренними переходами. Семантически они эквивалентны переходам в само это состояние, за исключением той особенности, что выход из этого состояния или повторный вход в него не происходит</vt:lpstr>
      <vt:lpstr>Презентация PowerPoint</vt:lpstr>
      <vt:lpstr>Переход</vt:lpstr>
      <vt:lpstr>Событие и сторожевое условие</vt:lpstr>
      <vt:lpstr>Диаграмма состояний для моделирования почтовой программы-клиента </vt:lpstr>
      <vt:lpstr>Составное состояние и подсостояние</vt:lpstr>
      <vt:lpstr>Составное состояние и подсостояние</vt:lpstr>
      <vt:lpstr>Диаграмма состояний для поведения моделирования банкомата</vt:lpstr>
      <vt:lpstr>Диаграмма состояний процесса функционирования телефонного аппарата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Диаграммы автомата</dc:title>
  <dc:creator>khachumov</dc:creator>
  <cp:lastModifiedBy>lab04</cp:lastModifiedBy>
  <cp:revision>72</cp:revision>
  <dcterms:created xsi:type="dcterms:W3CDTF">2018-02-25T12:46:13Z</dcterms:created>
  <dcterms:modified xsi:type="dcterms:W3CDTF">2019-04-08T14:26:13Z</dcterms:modified>
</cp:coreProperties>
</file>