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7" r:id="rId21"/>
    <p:sldId id="278" r:id="rId22"/>
    <p:sldId id="273" r:id="rId23"/>
    <p:sldId id="274" r:id="rId24"/>
    <p:sldId id="275" r:id="rId25"/>
    <p:sldId id="276" r:id="rId2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22.04.2019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22.04.2019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22.04.2019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grpSp>
      </p:grpSp>
      <p:sp>
        <p:nvSpPr>
          <p:cNvPr id="4609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ru-RU" altLang="ru-RU" noProof="0" smtClean="0"/>
              <a:t>Образец заголовка</a:t>
            </a:r>
          </a:p>
        </p:txBody>
      </p:sp>
      <p:sp>
        <p:nvSpPr>
          <p:cNvPr id="4610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ru-RU" altLang="ru-RU" noProof="0" smtClean="0"/>
              <a:t>Образец подзаголовка</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ru-RU" altLang="ru-RU">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endParaRPr lang="ru-RU" altLang="ru-RU">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fld id="{BFAC5B52-C219-4C21-87DE-0A2F390B5621}"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3625573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C265A939-AC82-4D1A-B322-3470B23D6094}" type="slidenum">
              <a:rPr lang="ru-RU" altLang="ru-RU">
                <a:solidFill>
                  <a:srgbClr val="000000"/>
                </a:solidFill>
              </a:rPr>
              <a:pPr>
                <a:defRPr/>
              </a:pPr>
              <a:t>‹#›</a:t>
            </a:fld>
            <a:endParaRPr lang="ru-RU" altLang="ru-RU">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1021344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F2F9786B-632D-4FFB-85C7-95FB0434F5AB}" type="slidenum">
              <a:rPr lang="ru-RU" altLang="ru-RU">
                <a:solidFill>
                  <a:srgbClr val="000000"/>
                </a:solidFill>
              </a:rPr>
              <a:pPr>
                <a:defRPr/>
              </a:pPr>
              <a:t>‹#›</a:t>
            </a:fld>
            <a:endParaRPr lang="ru-RU" altLang="ru-RU">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2579908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88B6C72E-269D-4820-976B-C9BD562CA3EA}" type="slidenum">
              <a:rPr lang="ru-RU" altLang="ru-RU">
                <a:solidFill>
                  <a:srgbClr val="000000"/>
                </a:solidFill>
              </a:rPr>
              <a:pPr>
                <a:defRPr/>
              </a:pPr>
              <a:t>‹#›</a:t>
            </a:fld>
            <a:endParaRPr lang="ru-RU" altLang="ru-RU">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19142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462ECBB1-77CA-49E6-80D4-5522D1F56BED}" type="slidenum">
              <a:rPr lang="ru-RU" altLang="ru-RU">
                <a:solidFill>
                  <a:srgbClr val="000000"/>
                </a:solidFill>
              </a:rPr>
              <a:pPr>
                <a:defRPr/>
              </a:pPr>
              <a:t>‹#›</a:t>
            </a:fld>
            <a:endParaRPr lang="ru-RU" altLang="ru-RU">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3745858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4E5F2887-07AF-437B-9E63-E13520A309FA}" type="slidenum">
              <a:rPr lang="ru-RU" altLang="ru-RU">
                <a:solidFill>
                  <a:srgbClr val="000000"/>
                </a:solidFill>
              </a:rPr>
              <a:pPr>
                <a:defRPr/>
              </a:pPr>
              <a:t>‹#›</a:t>
            </a:fld>
            <a:endParaRPr lang="ru-RU" altLang="ru-RU">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643141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D6A3C345-1993-49C4-958A-86AEB356C488}" type="slidenum">
              <a:rPr lang="ru-RU" altLang="ru-RU">
                <a:solidFill>
                  <a:srgbClr val="000000"/>
                </a:solidFill>
              </a:rPr>
              <a:pPr>
                <a:defRPr/>
              </a:pPr>
              <a:t>‹#›</a:t>
            </a:fld>
            <a:endParaRPr lang="ru-RU" altLang="ru-RU">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404184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2FBE13E9-013D-43BB-B8C7-0FF4365AF23F}" type="slidenum">
              <a:rPr lang="ru-RU" altLang="ru-RU">
                <a:solidFill>
                  <a:srgbClr val="000000"/>
                </a:solidFill>
              </a:rPr>
              <a:pPr>
                <a:defRPr/>
              </a:pPr>
              <a:t>‹#›</a:t>
            </a:fld>
            <a:endParaRPr lang="ru-RU" altLang="ru-RU">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237809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22.04.2019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CCB408B8-3C4A-4AE7-985F-6643401B9E45}" type="slidenum">
              <a:rPr lang="ru-RU" altLang="ru-RU">
                <a:solidFill>
                  <a:srgbClr val="000000"/>
                </a:solidFill>
              </a:rPr>
              <a:pPr>
                <a:defRPr/>
              </a:pPr>
              <a:t>‹#›</a:t>
            </a:fld>
            <a:endParaRPr lang="ru-RU" altLang="ru-RU">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480823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AE3B1142-8696-43D4-8184-9B6DF2A76B3B}" type="slidenum">
              <a:rPr lang="ru-RU" altLang="ru-RU">
                <a:solidFill>
                  <a:srgbClr val="000000"/>
                </a:solidFill>
              </a:rPr>
              <a:pPr>
                <a:defRPr/>
              </a:pPr>
              <a:t>‹#›</a:t>
            </a:fld>
            <a:endParaRPr lang="ru-RU" altLang="ru-RU">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3099895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457200"/>
            <a:ext cx="2057400" cy="54102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457200"/>
            <a:ext cx="60198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9A427A7B-1579-4B5A-B46A-0782C726266D}" type="slidenum">
              <a:rPr lang="ru-RU" altLang="ru-RU">
                <a:solidFill>
                  <a:srgbClr val="000000"/>
                </a:solidFill>
              </a:rPr>
              <a:pPr>
                <a:defRPr/>
              </a:pPr>
              <a:t>‹#›</a:t>
            </a:fld>
            <a:endParaRPr lang="ru-RU" altLang="ru-RU">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42919978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13716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981200"/>
            <a:ext cx="4038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981200"/>
            <a:ext cx="4038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3E9A44F3-F9DC-43A4-9530-7C79231F882E}" type="slidenum">
              <a:rPr lang="ru-RU" altLang="ru-RU">
                <a:solidFill>
                  <a:srgbClr val="000000"/>
                </a:solidFill>
              </a:rPr>
              <a:pPr>
                <a:defRPr/>
              </a:pPr>
              <a:t>‹#›</a:t>
            </a:fld>
            <a:endParaRPr lang="ru-RU" altLang="ru-RU">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4230069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13716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981200"/>
            <a:ext cx="4038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quarter" idx="2"/>
          </p:nvPr>
        </p:nvSpPr>
        <p:spPr>
          <a:xfrm>
            <a:off x="4648200" y="19812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Объект 4"/>
          <p:cNvSpPr>
            <a:spLocks noGrp="1"/>
          </p:cNvSpPr>
          <p:nvPr>
            <p:ph sz="quarter" idx="3"/>
          </p:nvPr>
        </p:nvSpPr>
        <p:spPr>
          <a:xfrm>
            <a:off x="4648200" y="40005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a:defRPr/>
            </a:pPr>
            <a:fld id="{4F5310C5-4D0C-4A7C-90FB-1E5AE1317B97}" type="slidenum">
              <a:rPr lang="ru-RU" altLang="ru-RU">
                <a:solidFill>
                  <a:srgbClr val="000000"/>
                </a:solidFill>
              </a:rPr>
              <a:pPr>
                <a:defRPr/>
              </a:pPr>
              <a:t>‹#›</a:t>
            </a:fld>
            <a:endParaRPr lang="ru-RU" altLang="ru-RU">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1665087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pPr>
              <a:defRPr/>
            </a:pPr>
            <a:endParaRPr lang="ru-RU" altLang="ru-RU">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ru-RU">
              <a:solidFill>
                <a:srgbClr val="000000"/>
              </a:solidFill>
            </a:endParaRPr>
          </a:p>
        </p:txBody>
      </p:sp>
      <p:sp>
        <p:nvSpPr>
          <p:cNvPr id="6" name="Номер слайда 5"/>
          <p:cNvSpPr>
            <a:spLocks noGrp="1"/>
          </p:cNvSpPr>
          <p:nvPr>
            <p:ph type="sldNum" sz="quarter" idx="12"/>
          </p:nvPr>
        </p:nvSpPr>
        <p:spPr/>
        <p:txBody>
          <a:bodyPr/>
          <a:lstStyle/>
          <a:p>
            <a:pPr>
              <a:defRPr/>
            </a:pPr>
            <a:fld id="{BFAC5B52-C219-4C21-87DE-0A2F390B5621}"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4015641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pPr>
              <a:defRPr/>
            </a:pPr>
            <a:endParaRPr lang="ru-RU" altLang="ru-RU">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ru-RU">
              <a:solidFill>
                <a:srgbClr val="000000"/>
              </a:solidFill>
            </a:endParaRPr>
          </a:p>
        </p:txBody>
      </p:sp>
      <p:sp>
        <p:nvSpPr>
          <p:cNvPr id="6" name="Номер слайда 5"/>
          <p:cNvSpPr>
            <a:spLocks noGrp="1"/>
          </p:cNvSpPr>
          <p:nvPr>
            <p:ph type="sldNum" sz="quarter" idx="12"/>
          </p:nvPr>
        </p:nvSpPr>
        <p:spPr/>
        <p:txBody>
          <a:bodyPr/>
          <a:lstStyle/>
          <a:p>
            <a:pPr>
              <a:defRPr/>
            </a:pPr>
            <a:fld id="{C265A939-AC82-4D1A-B322-3470B23D6094}"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40627306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pPr>
              <a:defRPr/>
            </a:pPr>
            <a:endParaRPr lang="ru-RU" altLang="ru-RU">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ru-RU">
              <a:solidFill>
                <a:srgbClr val="000000"/>
              </a:solidFill>
            </a:endParaRPr>
          </a:p>
        </p:txBody>
      </p:sp>
      <p:sp>
        <p:nvSpPr>
          <p:cNvPr id="6" name="Номер слайда 5"/>
          <p:cNvSpPr>
            <a:spLocks noGrp="1"/>
          </p:cNvSpPr>
          <p:nvPr>
            <p:ph type="sldNum" sz="quarter" idx="12"/>
          </p:nvPr>
        </p:nvSpPr>
        <p:spPr/>
        <p:txBody>
          <a:bodyPr/>
          <a:lstStyle/>
          <a:p>
            <a:pPr>
              <a:defRPr/>
            </a:pPr>
            <a:fld id="{F2F9786B-632D-4FFB-85C7-95FB0434F5AB}"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36123210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pPr>
              <a:defRPr/>
            </a:pPr>
            <a:endParaRPr lang="ru-RU" altLang="ru-RU">
              <a:solidFill>
                <a:srgbClr val="000000"/>
              </a:solidFill>
            </a:endParaRPr>
          </a:p>
        </p:txBody>
      </p:sp>
      <p:sp>
        <p:nvSpPr>
          <p:cNvPr id="6" name="Нижний колонтитул 5"/>
          <p:cNvSpPr>
            <a:spLocks noGrp="1"/>
          </p:cNvSpPr>
          <p:nvPr>
            <p:ph type="ftr" sz="quarter" idx="11"/>
          </p:nvPr>
        </p:nvSpPr>
        <p:spPr/>
        <p:txBody>
          <a:bodyPr/>
          <a:lstStyle/>
          <a:p>
            <a:pPr>
              <a:defRPr/>
            </a:pPr>
            <a:endParaRPr lang="ru-RU" altLang="ru-RU">
              <a:solidFill>
                <a:srgbClr val="000000"/>
              </a:solidFill>
            </a:endParaRPr>
          </a:p>
        </p:txBody>
      </p:sp>
      <p:sp>
        <p:nvSpPr>
          <p:cNvPr id="7" name="Номер слайда 6"/>
          <p:cNvSpPr>
            <a:spLocks noGrp="1"/>
          </p:cNvSpPr>
          <p:nvPr>
            <p:ph type="sldNum" sz="quarter" idx="12"/>
          </p:nvPr>
        </p:nvSpPr>
        <p:spPr/>
        <p:txBody>
          <a:bodyPr/>
          <a:lstStyle/>
          <a:p>
            <a:pPr>
              <a:defRPr/>
            </a:pPr>
            <a:fld id="{88B6C72E-269D-4820-976B-C9BD562CA3EA}"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11436259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pPr>
              <a:defRPr/>
            </a:pPr>
            <a:endParaRPr lang="ru-RU" altLang="ru-RU">
              <a:solidFill>
                <a:srgbClr val="000000"/>
              </a:solidFill>
            </a:endParaRPr>
          </a:p>
        </p:txBody>
      </p:sp>
      <p:sp>
        <p:nvSpPr>
          <p:cNvPr id="8" name="Нижний колонтитул 7"/>
          <p:cNvSpPr>
            <a:spLocks noGrp="1"/>
          </p:cNvSpPr>
          <p:nvPr>
            <p:ph type="ftr" sz="quarter" idx="11"/>
          </p:nvPr>
        </p:nvSpPr>
        <p:spPr/>
        <p:txBody>
          <a:bodyPr/>
          <a:lstStyle/>
          <a:p>
            <a:pPr>
              <a:defRPr/>
            </a:pPr>
            <a:endParaRPr lang="ru-RU" altLang="ru-RU">
              <a:solidFill>
                <a:srgbClr val="000000"/>
              </a:solidFill>
            </a:endParaRPr>
          </a:p>
        </p:txBody>
      </p:sp>
      <p:sp>
        <p:nvSpPr>
          <p:cNvPr id="9" name="Номер слайда 8"/>
          <p:cNvSpPr>
            <a:spLocks noGrp="1"/>
          </p:cNvSpPr>
          <p:nvPr>
            <p:ph type="sldNum" sz="quarter" idx="12"/>
          </p:nvPr>
        </p:nvSpPr>
        <p:spPr/>
        <p:txBody>
          <a:bodyPr/>
          <a:lstStyle/>
          <a:p>
            <a:pPr>
              <a:defRPr/>
            </a:pPr>
            <a:fld id="{462ECBB1-77CA-49E6-80D4-5522D1F56BED}"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100148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22.04.2019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pPr>
              <a:defRPr/>
            </a:pPr>
            <a:endParaRPr lang="ru-RU" altLang="ru-RU">
              <a:solidFill>
                <a:srgbClr val="000000"/>
              </a:solidFill>
            </a:endParaRPr>
          </a:p>
        </p:txBody>
      </p:sp>
      <p:sp>
        <p:nvSpPr>
          <p:cNvPr id="4" name="Нижний колонтитул 3"/>
          <p:cNvSpPr>
            <a:spLocks noGrp="1"/>
          </p:cNvSpPr>
          <p:nvPr>
            <p:ph type="ftr" sz="quarter" idx="11"/>
          </p:nvPr>
        </p:nvSpPr>
        <p:spPr/>
        <p:txBody>
          <a:bodyPr/>
          <a:lstStyle/>
          <a:p>
            <a:pPr>
              <a:defRPr/>
            </a:pPr>
            <a:endParaRPr lang="ru-RU" altLang="ru-RU">
              <a:solidFill>
                <a:srgbClr val="000000"/>
              </a:solidFill>
            </a:endParaRPr>
          </a:p>
        </p:txBody>
      </p:sp>
      <p:sp>
        <p:nvSpPr>
          <p:cNvPr id="5" name="Номер слайда 4"/>
          <p:cNvSpPr>
            <a:spLocks noGrp="1"/>
          </p:cNvSpPr>
          <p:nvPr>
            <p:ph type="sldNum" sz="quarter" idx="12"/>
          </p:nvPr>
        </p:nvSpPr>
        <p:spPr/>
        <p:txBody>
          <a:bodyPr/>
          <a:lstStyle/>
          <a:p>
            <a:pPr>
              <a:defRPr/>
            </a:pPr>
            <a:fld id="{4E5F2887-07AF-437B-9E63-E13520A309FA}"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90631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a:defRPr/>
            </a:pPr>
            <a:endParaRPr lang="ru-RU" altLang="ru-RU">
              <a:solidFill>
                <a:srgbClr val="000000"/>
              </a:solidFill>
            </a:endParaRPr>
          </a:p>
        </p:txBody>
      </p:sp>
      <p:sp>
        <p:nvSpPr>
          <p:cNvPr id="3" name="Нижний колонтитул 2"/>
          <p:cNvSpPr>
            <a:spLocks noGrp="1"/>
          </p:cNvSpPr>
          <p:nvPr>
            <p:ph type="ftr" sz="quarter" idx="11"/>
          </p:nvPr>
        </p:nvSpPr>
        <p:spPr/>
        <p:txBody>
          <a:bodyPr/>
          <a:lstStyle/>
          <a:p>
            <a:pPr>
              <a:defRPr/>
            </a:pPr>
            <a:endParaRPr lang="ru-RU" altLang="ru-RU">
              <a:solidFill>
                <a:srgbClr val="000000"/>
              </a:solidFill>
            </a:endParaRPr>
          </a:p>
        </p:txBody>
      </p:sp>
      <p:sp>
        <p:nvSpPr>
          <p:cNvPr id="4" name="Номер слайда 3"/>
          <p:cNvSpPr>
            <a:spLocks noGrp="1"/>
          </p:cNvSpPr>
          <p:nvPr>
            <p:ph type="sldNum" sz="quarter" idx="12"/>
          </p:nvPr>
        </p:nvSpPr>
        <p:spPr/>
        <p:txBody>
          <a:bodyPr/>
          <a:lstStyle/>
          <a:p>
            <a:pPr>
              <a:defRPr/>
            </a:pPr>
            <a:fld id="{D6A3C345-1993-49C4-958A-86AEB356C488}"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33082623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a:defRPr/>
            </a:pPr>
            <a:endParaRPr lang="ru-RU" altLang="ru-RU">
              <a:solidFill>
                <a:srgbClr val="000000"/>
              </a:solidFill>
            </a:endParaRPr>
          </a:p>
        </p:txBody>
      </p:sp>
      <p:sp>
        <p:nvSpPr>
          <p:cNvPr id="6" name="Нижний колонтитул 5"/>
          <p:cNvSpPr>
            <a:spLocks noGrp="1"/>
          </p:cNvSpPr>
          <p:nvPr>
            <p:ph type="ftr" sz="quarter" idx="11"/>
          </p:nvPr>
        </p:nvSpPr>
        <p:spPr/>
        <p:txBody>
          <a:bodyPr/>
          <a:lstStyle/>
          <a:p>
            <a:pPr>
              <a:defRPr/>
            </a:pPr>
            <a:endParaRPr lang="ru-RU" altLang="ru-RU">
              <a:solidFill>
                <a:srgbClr val="000000"/>
              </a:solidFill>
            </a:endParaRPr>
          </a:p>
        </p:txBody>
      </p:sp>
      <p:sp>
        <p:nvSpPr>
          <p:cNvPr id="7" name="Номер слайда 6"/>
          <p:cNvSpPr>
            <a:spLocks noGrp="1"/>
          </p:cNvSpPr>
          <p:nvPr>
            <p:ph type="sldNum" sz="quarter" idx="12"/>
          </p:nvPr>
        </p:nvSpPr>
        <p:spPr/>
        <p:txBody>
          <a:bodyPr/>
          <a:lstStyle/>
          <a:p>
            <a:pPr>
              <a:defRPr/>
            </a:pPr>
            <a:fld id="{2FBE13E9-013D-43BB-B8C7-0FF4365AF23F}"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2498118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a:defRPr/>
            </a:pPr>
            <a:endParaRPr lang="ru-RU" altLang="ru-RU">
              <a:solidFill>
                <a:srgbClr val="000000"/>
              </a:solidFill>
            </a:endParaRPr>
          </a:p>
        </p:txBody>
      </p:sp>
      <p:sp>
        <p:nvSpPr>
          <p:cNvPr id="6" name="Нижний колонтитул 5"/>
          <p:cNvSpPr>
            <a:spLocks noGrp="1"/>
          </p:cNvSpPr>
          <p:nvPr>
            <p:ph type="ftr" sz="quarter" idx="11"/>
          </p:nvPr>
        </p:nvSpPr>
        <p:spPr/>
        <p:txBody>
          <a:bodyPr/>
          <a:lstStyle/>
          <a:p>
            <a:pPr>
              <a:defRPr/>
            </a:pPr>
            <a:endParaRPr lang="ru-RU" altLang="ru-RU">
              <a:solidFill>
                <a:srgbClr val="000000"/>
              </a:solidFill>
            </a:endParaRPr>
          </a:p>
        </p:txBody>
      </p:sp>
      <p:sp>
        <p:nvSpPr>
          <p:cNvPr id="7" name="Номер слайда 6"/>
          <p:cNvSpPr>
            <a:spLocks noGrp="1"/>
          </p:cNvSpPr>
          <p:nvPr>
            <p:ph type="sldNum" sz="quarter" idx="12"/>
          </p:nvPr>
        </p:nvSpPr>
        <p:spPr/>
        <p:txBody>
          <a:bodyPr/>
          <a:lstStyle/>
          <a:p>
            <a:pPr>
              <a:defRPr/>
            </a:pPr>
            <a:fld id="{CCB408B8-3C4A-4AE7-985F-6643401B9E45}"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3568234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pPr>
              <a:defRPr/>
            </a:pPr>
            <a:endParaRPr lang="ru-RU" altLang="ru-RU">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ru-RU">
              <a:solidFill>
                <a:srgbClr val="000000"/>
              </a:solidFill>
            </a:endParaRPr>
          </a:p>
        </p:txBody>
      </p:sp>
      <p:sp>
        <p:nvSpPr>
          <p:cNvPr id="6" name="Номер слайда 5"/>
          <p:cNvSpPr>
            <a:spLocks noGrp="1"/>
          </p:cNvSpPr>
          <p:nvPr>
            <p:ph type="sldNum" sz="quarter" idx="12"/>
          </p:nvPr>
        </p:nvSpPr>
        <p:spPr/>
        <p:txBody>
          <a:bodyPr/>
          <a:lstStyle/>
          <a:p>
            <a:pPr>
              <a:defRPr/>
            </a:pPr>
            <a:fld id="{AE3B1142-8696-43D4-8184-9B6DF2A76B3B}"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1134677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pPr>
              <a:defRPr/>
            </a:pPr>
            <a:endParaRPr lang="ru-RU" altLang="ru-RU">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ru-RU">
              <a:solidFill>
                <a:srgbClr val="000000"/>
              </a:solidFill>
            </a:endParaRPr>
          </a:p>
        </p:txBody>
      </p:sp>
      <p:sp>
        <p:nvSpPr>
          <p:cNvPr id="6" name="Номер слайда 5"/>
          <p:cNvSpPr>
            <a:spLocks noGrp="1"/>
          </p:cNvSpPr>
          <p:nvPr>
            <p:ph type="sldNum" sz="quarter" idx="12"/>
          </p:nvPr>
        </p:nvSpPr>
        <p:spPr/>
        <p:txBody>
          <a:bodyPr/>
          <a:lstStyle/>
          <a:p>
            <a:pPr>
              <a:defRPr/>
            </a:pPr>
            <a:fld id="{9A427A7B-1579-4B5A-B46A-0782C726266D}"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321879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22.04.2019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22.04.2019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22.04.2019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22.04.2019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22.04.2019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22.04.2019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22.04.2019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pPr fontAlgn="base">
              <a:spcBef>
                <a:spcPct val="0"/>
              </a:spcBef>
              <a:spcAft>
                <a:spcPct val="0"/>
              </a:spcAft>
              <a:defRPr/>
            </a:pPr>
            <a:endParaRPr lang="ru-RU" altLang="ru-RU">
              <a:solidFill>
                <a:srgbClr val="000000"/>
              </a:solidFill>
            </a:endParaRPr>
          </a:p>
        </p:txBody>
      </p:sp>
      <p:sp>
        <p:nvSpPr>
          <p:cNvPr id="45059"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fontAlgn="base">
              <a:spcBef>
                <a:spcPct val="0"/>
              </a:spcBef>
              <a:spcAft>
                <a:spcPct val="0"/>
              </a:spcAft>
              <a:defRPr/>
            </a:pPr>
            <a:fld id="{08E160ED-0451-4745-94CB-350F97BD59A0}" type="slidenum">
              <a:rPr lang="ru-RU" altLang="ru-RU">
                <a:solidFill>
                  <a:srgbClr val="000000"/>
                </a:solidFill>
              </a:rPr>
              <a:pPr fontAlgn="base">
                <a:spcBef>
                  <a:spcPct val="0"/>
                </a:spcBef>
                <a:spcAft>
                  <a:spcPct val="0"/>
                </a:spcAft>
                <a:defRPr/>
              </a:pPr>
              <a:t>‹#›</a:t>
            </a:fld>
            <a:endParaRPr lang="ru-RU" altLang="ru-RU">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666699"/>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666699"/>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9999CC"/>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666699"/>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9999CC"/>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5072"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fontAlgn="base">
              <a:spcBef>
                <a:spcPct val="0"/>
              </a:spcBef>
              <a:spcAft>
                <a:spcPct val="0"/>
              </a:spcAft>
              <a:defRPr/>
            </a:pPr>
            <a:endParaRPr lang="ru-RU" altLang="ru-RU">
              <a:solidFill>
                <a:srgbClr val="000000"/>
              </a:solidFill>
            </a:endParaRPr>
          </a:p>
        </p:txBody>
      </p:sp>
    </p:spTree>
    <p:extLst>
      <p:ext uri="{BB962C8B-B14F-4D97-AF65-F5344CB8AC3E}">
        <p14:creationId xmlns:p14="http://schemas.microsoft.com/office/powerpoint/2010/main" val="1066399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ru-RU" altLang="ru-RU">
              <a:solidFill>
                <a:srgbClr val="000000"/>
              </a:solidFill>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ru-RU" altLang="ru-RU">
              <a:solidFill>
                <a:srgbClr val="000000"/>
              </a:solidFill>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08E160ED-0451-4745-94CB-350F97BD59A0}" type="slidenum">
              <a:rPr lang="ru-RU" altLang="ru-RU" smtClean="0">
                <a:solidFill>
                  <a:srgbClr val="000000"/>
                </a:solidFill>
              </a:rPr>
              <a:pPr fontAlgn="base">
                <a:spcBef>
                  <a:spcPct val="0"/>
                </a:spcBef>
                <a:spcAft>
                  <a:spcPct val="0"/>
                </a:spcAft>
                <a:defRPr/>
              </a:pPr>
              <a:t>‹#›</a:t>
            </a:fld>
            <a:endParaRPr lang="ru-RU" altLang="ru-RU">
              <a:solidFill>
                <a:srgbClr val="000000"/>
              </a:solidFill>
            </a:endParaRPr>
          </a:p>
        </p:txBody>
      </p:sp>
    </p:spTree>
    <p:extLst>
      <p:ext uri="{BB962C8B-B14F-4D97-AF65-F5344CB8AC3E}">
        <p14:creationId xmlns:p14="http://schemas.microsoft.com/office/powerpoint/2010/main" val="19526080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p:txBody>
          <a:bodyPr/>
          <a:lstStyle/>
          <a:p>
            <a:pPr eaLnBrk="1" hangingPunct="1"/>
            <a:r>
              <a:rPr lang="ru-RU" altLang="ru-RU" dirty="0" smtClean="0"/>
              <a:t>Диаграмма деятельности</a:t>
            </a:r>
          </a:p>
        </p:txBody>
      </p:sp>
    </p:spTree>
    <p:extLst>
      <p:ext uri="{BB962C8B-B14F-4D97-AF65-F5344CB8AC3E}">
        <p14:creationId xmlns:p14="http://schemas.microsoft.com/office/powerpoint/2010/main" val="1869637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576064"/>
          </a:xfrm>
        </p:spPr>
        <p:txBody>
          <a:bodyPr>
            <a:normAutofit fontScale="90000"/>
          </a:bodyPr>
          <a:lstStyle/>
          <a:p>
            <a:r>
              <a:rPr lang="ru-RU" dirty="0"/>
              <a:t>Переходы </a:t>
            </a:r>
          </a:p>
        </p:txBody>
      </p:sp>
      <p:sp>
        <p:nvSpPr>
          <p:cNvPr id="3" name="Объект 2"/>
          <p:cNvSpPr>
            <a:spLocks noGrp="1"/>
          </p:cNvSpPr>
          <p:nvPr>
            <p:ph idx="1"/>
          </p:nvPr>
        </p:nvSpPr>
        <p:spPr>
          <a:xfrm>
            <a:off x="179512" y="692696"/>
            <a:ext cx="8712968" cy="1800200"/>
          </a:xfrm>
        </p:spPr>
        <p:txBody>
          <a:bodyPr>
            <a:normAutofit fontScale="70000" lnSpcReduction="20000"/>
          </a:bodyPr>
          <a:lstStyle/>
          <a:p>
            <a:pPr algn="just"/>
            <a:r>
              <a:rPr lang="ru-RU" dirty="0">
                <a:latin typeface="Times New Roman" panose="02020603050405020304" pitchFamily="18" charset="0"/>
                <a:cs typeface="Times New Roman" panose="02020603050405020304" pitchFamily="18" charset="0"/>
              </a:rPr>
              <a:t>Переходы срабатывают сразу после завершения деятельности или выполнения соответствующего действия</a:t>
            </a:r>
            <a:r>
              <a:rPr lang="ru-RU" dirty="0" smtClean="0">
                <a:latin typeface="Times New Roman" panose="02020603050405020304" pitchFamily="18" charset="0"/>
                <a:cs typeface="Times New Roman" panose="02020603050405020304" pitchFamily="18" charset="0"/>
              </a:rPr>
              <a:t>.</a:t>
            </a:r>
          </a:p>
          <a:p>
            <a:pPr algn="just"/>
            <a:r>
              <a:rPr lang="ru-RU" dirty="0">
                <a:latin typeface="Times New Roman" panose="02020603050405020304" pitchFamily="18" charset="0"/>
                <a:cs typeface="Times New Roman" panose="02020603050405020304" pitchFamily="18" charset="0"/>
              </a:rPr>
              <a:t>Переход переводит деятельность в последующее состояние сразу, как только закончится действие в предыдущем состоянии. На диаграмме такой переход изображается сплошной линией со стрелкой. </a:t>
            </a:r>
            <a:r>
              <a:rPr lang="ru-RU" dirty="0" smtClean="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pic>
        <p:nvPicPr>
          <p:cNvPr id="2050" name="Picture 2" descr="G:\Рабочая\РУДН-UML\UML_Слайды\7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227988"/>
            <a:ext cx="5295130"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199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Рабочая\РУДН-UML\UML_Слайды\7_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908720"/>
            <a:ext cx="6848274" cy="5448300"/>
          </a:xfrm>
          <a:prstGeom prst="rect">
            <a:avLst/>
          </a:prstGeom>
          <a:noFill/>
          <a:extLst>
            <a:ext uri="{909E8E84-426E-40DD-AFC4-6F175D3DCCD1}">
              <a14:hiddenFill xmlns:a14="http://schemas.microsoft.com/office/drawing/2010/main">
                <a:solidFill>
                  <a:srgbClr val="FFFFFF"/>
                </a:solidFill>
              </a14:hiddenFill>
            </a:ext>
          </a:extLst>
        </p:spPr>
      </p:pic>
      <p:sp>
        <p:nvSpPr>
          <p:cNvPr id="5" name="Заголовок 1"/>
          <p:cNvSpPr>
            <a:spLocks noGrp="1"/>
          </p:cNvSpPr>
          <p:nvPr>
            <p:ph type="title"/>
          </p:nvPr>
        </p:nvSpPr>
        <p:spPr>
          <a:xfrm>
            <a:off x="323528" y="44624"/>
            <a:ext cx="8229600" cy="576064"/>
          </a:xfrm>
        </p:spPr>
        <p:txBody>
          <a:bodyPr>
            <a:normAutofit fontScale="90000"/>
          </a:bodyPr>
          <a:lstStyle/>
          <a:p>
            <a:r>
              <a:rPr lang="ru-RU" dirty="0"/>
              <a:t>Переходы</a:t>
            </a:r>
            <a:r>
              <a:rPr lang="ru-RU" b="1" dirty="0"/>
              <a:t> </a:t>
            </a:r>
            <a:endParaRPr lang="ru-RU" dirty="0"/>
          </a:p>
        </p:txBody>
      </p:sp>
    </p:spTree>
    <p:extLst>
      <p:ext uri="{BB962C8B-B14F-4D97-AF65-F5344CB8AC3E}">
        <p14:creationId xmlns:p14="http://schemas.microsoft.com/office/powerpoint/2010/main" val="2752480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692696"/>
            <a:ext cx="8445624" cy="3024335"/>
          </a:xfrm>
        </p:spPr>
        <p:txBody>
          <a:bodyPr>
            <a:normAutofit fontScale="77500" lnSpcReduction="20000"/>
          </a:bodyPr>
          <a:lstStyle/>
          <a:p>
            <a:pPr algn="just"/>
            <a:r>
              <a:rPr lang="ru-RU" dirty="0">
                <a:latin typeface="Times New Roman" panose="02020603050405020304" pitchFamily="18" charset="0"/>
                <a:cs typeface="Times New Roman" panose="02020603050405020304" pitchFamily="18" charset="0"/>
              </a:rPr>
              <a:t>Один из наиболее значимых недостатков обычных блок-схем или структурных схем алгоритмов связан с проблемой изображения параллельных ветвей отдельных вычислений</a:t>
            </a:r>
            <a:r>
              <a:rPr lang="ru-RU" dirty="0" smtClean="0">
                <a:latin typeface="Times New Roman" panose="02020603050405020304" pitchFamily="18" charset="0"/>
                <a:cs typeface="Times New Roman" panose="02020603050405020304" pitchFamily="18" charset="0"/>
              </a:rPr>
              <a:t>.</a:t>
            </a:r>
          </a:p>
          <a:p>
            <a:pPr algn="just"/>
            <a:r>
              <a:rPr lang="ru-RU" dirty="0">
                <a:latin typeface="Times New Roman" panose="02020603050405020304" pitchFamily="18" charset="0"/>
                <a:cs typeface="Times New Roman" panose="02020603050405020304" pitchFamily="18" charset="0"/>
              </a:rPr>
              <a:t>В языке UML для этой цели используется специальный символ для разделения и слияния параллельных вычислений или потоков управления. Таким символом является прямая черточка, аналогично обозначению перехода в формализме сетей Петри. </a:t>
            </a:r>
          </a:p>
        </p:txBody>
      </p:sp>
      <p:sp>
        <p:nvSpPr>
          <p:cNvPr id="5" name="Заголовок 1"/>
          <p:cNvSpPr>
            <a:spLocks noGrp="1"/>
          </p:cNvSpPr>
          <p:nvPr>
            <p:ph type="title"/>
          </p:nvPr>
        </p:nvSpPr>
        <p:spPr>
          <a:xfrm>
            <a:off x="323528" y="44624"/>
            <a:ext cx="8229600" cy="576064"/>
          </a:xfrm>
        </p:spPr>
        <p:txBody>
          <a:bodyPr>
            <a:normAutofit fontScale="90000"/>
          </a:bodyPr>
          <a:lstStyle/>
          <a:p>
            <a:r>
              <a:rPr lang="ru-RU" dirty="0"/>
              <a:t>Переходы</a:t>
            </a:r>
            <a:r>
              <a:rPr lang="ru-RU" b="1" dirty="0"/>
              <a:t> </a:t>
            </a:r>
            <a:endParaRPr lang="ru-RU" dirty="0"/>
          </a:p>
        </p:txBody>
      </p:sp>
      <p:pic>
        <p:nvPicPr>
          <p:cNvPr id="4098" name="Picture 2" descr="G:\Рабочая\РУДН-UML\UML_Слайды\7_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717032"/>
            <a:ext cx="5204007"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722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7044"/>
            <a:ext cx="8229600" cy="856870"/>
          </a:xfrm>
        </p:spPr>
        <p:txBody>
          <a:bodyPr>
            <a:noAutofit/>
          </a:bodyPr>
          <a:lstStyle/>
          <a:p>
            <a:r>
              <a:rPr lang="ru-RU" sz="2800" dirty="0"/>
              <a:t>Диаграмма деятельности для примера с приготовлением напитка </a:t>
            </a:r>
          </a:p>
        </p:txBody>
      </p:sp>
      <p:pic>
        <p:nvPicPr>
          <p:cNvPr id="1026" name="Picture 2" descr="K:\Рабочая\РУДН-UML\UML_Слайды\7_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980728"/>
            <a:ext cx="3724055" cy="5766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929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648072"/>
          </a:xfrm>
        </p:spPr>
        <p:txBody>
          <a:bodyPr>
            <a:normAutofit fontScale="90000"/>
          </a:bodyPr>
          <a:lstStyle/>
          <a:p>
            <a:r>
              <a:rPr lang="ru-RU" dirty="0"/>
              <a:t>Дорожки </a:t>
            </a:r>
          </a:p>
        </p:txBody>
      </p:sp>
      <p:sp>
        <p:nvSpPr>
          <p:cNvPr id="3" name="Объект 2"/>
          <p:cNvSpPr>
            <a:spLocks noGrp="1"/>
          </p:cNvSpPr>
          <p:nvPr>
            <p:ph idx="1"/>
          </p:nvPr>
        </p:nvSpPr>
        <p:spPr>
          <a:xfrm>
            <a:off x="251520" y="764704"/>
            <a:ext cx="8640960" cy="5616624"/>
          </a:xfrm>
        </p:spPr>
        <p:txBody>
          <a:bodyPr>
            <a:normAutofit fontScale="85000" lnSpcReduction="20000"/>
          </a:bodyPr>
          <a:lstStyle/>
          <a:p>
            <a:pPr algn="just"/>
            <a:r>
              <a:rPr lang="ru-RU" dirty="0">
                <a:latin typeface="Times New Roman" panose="02020603050405020304" pitchFamily="18" charset="0"/>
                <a:cs typeface="Times New Roman" panose="02020603050405020304" pitchFamily="18" charset="0"/>
              </a:rPr>
              <a:t>Диаграммы деятельности могут быть использованы не только для спецификации алгоритмов вычислений или потоков управления в программных системах. Не менее важная область их применения связана с моделированием бизнес-процессов. </a:t>
            </a:r>
            <a:endParaRPr lang="ru-RU" dirty="0" smtClean="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П</a:t>
            </a:r>
            <a:r>
              <a:rPr lang="ru-RU" dirty="0" smtClean="0">
                <a:latin typeface="Times New Roman" panose="02020603050405020304" pitchFamily="18" charset="0"/>
                <a:cs typeface="Times New Roman" panose="02020603050405020304" pitchFamily="18" charset="0"/>
              </a:rPr>
              <a:t>рименительно </a:t>
            </a:r>
            <a:r>
              <a:rPr lang="ru-RU" dirty="0">
                <a:latin typeface="Times New Roman" panose="02020603050405020304" pitchFamily="18" charset="0"/>
                <a:cs typeface="Times New Roman" panose="02020603050405020304" pitchFamily="18" charset="0"/>
              </a:rPr>
              <a:t>к бизнес-процессам желательно выполнение каждого действия ассоциировать с конкретным подразделением компании. В этом случае подразделение несет ответственность за реализацию отдельных действий, а сам бизнес-процесс представляется в виде переходов действий из одного подразделения к другому. </a:t>
            </a:r>
            <a:endParaRPr lang="ru-RU" dirty="0" smtClean="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Для моделирования этих особенностей в языке UML используется специальная конструкция, получившее название дорожки (</a:t>
            </a:r>
            <a:r>
              <a:rPr lang="ru-RU" dirty="0" err="1">
                <a:latin typeface="Times New Roman" panose="02020603050405020304" pitchFamily="18" charset="0"/>
                <a:cs typeface="Times New Roman" panose="02020603050405020304" pitchFamily="18" charset="0"/>
              </a:rPr>
              <a:t>swimlanes</a:t>
            </a:r>
            <a:r>
              <a:rPr lang="ru-RU"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33153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1196" y="188640"/>
            <a:ext cx="8229600" cy="634082"/>
          </a:xfrm>
        </p:spPr>
        <p:txBody>
          <a:bodyPr>
            <a:noAutofit/>
          </a:bodyPr>
          <a:lstStyle/>
          <a:p>
            <a:r>
              <a:rPr lang="ru-RU" sz="3600" dirty="0">
                <a:latin typeface="Times New Roman" panose="02020603050405020304" pitchFamily="18" charset="0"/>
                <a:cs typeface="Times New Roman" panose="02020603050405020304" pitchFamily="18" charset="0"/>
              </a:rPr>
              <a:t>Фрагмент диаграммы деятельности для торговой компании </a:t>
            </a:r>
          </a:p>
        </p:txBody>
      </p:sp>
      <p:pic>
        <p:nvPicPr>
          <p:cNvPr id="6148" name="Picture 4" descr="G:\Рабочая\РУДН-UML\UML_Слайды\7_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124744"/>
            <a:ext cx="4392488" cy="5655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868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8229600" cy="648072"/>
          </a:xfrm>
        </p:spPr>
        <p:txBody>
          <a:bodyPr>
            <a:normAutofit fontScale="90000"/>
          </a:bodyPr>
          <a:lstStyle/>
          <a:p>
            <a:r>
              <a:rPr lang="ru-RU" sz="4000" dirty="0"/>
              <a:t>Объекты</a:t>
            </a:r>
          </a:p>
        </p:txBody>
      </p:sp>
      <p:sp>
        <p:nvSpPr>
          <p:cNvPr id="3" name="Объект 2"/>
          <p:cNvSpPr>
            <a:spLocks noGrp="1"/>
          </p:cNvSpPr>
          <p:nvPr>
            <p:ph idx="1"/>
          </p:nvPr>
        </p:nvSpPr>
        <p:spPr>
          <a:xfrm>
            <a:off x="323528" y="692696"/>
            <a:ext cx="8568952" cy="6048672"/>
          </a:xfrm>
        </p:spPr>
        <p:txBody>
          <a:bodyPr>
            <a:normAutofit fontScale="70000" lnSpcReduction="20000"/>
          </a:bodyPr>
          <a:lstStyle/>
          <a:p>
            <a:pPr algn="just"/>
            <a:r>
              <a:rPr lang="ru-RU" dirty="0">
                <a:latin typeface="Times New Roman" panose="02020603050405020304" pitchFamily="18" charset="0"/>
                <a:cs typeface="Times New Roman" panose="02020603050405020304" pitchFamily="18" charset="0"/>
              </a:rPr>
              <a:t>В общем случае действия на диаграмме деятельности выполняются над теми или иными объектами. Эти объекты либо инициируют выполнение действий, либо определяют некоторый результат этих действий. При этом действия специфицируют вызовы, которые передаются от одного объекта графа деятельности к другому</a:t>
            </a:r>
            <a:r>
              <a:rPr lang="ru-RU" dirty="0" smtClean="0">
                <a:latin typeface="Times New Roman" panose="02020603050405020304" pitchFamily="18" charset="0"/>
                <a:cs typeface="Times New Roman" panose="02020603050405020304" pitchFamily="18" charset="0"/>
              </a:rPr>
              <a:t>.</a:t>
            </a:r>
          </a:p>
          <a:p>
            <a:pPr algn="just"/>
            <a:r>
              <a:rPr lang="ru-RU" dirty="0">
                <a:latin typeface="Times New Roman" panose="02020603050405020304" pitchFamily="18" charset="0"/>
                <a:cs typeface="Times New Roman" panose="02020603050405020304" pitchFamily="18" charset="0"/>
              </a:rPr>
              <a:t>Для графического представления объектов используются прямоугольник класса, с тем отличием, что имя объекта подчеркивается. Далее после имени может указываться характеристика состояния объекта в прямых скобках</a:t>
            </a:r>
            <a:r>
              <a:rPr lang="ru-RU" dirty="0" smtClean="0">
                <a:latin typeface="Times New Roman" panose="02020603050405020304" pitchFamily="18" charset="0"/>
                <a:cs typeface="Times New Roman" panose="02020603050405020304" pitchFamily="18" charset="0"/>
              </a:rPr>
              <a:t>.</a:t>
            </a:r>
          </a:p>
          <a:p>
            <a:pPr algn="just"/>
            <a:r>
              <a:rPr lang="ru-RU" dirty="0">
                <a:latin typeface="Times New Roman" panose="02020603050405020304" pitchFamily="18" charset="0"/>
                <a:cs typeface="Times New Roman" panose="02020603050405020304" pitchFamily="18" charset="0"/>
              </a:rPr>
              <a:t>На диаграмме деятельности с дорожками расположение объекта может иметь некоторый дополнительный смысл. А именно, если объект расположен на границе двух дорожек, то это может означать, что переход к следующему состоянию действия в соседней дорожке ассоциирован с готовностью некоторого документа (объект в некотором состоянии</a:t>
            </a:r>
            <a:r>
              <a:rPr lang="ru-RU" dirty="0" smtClean="0">
                <a:latin typeface="Times New Roman" panose="02020603050405020304" pitchFamily="18" charset="0"/>
                <a:cs typeface="Times New Roman" panose="02020603050405020304" pitchFamily="18" charset="0"/>
              </a:rPr>
              <a:t>).</a:t>
            </a:r>
          </a:p>
          <a:p>
            <a:pPr algn="just"/>
            <a:r>
              <a:rPr lang="ru-RU" dirty="0">
                <a:latin typeface="Times New Roman" panose="02020603050405020304" pitchFamily="18" charset="0"/>
                <a:cs typeface="Times New Roman" panose="02020603050405020304" pitchFamily="18" charset="0"/>
              </a:rPr>
              <a:t>Если же </a:t>
            </a:r>
            <a:r>
              <a:rPr lang="ru-RU" dirty="0" smtClean="0">
                <a:latin typeface="Times New Roman" panose="02020603050405020304" pitchFamily="18" charset="0"/>
                <a:cs typeface="Times New Roman" panose="02020603050405020304" pitchFamily="18" charset="0"/>
              </a:rPr>
              <a:t>объект целиком </a:t>
            </a:r>
            <a:r>
              <a:rPr lang="ru-RU" dirty="0">
                <a:latin typeface="Times New Roman" panose="02020603050405020304" pitchFamily="18" charset="0"/>
                <a:cs typeface="Times New Roman" panose="02020603050405020304" pitchFamily="18" charset="0"/>
              </a:rPr>
              <a:t>расположен внутри дорожки, то и состояние этого объекта целиком определяется действиями данной дорожки.</a:t>
            </a:r>
          </a:p>
        </p:txBody>
      </p:sp>
    </p:spTree>
    <p:extLst>
      <p:ext uri="{BB962C8B-B14F-4D97-AF65-F5344CB8AC3E}">
        <p14:creationId xmlns:p14="http://schemas.microsoft.com/office/powerpoint/2010/main" val="143142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4624"/>
            <a:ext cx="8229600" cy="720080"/>
          </a:xfrm>
        </p:spPr>
        <p:txBody>
          <a:bodyPr>
            <a:noAutofit/>
          </a:bodyPr>
          <a:lstStyle/>
          <a:p>
            <a:r>
              <a:rPr lang="ru-RU" sz="2800" dirty="0"/>
              <a:t>Фрагмент диаграммы деятельности торговой компании с объектом-заказом</a:t>
            </a:r>
          </a:p>
        </p:txBody>
      </p:sp>
      <p:pic>
        <p:nvPicPr>
          <p:cNvPr id="7170" name="Picture 2" descr="G:\Рабочая\РУДН-UML\UML_Слайды\7_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943" y="908720"/>
            <a:ext cx="3575500" cy="5801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47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7990"/>
            <a:ext cx="8229600" cy="540690"/>
          </a:xfrm>
        </p:spPr>
        <p:txBody>
          <a:bodyPr>
            <a:normAutofit fontScale="90000"/>
          </a:bodyPr>
          <a:lstStyle/>
          <a:p>
            <a:r>
              <a:rPr lang="ru-RU" sz="3600" dirty="0"/>
              <a:t>Сети Петри</a:t>
            </a:r>
          </a:p>
        </p:txBody>
      </p:sp>
      <p:sp>
        <p:nvSpPr>
          <p:cNvPr id="3" name="Объект 2"/>
          <p:cNvSpPr>
            <a:spLocks noGrp="1"/>
          </p:cNvSpPr>
          <p:nvPr>
            <p:ph idx="1"/>
          </p:nvPr>
        </p:nvSpPr>
        <p:spPr>
          <a:xfrm>
            <a:off x="395536" y="836712"/>
            <a:ext cx="8229600" cy="5688632"/>
          </a:xfrm>
        </p:spPr>
        <p:txBody>
          <a:bodyPr>
            <a:normAutofit fontScale="62500" lnSpcReduction="20000"/>
          </a:bodyPr>
          <a:lstStyle/>
          <a:p>
            <a:pPr algn="just"/>
            <a:r>
              <a:rPr lang="ru-RU" b="1" i="1" dirty="0">
                <a:latin typeface="Times New Roman" panose="02020603050405020304" pitchFamily="18" charset="0"/>
                <a:cs typeface="Times New Roman" panose="02020603050405020304" pitchFamily="18" charset="0"/>
              </a:rPr>
              <a:t>Сеть Петри</a:t>
            </a:r>
            <a:r>
              <a:rPr lang="ru-RU" b="1"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это общепринятый формализм, используемый при постановке и решении различных задач параллельных вычислений</a:t>
            </a:r>
            <a:r>
              <a:rPr lang="ru-RU" dirty="0" smtClean="0">
                <a:latin typeface="Times New Roman" panose="02020603050405020304" pitchFamily="18" charset="0"/>
                <a:cs typeface="Times New Roman" panose="02020603050405020304" pitchFamily="18" charset="0"/>
              </a:rPr>
              <a:t>.</a:t>
            </a:r>
          </a:p>
          <a:p>
            <a:pPr algn="just"/>
            <a:r>
              <a:rPr lang="ru-RU" dirty="0">
                <a:latin typeface="Times New Roman" panose="02020603050405020304" pitchFamily="18" charset="0"/>
                <a:cs typeface="Times New Roman" panose="02020603050405020304" pitchFamily="18" charset="0"/>
              </a:rPr>
              <a:t>С</a:t>
            </a:r>
            <a:r>
              <a:rPr lang="ru-RU" dirty="0" smtClean="0">
                <a:latin typeface="Times New Roman" panose="02020603050405020304" pitchFamily="18" charset="0"/>
                <a:cs typeface="Times New Roman" panose="02020603050405020304" pitchFamily="18" charset="0"/>
              </a:rPr>
              <a:t>еть </a:t>
            </a:r>
            <a:r>
              <a:rPr lang="ru-RU" dirty="0">
                <a:latin typeface="Times New Roman" panose="02020603050405020304" pitchFamily="18" charset="0"/>
                <a:cs typeface="Times New Roman" panose="02020603050405020304" pitchFamily="18" charset="0"/>
              </a:rPr>
              <a:t>Петри определяется как </a:t>
            </a:r>
            <a:r>
              <a:rPr lang="ru-RU" b="1" i="1" dirty="0">
                <a:latin typeface="Times New Roman" panose="02020603050405020304" pitchFamily="18" charset="0"/>
                <a:cs typeface="Times New Roman" panose="02020603050405020304" pitchFamily="18" charset="0"/>
              </a:rPr>
              <a:t>ориентированный двудольный граф</a:t>
            </a:r>
            <a:r>
              <a:rPr lang="ru-RU" dirty="0">
                <a:latin typeface="Times New Roman" panose="02020603050405020304" pitchFamily="18" charset="0"/>
                <a:cs typeface="Times New Roman" panose="02020603050405020304" pitchFamily="18" charset="0"/>
              </a:rPr>
              <a:t>, имеющий вершины двух видов, которые называются </a:t>
            </a:r>
            <a:r>
              <a:rPr lang="ru-RU" b="1" i="1" dirty="0">
                <a:latin typeface="Times New Roman" panose="02020603050405020304" pitchFamily="18" charset="0"/>
                <a:cs typeface="Times New Roman" panose="02020603050405020304" pitchFamily="18" charset="0"/>
              </a:rPr>
              <a:t>позиции</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 </a:t>
            </a:r>
            <a:r>
              <a:rPr lang="ru-RU" b="1" i="1" dirty="0" smtClean="0">
                <a:latin typeface="Times New Roman" panose="02020603050405020304" pitchFamily="18" charset="0"/>
                <a:cs typeface="Times New Roman" panose="02020603050405020304" pitchFamily="18" charset="0"/>
              </a:rPr>
              <a:t>переходы</a:t>
            </a:r>
            <a:r>
              <a:rPr lang="ru-RU" dirty="0">
                <a:latin typeface="Times New Roman" panose="02020603050405020304" pitchFamily="18" charset="0"/>
                <a:cs typeface="Times New Roman" panose="02020603050405020304" pitchFamily="18" charset="0"/>
              </a:rPr>
              <a:t>. На диаграмме позиции обычно изображаются в виде небольших кружков, а переходы в виде горизонтальных черточек. </a:t>
            </a:r>
            <a:endParaRPr lang="ru-RU" dirty="0" smtClean="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Для сети Петри определяется понятие </a:t>
            </a:r>
            <a:r>
              <a:rPr lang="ru-RU" b="1" i="1" dirty="0">
                <a:latin typeface="Times New Roman" panose="02020603050405020304" pitchFamily="18" charset="0"/>
                <a:cs typeface="Times New Roman" panose="02020603050405020304" pitchFamily="18" charset="0"/>
              </a:rPr>
              <a:t>маркировки</a:t>
            </a:r>
            <a:r>
              <a:rPr lang="ru-RU" dirty="0">
                <a:latin typeface="Times New Roman" panose="02020603050405020304" pitchFamily="18" charset="0"/>
                <a:cs typeface="Times New Roman" panose="02020603050405020304" pitchFamily="18" charset="0"/>
              </a:rPr>
              <a:t>, которая сопоставляет каждой позиции неотрицательное целое число</a:t>
            </a:r>
            <a:r>
              <a:rPr lang="ru-RU" dirty="0" smtClean="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На диаграмме маркировка обозначается с помощью маленьких черных кружков, которые помещаются внутрь позиций. </a:t>
            </a:r>
            <a:endParaRPr lang="ru-RU" dirty="0" smtClean="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У каждого перехода в сети Петри есть некоторое количество (может быть ноль) </a:t>
            </a:r>
            <a:r>
              <a:rPr lang="ru-RU" b="1" i="1" dirty="0">
                <a:latin typeface="Times New Roman" panose="02020603050405020304" pitchFamily="18" charset="0"/>
                <a:cs typeface="Times New Roman" panose="02020603050405020304" pitchFamily="18" charset="0"/>
              </a:rPr>
              <a:t>входных</a:t>
            </a:r>
            <a:r>
              <a:rPr lang="ru-RU" dirty="0">
                <a:latin typeface="Times New Roman" panose="02020603050405020304" pitchFamily="18" charset="0"/>
                <a:cs typeface="Times New Roman" panose="02020603050405020304" pitchFamily="18" charset="0"/>
              </a:rPr>
              <a:t> позиций (из которых дуги ведут в переход) и некоторое количество (может быть ноль) </a:t>
            </a:r>
            <a:r>
              <a:rPr lang="ru-RU" b="1" i="1" dirty="0">
                <a:latin typeface="Times New Roman" panose="02020603050405020304" pitchFamily="18" charset="0"/>
                <a:cs typeface="Times New Roman" panose="02020603050405020304" pitchFamily="18" charset="0"/>
              </a:rPr>
              <a:t>выходных</a:t>
            </a:r>
            <a:r>
              <a:rPr lang="ru-RU" dirty="0">
                <a:latin typeface="Times New Roman" panose="02020603050405020304" pitchFamily="18" charset="0"/>
                <a:cs typeface="Times New Roman" panose="02020603050405020304" pitchFamily="18" charset="0"/>
              </a:rPr>
              <a:t> позиций (в которые дуги ведут из перехода). </a:t>
            </a:r>
            <a:endParaRPr lang="ru-RU" dirty="0" smtClean="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Переход в сети Петри называется </a:t>
            </a:r>
            <a:r>
              <a:rPr lang="ru-RU" b="1" i="1" dirty="0">
                <a:latin typeface="Times New Roman" panose="02020603050405020304" pitchFamily="18" charset="0"/>
                <a:cs typeface="Times New Roman" panose="02020603050405020304" pitchFamily="18" charset="0"/>
              </a:rPr>
              <a:t>разрешенным</a:t>
            </a:r>
            <a:r>
              <a:rPr lang="ru-RU" dirty="0">
                <a:latin typeface="Times New Roman" panose="02020603050405020304" pitchFamily="18" charset="0"/>
                <a:cs typeface="Times New Roman" panose="02020603050405020304" pitchFamily="18" charset="0"/>
              </a:rPr>
              <a:t>, если все его входные позиции не пусты (т. е. их маркировка строго больше нуля). Любой разрешенный переход может </a:t>
            </a:r>
            <a:r>
              <a:rPr lang="ru-RU" b="1" i="1" dirty="0">
                <a:latin typeface="Times New Roman" panose="02020603050405020304" pitchFamily="18" charset="0"/>
                <a:cs typeface="Times New Roman" panose="02020603050405020304" pitchFamily="18" charset="0"/>
              </a:rPr>
              <a:t>сработать</a:t>
            </a:r>
            <a:r>
              <a:rPr lang="ru-RU" dirty="0" smtClean="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В результате срабатывания перехода маркировка всех входных позиций уменьшается на 1, а маркировка всех выходных позиций увеличивается на 1.</a:t>
            </a:r>
          </a:p>
        </p:txBody>
      </p:sp>
    </p:spTree>
    <p:extLst>
      <p:ext uri="{BB962C8B-B14F-4D97-AF65-F5344CB8AC3E}">
        <p14:creationId xmlns:p14="http://schemas.microsoft.com/office/powerpoint/2010/main" val="341659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8520" y="-162272"/>
            <a:ext cx="9289032" cy="1143000"/>
          </a:xfrm>
        </p:spPr>
        <p:txBody>
          <a:bodyPr>
            <a:noAutofit/>
          </a:bodyPr>
          <a:lstStyle/>
          <a:p>
            <a:r>
              <a:rPr lang="ru-RU" sz="2700" dirty="0" smtClean="0"/>
              <a:t>Вычислительная система, </a:t>
            </a:r>
            <a:r>
              <a:rPr lang="ru-RU" sz="2700" dirty="0"/>
              <a:t>последовательно </a:t>
            </a:r>
            <a:r>
              <a:rPr lang="ru-RU" sz="2700" dirty="0" smtClean="0"/>
              <a:t>обрабатывающа</a:t>
            </a:r>
            <a:r>
              <a:rPr lang="ru-RU" sz="2700" dirty="0"/>
              <a:t>я</a:t>
            </a:r>
            <a:r>
              <a:rPr lang="ru-RU" sz="2700" dirty="0" smtClean="0"/>
              <a:t> </a:t>
            </a:r>
            <a:r>
              <a:rPr lang="ru-RU" sz="2700" dirty="0"/>
              <a:t>задания, </a:t>
            </a:r>
            <a:r>
              <a:rPr lang="ru-RU" sz="2700" dirty="0" smtClean="0"/>
              <a:t>поступающие во </a:t>
            </a:r>
            <a:r>
              <a:rPr lang="ru-RU" sz="2700" dirty="0"/>
              <a:t>входную очередь</a:t>
            </a:r>
          </a:p>
        </p:txBody>
      </p:sp>
      <p:pic>
        <p:nvPicPr>
          <p:cNvPr id="12290" name="Picture 2" descr="G:\Рабочая\РУДН-UML\UML_Слайды\7_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076" y="836712"/>
            <a:ext cx="7053928"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47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536" y="-17867"/>
            <a:ext cx="8229600" cy="755749"/>
          </a:xfrm>
        </p:spPr>
        <p:txBody>
          <a:bodyPr>
            <a:normAutofit fontScale="90000"/>
          </a:bodyPr>
          <a:lstStyle/>
          <a:p>
            <a:pPr eaLnBrk="1" hangingPunct="1"/>
            <a:r>
              <a:rPr lang="ru-RU" altLang="ru-RU" dirty="0" smtClean="0"/>
              <a:t>Диаграммы</a:t>
            </a:r>
          </a:p>
        </p:txBody>
      </p:sp>
      <p:sp>
        <p:nvSpPr>
          <p:cNvPr id="96259" name="Rectangle 3"/>
          <p:cNvSpPr>
            <a:spLocks noGrp="1" noChangeArrowheads="1"/>
          </p:cNvSpPr>
          <p:nvPr>
            <p:ph idx="1"/>
          </p:nvPr>
        </p:nvSpPr>
        <p:spPr>
          <a:xfrm>
            <a:off x="194550" y="980728"/>
            <a:ext cx="8929688" cy="5661025"/>
          </a:xfrm>
        </p:spPr>
        <p:txBody>
          <a:bodyPr/>
          <a:lstStyle/>
          <a:p>
            <a:pPr algn="just" eaLnBrk="1" hangingPunct="1">
              <a:buFont typeface="Wingdings" panose="05000000000000000000" pitchFamily="2" charset="2"/>
              <a:buChar char="q"/>
              <a:defRPr/>
            </a:pPr>
            <a:r>
              <a:rPr lang="ru-RU" altLang="ru-RU" sz="3600" dirty="0" smtClean="0">
                <a:latin typeface="Times New Roman" panose="02020603050405020304" pitchFamily="18" charset="0"/>
                <a:cs typeface="Times New Roman" panose="02020603050405020304" pitchFamily="18" charset="0"/>
              </a:rPr>
              <a:t>Структурные – описывают, какие именно части системы моделируются</a:t>
            </a:r>
          </a:p>
          <a:p>
            <a:pPr algn="just" eaLnBrk="1" hangingPunct="1">
              <a:buFont typeface="Wingdings" panose="05000000000000000000" pitchFamily="2" charset="2"/>
              <a:buChar char="q"/>
              <a:defRPr/>
            </a:pPr>
            <a:endParaRPr lang="ru-RU" altLang="ru-RU" sz="36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q"/>
              <a:defRPr/>
            </a:pPr>
            <a:r>
              <a:rPr lang="ru-RU" altLang="ru-RU" sz="3600" b="1" dirty="0" smtClean="0">
                <a:latin typeface="Times New Roman" panose="02020603050405020304" pitchFamily="18" charset="0"/>
                <a:cs typeface="Times New Roman" panose="02020603050405020304" pitchFamily="18" charset="0"/>
              </a:rPr>
              <a:t>Поведенческие – описывают, что происходит в моделируемой системе</a:t>
            </a:r>
          </a:p>
          <a:p>
            <a:pPr algn="just" eaLnBrk="1" hangingPunct="1">
              <a:buFont typeface="Wingdings" panose="05000000000000000000" pitchFamily="2" charset="2"/>
              <a:buChar char="q"/>
              <a:defRPr/>
            </a:pPr>
            <a:endParaRPr lang="ru-RU" altLang="ru-RU" sz="36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q"/>
              <a:defRPr/>
            </a:pPr>
            <a:r>
              <a:rPr lang="ru-RU" altLang="ru-RU" sz="3600" dirty="0" smtClean="0">
                <a:latin typeface="Times New Roman" panose="02020603050405020304" pitchFamily="18" charset="0"/>
                <a:cs typeface="Times New Roman" panose="02020603050405020304" pitchFamily="18" charset="0"/>
              </a:rPr>
              <a:t>Диаграмма вариантов использования– описывает функциональное назначение системы</a:t>
            </a:r>
          </a:p>
          <a:p>
            <a:pPr eaLnBrk="1" hangingPunct="1">
              <a:defRPr/>
            </a:pPr>
            <a:endParaRPr lang="ru-RU" altLang="ru-RU" sz="3600" dirty="0" smtClean="0"/>
          </a:p>
        </p:txBody>
      </p:sp>
    </p:spTree>
    <p:extLst>
      <p:ext uri="{BB962C8B-B14F-4D97-AF65-F5344CB8AC3E}">
        <p14:creationId xmlns:p14="http://schemas.microsoft.com/office/powerpoint/2010/main" val="2693472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648072"/>
          </a:xfrm>
        </p:spPr>
        <p:txBody>
          <a:bodyPr>
            <a:noAutofit/>
          </a:bodyPr>
          <a:lstStyle/>
          <a:p>
            <a:r>
              <a:rPr lang="ru-RU" sz="4000" dirty="0"/>
              <a:t>Примеры диаграмм деятельности</a:t>
            </a:r>
          </a:p>
        </p:txBody>
      </p:sp>
      <p:pic>
        <p:nvPicPr>
          <p:cNvPr id="8194" name="Picture 2" descr="G:\Рабочая\РУДН-UML\UML_Слайды\7_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79" y="908720"/>
            <a:ext cx="5830629"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0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395536" y="44624"/>
            <a:ext cx="8229600" cy="648072"/>
          </a:xfrm>
        </p:spPr>
        <p:txBody>
          <a:bodyPr>
            <a:noAutofit/>
          </a:bodyPr>
          <a:lstStyle/>
          <a:p>
            <a:r>
              <a:rPr lang="ru-RU" sz="4000" dirty="0"/>
              <a:t>Примеры диаграмм деятельности</a:t>
            </a:r>
          </a:p>
        </p:txBody>
      </p:sp>
      <p:pic>
        <p:nvPicPr>
          <p:cNvPr id="9218" name="Picture 2" descr="G:\Рабочая\РУДН-UML\UML_Слайды\7_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620688"/>
            <a:ext cx="7183633" cy="604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83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395536" y="44624"/>
            <a:ext cx="8229600" cy="648072"/>
          </a:xfrm>
        </p:spPr>
        <p:txBody>
          <a:bodyPr>
            <a:noAutofit/>
          </a:bodyPr>
          <a:lstStyle/>
          <a:p>
            <a:r>
              <a:rPr lang="ru-RU" sz="4000" dirty="0"/>
              <a:t>Примеры диаграмм деятельности</a:t>
            </a:r>
          </a:p>
        </p:txBody>
      </p:sp>
      <p:pic>
        <p:nvPicPr>
          <p:cNvPr id="10243" name="Picture 3" descr="G:\Рабочая\РУДН-UML\UML_Слайды\7_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714375"/>
            <a:ext cx="6705600" cy="61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824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395536" y="44624"/>
            <a:ext cx="8229600" cy="648072"/>
          </a:xfrm>
        </p:spPr>
        <p:txBody>
          <a:bodyPr>
            <a:noAutofit/>
          </a:bodyPr>
          <a:lstStyle/>
          <a:p>
            <a:r>
              <a:rPr lang="ru-RU" sz="4000" dirty="0"/>
              <a:t>Примеры диаграмм деятельности</a:t>
            </a:r>
          </a:p>
        </p:txBody>
      </p:sp>
      <p:pic>
        <p:nvPicPr>
          <p:cNvPr id="2050" name="Picture 2" descr="K:\Рабочая\РУДН-UML\UML_Слайды\7_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052" y="877055"/>
            <a:ext cx="5976664" cy="5801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77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0"/>
            <a:ext cx="8229600" cy="620688"/>
          </a:xfrm>
        </p:spPr>
        <p:txBody>
          <a:bodyPr>
            <a:normAutofit fontScale="90000"/>
          </a:bodyPr>
          <a:lstStyle/>
          <a:p>
            <a:r>
              <a:rPr lang="ru-RU" dirty="0"/>
              <a:t>Моделирование </a:t>
            </a:r>
            <a:r>
              <a:rPr lang="ru-RU" dirty="0" smtClean="0"/>
              <a:t>поведения</a:t>
            </a:r>
            <a:endParaRPr lang="ru-RU" dirty="0"/>
          </a:p>
        </p:txBody>
      </p:sp>
      <p:sp>
        <p:nvSpPr>
          <p:cNvPr id="3" name="Объект 2"/>
          <p:cNvSpPr>
            <a:spLocks noGrp="1"/>
          </p:cNvSpPr>
          <p:nvPr>
            <p:ph idx="1"/>
          </p:nvPr>
        </p:nvSpPr>
        <p:spPr>
          <a:xfrm>
            <a:off x="395536" y="836712"/>
            <a:ext cx="8435280" cy="5433467"/>
          </a:xfrm>
        </p:spPr>
        <p:txBody>
          <a:bodyPr>
            <a:normAutofit fontScale="92500" lnSpcReduction="10000"/>
          </a:bodyPr>
          <a:lstStyle/>
          <a:p>
            <a:pPr algn="just"/>
            <a:r>
              <a:rPr lang="ru-RU" dirty="0" smtClean="0"/>
              <a:t>Отвечает </a:t>
            </a:r>
            <a:r>
              <a:rPr lang="ru-RU" dirty="0"/>
              <a:t>на вопрос </a:t>
            </a:r>
            <a:r>
              <a:rPr lang="ru-RU" b="1" dirty="0"/>
              <a:t>как работает система</a:t>
            </a:r>
            <a:r>
              <a:rPr lang="ru-RU" dirty="0" smtClean="0"/>
              <a:t>?</a:t>
            </a:r>
          </a:p>
          <a:p>
            <a:pPr marL="0" indent="0" algn="just">
              <a:buNone/>
            </a:pPr>
            <a:endParaRPr lang="ru-RU" dirty="0" smtClean="0"/>
          </a:p>
          <a:p>
            <a:pPr algn="just"/>
            <a:r>
              <a:rPr lang="ru-RU" dirty="0"/>
              <a:t>Ответ на этот вопрос дает </a:t>
            </a:r>
            <a:r>
              <a:rPr lang="ru-RU" b="1" dirty="0"/>
              <a:t>модель поведения </a:t>
            </a:r>
            <a:r>
              <a:rPr lang="ru-RU" dirty="0"/>
              <a:t>‒ это описание алгоритма работы </a:t>
            </a:r>
            <a:r>
              <a:rPr lang="ru-RU" dirty="0" smtClean="0"/>
              <a:t>системы</a:t>
            </a:r>
          </a:p>
          <a:p>
            <a:pPr marL="0" indent="0" algn="just">
              <a:buNone/>
            </a:pPr>
            <a:endParaRPr lang="ru-RU" dirty="0" smtClean="0"/>
          </a:p>
          <a:p>
            <a:pPr algn="just"/>
            <a:r>
              <a:rPr lang="ru-RU" dirty="0"/>
              <a:t>Для моделирования поведения на логическом уровне в языке UML могут использоваться сразу несколько канонических диаграмм: </a:t>
            </a:r>
            <a:r>
              <a:rPr lang="ru-RU" b="1" dirty="0"/>
              <a:t>состояний, деятельности, последовательности и </a:t>
            </a:r>
            <a:r>
              <a:rPr lang="ru-RU" b="1" dirty="0" smtClean="0"/>
              <a:t>коммуникаций</a:t>
            </a:r>
            <a:r>
              <a:rPr lang="ru-RU" dirty="0" smtClean="0"/>
              <a:t>, </a:t>
            </a:r>
            <a:r>
              <a:rPr lang="ru-RU" dirty="0"/>
              <a:t>каждая из которых фиксирует внимание на отдельном аспекте функционирования системы. </a:t>
            </a:r>
          </a:p>
        </p:txBody>
      </p:sp>
    </p:spTree>
    <p:extLst>
      <p:ext uri="{BB962C8B-B14F-4D97-AF65-F5344CB8AC3E}">
        <p14:creationId xmlns:p14="http://schemas.microsoft.com/office/powerpoint/2010/main" val="3821146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584"/>
            <a:ext cx="9396536" cy="883568"/>
          </a:xfrm>
        </p:spPr>
        <p:txBody>
          <a:bodyPr>
            <a:normAutofit fontScale="90000"/>
          </a:bodyPr>
          <a:lstStyle/>
          <a:p>
            <a:r>
              <a:rPr lang="ru-RU" sz="4900" dirty="0"/>
              <a:t>Средства моделирования </a:t>
            </a:r>
            <a:r>
              <a:rPr lang="ru-RU" sz="4900" dirty="0" smtClean="0"/>
              <a:t>поведения</a:t>
            </a:r>
            <a:endParaRPr lang="ru-RU" dirty="0"/>
          </a:p>
        </p:txBody>
      </p:sp>
      <p:sp>
        <p:nvSpPr>
          <p:cNvPr id="3" name="Объект 2"/>
          <p:cNvSpPr>
            <a:spLocks noGrp="1"/>
          </p:cNvSpPr>
          <p:nvPr>
            <p:ph idx="1"/>
          </p:nvPr>
        </p:nvSpPr>
        <p:spPr>
          <a:xfrm>
            <a:off x="395536" y="980728"/>
            <a:ext cx="8229600" cy="5616624"/>
          </a:xfrm>
        </p:spPr>
        <p:txBody>
          <a:bodyPr>
            <a:normAutofit fontScale="77500" lnSpcReduction="20000"/>
          </a:bodyPr>
          <a:lstStyle/>
          <a:p>
            <a:pPr algn="just"/>
            <a:r>
              <a:rPr lang="ru-RU" dirty="0"/>
              <a:t>О</a:t>
            </a:r>
            <a:r>
              <a:rPr lang="ru-RU" dirty="0" smtClean="0"/>
              <a:t>писание </a:t>
            </a:r>
            <a:r>
              <a:rPr lang="ru-RU" dirty="0"/>
              <a:t>поведения с явным выделением </a:t>
            </a:r>
            <a:r>
              <a:rPr lang="ru-RU" dirty="0" smtClean="0"/>
              <a:t>состояний</a:t>
            </a:r>
            <a:r>
              <a:rPr lang="en-US" dirty="0"/>
              <a:t>.</a:t>
            </a:r>
            <a:r>
              <a:rPr lang="ru-RU" b="1" i="1" dirty="0" smtClean="0"/>
              <a:t> </a:t>
            </a:r>
            <a:r>
              <a:rPr lang="ru-RU" b="1" i="1" dirty="0"/>
              <a:t>Жизненный цикл</a:t>
            </a:r>
            <a:r>
              <a:rPr lang="ru-RU" b="1" dirty="0"/>
              <a:t> (</a:t>
            </a:r>
            <a:r>
              <a:rPr lang="ru-RU" b="1" dirty="0" err="1"/>
              <a:t>lifecycle</a:t>
            </a:r>
            <a:r>
              <a:rPr lang="ru-RU" b="1" dirty="0"/>
              <a:t>) — </a:t>
            </a:r>
            <a:r>
              <a:rPr lang="ru-RU" dirty="0"/>
              <a:t>последовательность изменений состояния объекта</a:t>
            </a:r>
            <a:r>
              <a:rPr lang="ru-RU" b="1" dirty="0" smtClean="0"/>
              <a:t>.</a:t>
            </a:r>
          </a:p>
          <a:p>
            <a:pPr marL="0" indent="0" algn="just">
              <a:buNone/>
            </a:pPr>
            <a:endParaRPr lang="ru-RU" dirty="0"/>
          </a:p>
          <a:p>
            <a:pPr algn="just"/>
            <a:r>
              <a:rPr lang="ru-RU" dirty="0"/>
              <a:t>О</a:t>
            </a:r>
            <a:r>
              <a:rPr lang="ru-RU" dirty="0" smtClean="0"/>
              <a:t>писание </a:t>
            </a:r>
            <a:r>
              <a:rPr lang="ru-RU" dirty="0"/>
              <a:t>поведения с явным выделением потоков данных и </a:t>
            </a:r>
            <a:r>
              <a:rPr lang="ru-RU" dirty="0" smtClean="0"/>
              <a:t>управления.</a:t>
            </a:r>
            <a:r>
              <a:rPr lang="ru-RU" b="1" i="1" dirty="0" smtClean="0"/>
              <a:t> </a:t>
            </a:r>
            <a:r>
              <a:rPr lang="ru-RU" b="1" i="1" dirty="0"/>
              <a:t>Поток управления</a:t>
            </a:r>
            <a:r>
              <a:rPr lang="ru-RU" b="1" dirty="0"/>
              <a:t> ‒ </a:t>
            </a:r>
            <a:r>
              <a:rPr lang="ru-RU" dirty="0"/>
              <a:t>это последовательность выполнения операторов </a:t>
            </a:r>
            <a:r>
              <a:rPr lang="ru-RU" b="1" dirty="0"/>
              <a:t>(команд) в программе</a:t>
            </a:r>
            <a:r>
              <a:rPr lang="ru-RU" b="1" dirty="0" smtClean="0"/>
              <a:t>.</a:t>
            </a:r>
            <a:r>
              <a:rPr lang="ru-RU" b="1" i="1" dirty="0"/>
              <a:t> Поток данных</a:t>
            </a:r>
            <a:r>
              <a:rPr lang="ru-RU" b="1" dirty="0"/>
              <a:t> ‒ </a:t>
            </a:r>
            <a:r>
              <a:rPr lang="ru-RU" dirty="0"/>
              <a:t>это описание связи выходных результатов одних действий с входными аргументами других действий</a:t>
            </a:r>
            <a:r>
              <a:rPr lang="ru-RU" dirty="0" smtClean="0"/>
              <a:t>.</a:t>
            </a:r>
          </a:p>
          <a:p>
            <a:pPr marL="0" indent="0" algn="just">
              <a:buNone/>
            </a:pPr>
            <a:endParaRPr lang="ru-RU" dirty="0"/>
          </a:p>
          <a:p>
            <a:pPr algn="just"/>
            <a:r>
              <a:rPr lang="ru-RU" dirty="0"/>
              <a:t>О</a:t>
            </a:r>
            <a:r>
              <a:rPr lang="ru-RU" dirty="0" smtClean="0"/>
              <a:t>писание </a:t>
            </a:r>
            <a:r>
              <a:rPr lang="ru-RU" dirty="0"/>
              <a:t>поведения как последовательности сообщений во </a:t>
            </a:r>
            <a:r>
              <a:rPr lang="ru-RU" dirty="0" smtClean="0"/>
              <a:t>времени</a:t>
            </a:r>
            <a:r>
              <a:rPr lang="ru-RU" dirty="0" smtClean="0"/>
              <a:t>.</a:t>
            </a:r>
          </a:p>
          <a:p>
            <a:pPr marL="0" indent="0" algn="just">
              <a:buNone/>
            </a:pPr>
            <a:endParaRPr lang="ru-RU" dirty="0"/>
          </a:p>
          <a:p>
            <a:pPr algn="just"/>
            <a:r>
              <a:rPr lang="ru-RU" dirty="0"/>
              <a:t>О</a:t>
            </a:r>
            <a:r>
              <a:rPr lang="ru-RU" dirty="0" smtClean="0"/>
              <a:t>писание </a:t>
            </a:r>
            <a:r>
              <a:rPr lang="ru-RU" dirty="0"/>
              <a:t>параллельного поведения.</a:t>
            </a:r>
          </a:p>
          <a:p>
            <a:endParaRPr lang="ru-RU" dirty="0"/>
          </a:p>
        </p:txBody>
      </p:sp>
    </p:spTree>
    <p:extLst>
      <p:ext uri="{BB962C8B-B14F-4D97-AF65-F5344CB8AC3E}">
        <p14:creationId xmlns:p14="http://schemas.microsoft.com/office/powerpoint/2010/main" val="3477615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a:xfrm>
            <a:off x="467544" y="188640"/>
            <a:ext cx="8229600" cy="487363"/>
          </a:xfrm>
        </p:spPr>
        <p:txBody>
          <a:bodyPr>
            <a:normAutofit fontScale="90000"/>
          </a:bodyPr>
          <a:lstStyle/>
          <a:p>
            <a:pPr eaLnBrk="1" hangingPunct="1"/>
            <a:r>
              <a:rPr lang="ru-RU" altLang="ru-RU" dirty="0" smtClean="0"/>
              <a:t>Диаграммы</a:t>
            </a:r>
          </a:p>
        </p:txBody>
      </p:sp>
      <p:graphicFrame>
        <p:nvGraphicFramePr>
          <p:cNvPr id="4" name="Таблица 3"/>
          <p:cNvGraphicFramePr>
            <a:graphicFrameLocks noGrp="1"/>
          </p:cNvGraphicFramePr>
          <p:nvPr>
            <p:extLst>
              <p:ext uri="{D42A27DB-BD31-4B8C-83A1-F6EECF244321}">
                <p14:modId xmlns:p14="http://schemas.microsoft.com/office/powerpoint/2010/main" val="2909236041"/>
              </p:ext>
            </p:extLst>
          </p:nvPr>
        </p:nvGraphicFramePr>
        <p:xfrm>
          <a:off x="611560" y="908720"/>
          <a:ext cx="8029575" cy="5403058"/>
        </p:xfrm>
        <a:graphic>
          <a:graphicData uri="http://schemas.openxmlformats.org/drawingml/2006/table">
            <a:tbl>
              <a:tblPr firstRow="1" bandRow="1">
                <a:tableStyleId>{BC89EF96-8CEA-46FF-86C4-4CE0E7609802}</a:tableStyleId>
              </a:tblPr>
              <a:tblGrid>
                <a:gridCol w="1824903"/>
                <a:gridCol w="3528147"/>
                <a:gridCol w="2676525"/>
              </a:tblGrid>
              <a:tr h="640852">
                <a:tc>
                  <a:txBody>
                    <a:bodyPr/>
                    <a:lstStyle/>
                    <a:p>
                      <a:pPr algn="ctr"/>
                      <a:r>
                        <a:rPr lang="ru-RU" sz="1800" b="0" dirty="0" smtClean="0"/>
                        <a:t>Тип диаграммы</a:t>
                      </a:r>
                      <a:endParaRPr lang="ru-RU" sz="1800" b="0" dirty="0"/>
                    </a:p>
                  </a:txBody>
                  <a:tcPr marL="91448" marR="91448" marT="45709" marB="45709"/>
                </a:tc>
                <a:tc>
                  <a:txBody>
                    <a:bodyPr/>
                    <a:lstStyle/>
                    <a:p>
                      <a:pPr algn="ctr"/>
                      <a:r>
                        <a:rPr lang="ru-RU" sz="1800" b="0" dirty="0" smtClean="0"/>
                        <a:t>Название</a:t>
                      </a:r>
                      <a:endParaRPr lang="ru-RU" sz="1800" b="0" dirty="0"/>
                    </a:p>
                  </a:txBody>
                  <a:tcPr marL="91448" marR="91448" marT="45709" marB="45709"/>
                </a:tc>
                <a:tc>
                  <a:txBody>
                    <a:bodyPr/>
                    <a:lstStyle/>
                    <a:p>
                      <a:pPr algn="ctr"/>
                      <a:r>
                        <a:rPr lang="ru-RU" sz="1800" b="0" dirty="0" smtClean="0"/>
                        <a:t>Тег</a:t>
                      </a:r>
                      <a:endParaRPr lang="ru-RU" sz="1800" b="0" dirty="0"/>
                    </a:p>
                  </a:txBody>
                  <a:tcPr marL="91448" marR="91448" marT="45709" marB="45709"/>
                </a:tc>
              </a:tr>
              <a:tr h="529134">
                <a:tc>
                  <a:txBody>
                    <a:bodyPr/>
                    <a:lstStyle/>
                    <a:p>
                      <a:endParaRPr lang="ru-RU" sz="1800" b="1" dirty="0"/>
                    </a:p>
                  </a:txBody>
                  <a:tcPr marL="91448" marR="91448" marT="45709" marB="45709" anchor="ctr"/>
                </a:tc>
                <a:tc>
                  <a:txBody>
                    <a:bodyPr/>
                    <a:lstStyle/>
                    <a:p>
                      <a:pPr algn="ctr"/>
                      <a:r>
                        <a:rPr lang="ru-RU" sz="1800" b="0" dirty="0" smtClean="0"/>
                        <a:t>вариантов использования</a:t>
                      </a:r>
                      <a:endParaRPr lang="ru-RU" sz="1800" b="0" dirty="0"/>
                    </a:p>
                  </a:txBody>
                  <a:tcPr marL="91448" marR="91448" marT="45709" marB="45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t>use</a:t>
                      </a:r>
                      <a:r>
                        <a:rPr lang="en-US" sz="1800" b="0" baseline="0" dirty="0" smtClean="0"/>
                        <a:t> case / </a:t>
                      </a:r>
                      <a:r>
                        <a:rPr lang="en-US" sz="1800" b="0" baseline="0" dirty="0" err="1" smtClean="0"/>
                        <a:t>uc</a:t>
                      </a:r>
                      <a:endParaRPr lang="ru-RU" sz="1800" b="0" dirty="0"/>
                    </a:p>
                  </a:txBody>
                  <a:tcPr marL="91448" marR="91448" marT="45709" marB="45709"/>
                </a:tc>
              </a:tr>
              <a:tr h="529134">
                <a:tc rowSpan="4">
                  <a:txBody>
                    <a:bodyPr/>
                    <a:lstStyle/>
                    <a:p>
                      <a:r>
                        <a:rPr lang="ru-RU" sz="1800" dirty="0" smtClean="0"/>
                        <a:t>Структурные</a:t>
                      </a:r>
                      <a:endParaRPr lang="ru-RU" sz="1800" dirty="0"/>
                    </a:p>
                  </a:txBody>
                  <a:tcPr marL="91448" marR="91448" marT="45709" marB="45709" anchor="ctr"/>
                </a:tc>
                <a:tc>
                  <a:txBody>
                    <a:bodyPr/>
                    <a:lstStyle/>
                    <a:p>
                      <a:pPr algn="ctr"/>
                      <a:r>
                        <a:rPr lang="ru-RU" sz="1800" b="0" dirty="0" smtClean="0"/>
                        <a:t>классов</a:t>
                      </a:r>
                      <a:endParaRPr lang="ru-RU" sz="1800" b="0" dirty="0"/>
                    </a:p>
                  </a:txBody>
                  <a:tcPr marL="91448" marR="91448" marT="45709" marB="45709"/>
                </a:tc>
                <a:tc>
                  <a:txBody>
                    <a:bodyPr/>
                    <a:lstStyle/>
                    <a:p>
                      <a:pPr algn="ctr"/>
                      <a:r>
                        <a:rPr lang="en-US" sz="1800" b="0" dirty="0" smtClean="0"/>
                        <a:t>class</a:t>
                      </a:r>
                      <a:endParaRPr lang="ru-RU" sz="1800" b="0" dirty="0"/>
                    </a:p>
                  </a:txBody>
                  <a:tcPr marL="91448" marR="91448" marT="45709" marB="45709"/>
                </a:tc>
              </a:tr>
              <a:tr h="529134">
                <a:tc vMerge="1">
                  <a:txBody>
                    <a:bodyPr/>
                    <a:lstStyle/>
                    <a:p>
                      <a:endParaRPr lang="ru-RU" dirty="0"/>
                    </a:p>
                  </a:txBody>
                  <a:tcPr/>
                </a:tc>
                <a:tc>
                  <a:txBody>
                    <a:bodyPr/>
                    <a:lstStyle/>
                    <a:p>
                      <a:pPr algn="ctr"/>
                      <a:r>
                        <a:rPr lang="ru-RU" sz="1800" dirty="0" smtClean="0"/>
                        <a:t>объектов</a:t>
                      </a:r>
                      <a:endParaRPr lang="ru-RU" sz="1800" dirty="0"/>
                    </a:p>
                  </a:txBody>
                  <a:tcPr marL="91448" marR="91448" marT="45709" marB="45709"/>
                </a:tc>
                <a:tc>
                  <a:txBody>
                    <a:bodyPr/>
                    <a:lstStyle/>
                    <a:p>
                      <a:pPr algn="ctr"/>
                      <a:r>
                        <a:rPr lang="en-US" sz="1800" dirty="0" smtClean="0"/>
                        <a:t>object</a:t>
                      </a:r>
                      <a:endParaRPr lang="ru-RU" sz="1800" dirty="0"/>
                    </a:p>
                  </a:txBody>
                  <a:tcPr marL="91448" marR="91448" marT="45709" marB="45709"/>
                </a:tc>
              </a:tr>
              <a:tr h="529134">
                <a:tc vMerge="1">
                  <a:txBody>
                    <a:bodyPr/>
                    <a:lstStyle/>
                    <a:p>
                      <a:endParaRPr lang="ru-RU" dirty="0"/>
                    </a:p>
                  </a:txBody>
                  <a:tcPr/>
                </a:tc>
                <a:tc>
                  <a:txBody>
                    <a:bodyPr/>
                    <a:lstStyle/>
                    <a:p>
                      <a:pPr algn="ctr"/>
                      <a:r>
                        <a:rPr lang="ru-RU" sz="1800" dirty="0" smtClean="0"/>
                        <a:t>компонентов</a:t>
                      </a:r>
                      <a:endParaRPr lang="ru-RU" sz="1800" dirty="0"/>
                    </a:p>
                  </a:txBody>
                  <a:tcPr marL="91448" marR="91448" marT="45709" marB="45709"/>
                </a:tc>
                <a:tc>
                  <a:txBody>
                    <a:bodyPr/>
                    <a:lstStyle/>
                    <a:p>
                      <a:pPr algn="ctr"/>
                      <a:r>
                        <a:rPr lang="en-US" sz="1800" dirty="0" smtClean="0"/>
                        <a:t>component / </a:t>
                      </a:r>
                      <a:r>
                        <a:rPr lang="en-US" sz="1800" dirty="0" err="1" smtClean="0"/>
                        <a:t>cmp</a:t>
                      </a:r>
                      <a:endParaRPr lang="ru-RU" sz="1800" dirty="0"/>
                    </a:p>
                  </a:txBody>
                  <a:tcPr marL="91448" marR="91448" marT="45709" marB="45709"/>
                </a:tc>
              </a:tr>
              <a:tr h="529134">
                <a:tc vMerge="1">
                  <a:txBody>
                    <a:bodyPr/>
                    <a:lstStyle/>
                    <a:p>
                      <a:endParaRPr lang="ru-RU" dirty="0"/>
                    </a:p>
                  </a:txBody>
                  <a:tcPr anchor="ctr"/>
                </a:tc>
                <a:tc>
                  <a:txBody>
                    <a:bodyPr/>
                    <a:lstStyle/>
                    <a:p>
                      <a:pPr algn="ctr"/>
                      <a:r>
                        <a:rPr lang="ru-RU" sz="1800" dirty="0" smtClean="0"/>
                        <a:t>размещения</a:t>
                      </a:r>
                      <a:endParaRPr lang="ru-RU" sz="1800" dirty="0"/>
                    </a:p>
                  </a:txBody>
                  <a:tcPr marL="91448" marR="91448" marT="45709" marB="45709"/>
                </a:tc>
                <a:tc>
                  <a:txBody>
                    <a:bodyPr/>
                    <a:lstStyle/>
                    <a:p>
                      <a:pPr algn="ctr"/>
                      <a:r>
                        <a:rPr lang="en-US" sz="1800" dirty="0" smtClean="0"/>
                        <a:t>deployment</a:t>
                      </a:r>
                      <a:endParaRPr lang="ru-RU" sz="1800" dirty="0"/>
                    </a:p>
                  </a:txBody>
                  <a:tcPr marL="91448" marR="91448" marT="45709" marB="45709"/>
                </a:tc>
              </a:tr>
              <a:tr h="529134">
                <a:tc rowSpan="4">
                  <a:txBody>
                    <a:bodyPr/>
                    <a:lstStyle/>
                    <a:p>
                      <a:r>
                        <a:rPr lang="ru-RU" sz="1800" dirty="0" smtClean="0"/>
                        <a:t>Поведенческие</a:t>
                      </a:r>
                      <a:endParaRPr lang="ru-RU" sz="1800" dirty="0"/>
                    </a:p>
                  </a:txBody>
                  <a:tcPr marL="91448" marR="91448" marT="45709" marB="45709" anchor="ctr"/>
                </a:tc>
                <a:tc>
                  <a:txBody>
                    <a:bodyPr/>
                    <a:lstStyle/>
                    <a:p>
                      <a:pPr algn="ctr"/>
                      <a:r>
                        <a:rPr lang="ru-RU" sz="1800" dirty="0" smtClean="0"/>
                        <a:t>последовательности</a:t>
                      </a:r>
                      <a:endParaRPr lang="ru-RU" sz="1800" dirty="0"/>
                    </a:p>
                  </a:txBody>
                  <a:tcPr marL="91448" marR="91448" marT="45709" marB="45709"/>
                </a:tc>
                <a:tc>
                  <a:txBody>
                    <a:bodyPr/>
                    <a:lstStyle/>
                    <a:p>
                      <a:pPr algn="ctr"/>
                      <a:r>
                        <a:rPr lang="en-US" sz="1800" dirty="0" smtClean="0"/>
                        <a:t>interaction / </a:t>
                      </a:r>
                      <a:r>
                        <a:rPr lang="en-US" sz="1800" dirty="0" err="1" smtClean="0"/>
                        <a:t>sd</a:t>
                      </a:r>
                      <a:endParaRPr lang="ru-RU" sz="1800" dirty="0"/>
                    </a:p>
                  </a:txBody>
                  <a:tcPr marL="91448" marR="91448" marT="45709" marB="45709"/>
                </a:tc>
              </a:tr>
              <a:tr h="529134">
                <a:tc vMerge="1">
                  <a:txBody>
                    <a:bodyPr/>
                    <a:lstStyle/>
                    <a:p>
                      <a:endParaRPr lang="ru-RU"/>
                    </a:p>
                  </a:txBody>
                  <a:tcPr/>
                </a:tc>
                <a:tc>
                  <a:txBody>
                    <a:bodyPr/>
                    <a:lstStyle/>
                    <a:p>
                      <a:pPr algn="ctr"/>
                      <a:r>
                        <a:rPr lang="ru-RU" sz="1800" dirty="0" smtClean="0"/>
                        <a:t>коммуникации</a:t>
                      </a:r>
                      <a:endParaRPr lang="ru-RU" sz="1800" dirty="0"/>
                    </a:p>
                  </a:txBody>
                  <a:tcPr marL="91448" marR="91448" marT="45709" marB="45709"/>
                </a:tc>
                <a:tc>
                  <a:txBody>
                    <a:bodyPr/>
                    <a:lstStyle/>
                    <a:p>
                      <a:pPr algn="ctr"/>
                      <a:r>
                        <a:rPr lang="en-US" sz="1800" dirty="0" smtClean="0"/>
                        <a:t>interaction</a:t>
                      </a:r>
                      <a:r>
                        <a:rPr lang="en-US" sz="1800" baseline="0" dirty="0" smtClean="0"/>
                        <a:t> / </a:t>
                      </a:r>
                      <a:r>
                        <a:rPr lang="en-US" sz="1800" baseline="0" dirty="0" err="1" smtClean="0"/>
                        <a:t>sd</a:t>
                      </a:r>
                      <a:endParaRPr lang="ru-RU" sz="1800" dirty="0"/>
                    </a:p>
                  </a:txBody>
                  <a:tcPr marL="91448" marR="91448" marT="45709" marB="45709"/>
                </a:tc>
              </a:tr>
              <a:tr h="529134">
                <a:tc vMerge="1">
                  <a:txBody>
                    <a:bodyPr/>
                    <a:lstStyle/>
                    <a:p>
                      <a:endParaRPr lang="ru-RU" dirty="0"/>
                    </a:p>
                  </a:txBody>
                  <a:tcPr/>
                </a:tc>
                <a:tc>
                  <a:txBody>
                    <a:bodyPr/>
                    <a:lstStyle/>
                    <a:p>
                      <a:pPr algn="ctr"/>
                      <a:r>
                        <a:rPr lang="ru-RU" sz="1800" b="0" dirty="0" smtClean="0"/>
                        <a:t>автомата</a:t>
                      </a:r>
                      <a:r>
                        <a:rPr lang="ru-RU" sz="1800" b="0" baseline="0" dirty="0" smtClean="0"/>
                        <a:t> </a:t>
                      </a:r>
                      <a:r>
                        <a:rPr lang="en-US" sz="1800" b="0" baseline="0" dirty="0" smtClean="0"/>
                        <a:t>/ </a:t>
                      </a:r>
                      <a:r>
                        <a:rPr lang="ru-RU" sz="1800" b="0" baseline="0" dirty="0" smtClean="0"/>
                        <a:t>состояний</a:t>
                      </a:r>
                      <a:endParaRPr lang="ru-RU" sz="1800" b="0" dirty="0"/>
                    </a:p>
                  </a:txBody>
                  <a:tcPr marL="91448" marR="91448" marT="45709" marB="45709"/>
                </a:tc>
                <a:tc>
                  <a:txBody>
                    <a:bodyPr/>
                    <a:lstStyle/>
                    <a:p>
                      <a:pPr algn="ctr"/>
                      <a:r>
                        <a:rPr lang="en-US" sz="1800" b="0" dirty="0" smtClean="0"/>
                        <a:t>state</a:t>
                      </a:r>
                      <a:r>
                        <a:rPr lang="en-US" sz="1800" b="0" baseline="0" dirty="0" smtClean="0"/>
                        <a:t> machine / </a:t>
                      </a:r>
                      <a:r>
                        <a:rPr lang="en-US" sz="1800" b="0" baseline="0" dirty="0" err="1" smtClean="0"/>
                        <a:t>stm</a:t>
                      </a:r>
                      <a:endParaRPr lang="ru-RU" sz="1800" b="0" dirty="0"/>
                    </a:p>
                  </a:txBody>
                  <a:tcPr marL="91448" marR="91448" marT="45709" marB="45709"/>
                </a:tc>
              </a:tr>
              <a:tr h="529134">
                <a:tc vMerge="1">
                  <a:txBody>
                    <a:bodyPr/>
                    <a:lstStyle/>
                    <a:p>
                      <a:endParaRPr lang="ru-RU" dirty="0"/>
                    </a:p>
                  </a:txBody>
                  <a:tcPr/>
                </a:tc>
                <a:tc>
                  <a:txBody>
                    <a:bodyPr/>
                    <a:lstStyle/>
                    <a:p>
                      <a:pPr algn="ctr"/>
                      <a:r>
                        <a:rPr lang="ru-RU" sz="1800" b="1" dirty="0" smtClean="0"/>
                        <a:t>деятельности</a:t>
                      </a:r>
                      <a:endParaRPr lang="ru-RU" sz="1800" b="1" dirty="0"/>
                    </a:p>
                  </a:txBody>
                  <a:tcPr marL="91448" marR="91448" marT="45709" marB="45709"/>
                </a:tc>
                <a:tc>
                  <a:txBody>
                    <a:bodyPr/>
                    <a:lstStyle/>
                    <a:p>
                      <a:pPr algn="ctr"/>
                      <a:r>
                        <a:rPr lang="en-US" sz="1800" b="1" dirty="0" smtClean="0"/>
                        <a:t>activity</a:t>
                      </a:r>
                      <a:r>
                        <a:rPr lang="en-US" sz="1800" b="1" baseline="0" dirty="0" smtClean="0"/>
                        <a:t> / act</a:t>
                      </a:r>
                      <a:endParaRPr lang="ru-RU" sz="1800" b="1" dirty="0"/>
                    </a:p>
                  </a:txBody>
                  <a:tcPr marL="91448" marR="91448" marT="45709" marB="45709"/>
                </a:tc>
              </a:tr>
            </a:tbl>
          </a:graphicData>
        </a:graphic>
      </p:graphicFrame>
    </p:spTree>
    <p:extLst>
      <p:ext uri="{BB962C8B-B14F-4D97-AF65-F5344CB8AC3E}">
        <p14:creationId xmlns:p14="http://schemas.microsoft.com/office/powerpoint/2010/main" val="1272290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0391"/>
            <a:ext cx="8229600" cy="634082"/>
          </a:xfrm>
        </p:spPr>
        <p:txBody>
          <a:bodyPr>
            <a:normAutofit fontScale="90000"/>
          </a:bodyPr>
          <a:lstStyle/>
          <a:p>
            <a:r>
              <a:rPr lang="ru-RU" dirty="0" smtClean="0"/>
              <a:t>Диаграмма деятельности</a:t>
            </a:r>
            <a:endParaRPr lang="ru-RU" dirty="0"/>
          </a:p>
        </p:txBody>
      </p:sp>
      <p:sp>
        <p:nvSpPr>
          <p:cNvPr id="3" name="Объект 2"/>
          <p:cNvSpPr>
            <a:spLocks noGrp="1"/>
          </p:cNvSpPr>
          <p:nvPr>
            <p:ph idx="1"/>
          </p:nvPr>
        </p:nvSpPr>
        <p:spPr>
          <a:xfrm>
            <a:off x="457200" y="620688"/>
            <a:ext cx="8229600" cy="6265768"/>
          </a:xfrm>
        </p:spPr>
        <p:txBody>
          <a:bodyPr>
            <a:normAutofit fontScale="70000" lnSpcReduction="20000"/>
          </a:bodyPr>
          <a:lstStyle/>
          <a:p>
            <a:pPr algn="just"/>
            <a:r>
              <a:rPr lang="ru-RU" sz="3400" dirty="0">
                <a:latin typeface="Times New Roman" panose="02020603050405020304" pitchFamily="18" charset="0"/>
                <a:cs typeface="Times New Roman" panose="02020603050405020304" pitchFamily="18" charset="0"/>
              </a:rPr>
              <a:t>При моделировании поведения проектируемой или анализируемой системы возникает необходимость не только представить процесс изменения ее состояний, но и детализировать особенности алгоритмической и логической реализации выполняемых системой операций. Традиционно для этой цели использовались блок-схемы или структурные схемы алгоритмов. </a:t>
            </a:r>
            <a:endParaRPr lang="ru-RU" sz="3400" dirty="0" smtClean="0">
              <a:latin typeface="Times New Roman" panose="02020603050405020304" pitchFamily="18" charset="0"/>
              <a:cs typeface="Times New Roman" panose="02020603050405020304" pitchFamily="18" charset="0"/>
            </a:endParaRPr>
          </a:p>
          <a:p>
            <a:pPr algn="just"/>
            <a:r>
              <a:rPr lang="ru-RU" sz="3400" dirty="0">
                <a:latin typeface="Times New Roman" panose="02020603050405020304" pitchFamily="18" charset="0"/>
                <a:cs typeface="Times New Roman" panose="02020603050405020304" pitchFamily="18" charset="0"/>
              </a:rPr>
              <a:t>Для моделирования процесса выполнения операций в языке UML используются так называемые диаграммы деятельности. Применяемая в них графическая нотация во многом похожа на нотацию диаграммы состояний, поскольку на диаграммах деятельности также присутствуют обозначения состояний и переходов. </a:t>
            </a:r>
            <a:endParaRPr lang="ru-RU" sz="3400" dirty="0" smtClean="0">
              <a:latin typeface="Times New Roman" panose="02020603050405020304" pitchFamily="18" charset="0"/>
              <a:cs typeface="Times New Roman" panose="02020603050405020304" pitchFamily="18" charset="0"/>
            </a:endParaRPr>
          </a:p>
          <a:p>
            <a:pPr algn="just"/>
            <a:r>
              <a:rPr lang="ru-RU" sz="3400" dirty="0">
                <a:latin typeface="Times New Roman" panose="02020603050405020304" pitchFamily="18" charset="0"/>
                <a:cs typeface="Times New Roman" panose="02020603050405020304" pitchFamily="18" charset="0"/>
              </a:rPr>
              <a:t>Отличие заключается в семантике состояний, которые используются для представления </a:t>
            </a:r>
            <a:r>
              <a:rPr lang="ru-RU" sz="3400" dirty="0" smtClean="0">
                <a:latin typeface="Times New Roman" panose="02020603050405020304" pitchFamily="18" charset="0"/>
                <a:cs typeface="Times New Roman" panose="02020603050405020304" pitchFamily="18" charset="0"/>
              </a:rPr>
              <a:t>действий</a:t>
            </a:r>
            <a:r>
              <a:rPr lang="ru-RU" sz="3400" dirty="0">
                <a:latin typeface="Times New Roman" panose="02020603050405020304" pitchFamily="18" charset="0"/>
                <a:cs typeface="Times New Roman" panose="02020603050405020304" pitchFamily="18" charset="0"/>
              </a:rPr>
              <a:t>, и в отсутствии на переходах сигнатуры событий. </a:t>
            </a:r>
            <a:endParaRPr lang="ru-RU" sz="3400" dirty="0" smtClean="0">
              <a:latin typeface="Times New Roman" panose="02020603050405020304" pitchFamily="18" charset="0"/>
              <a:cs typeface="Times New Roman" panose="02020603050405020304" pitchFamily="18" charset="0"/>
            </a:endParaRPr>
          </a:p>
          <a:p>
            <a:pPr algn="just"/>
            <a:r>
              <a:rPr lang="ru-RU" sz="3400" dirty="0">
                <a:latin typeface="Times New Roman" panose="02020603050405020304" pitchFamily="18" charset="0"/>
                <a:cs typeface="Times New Roman" panose="02020603050405020304" pitchFamily="18" charset="0"/>
              </a:rPr>
              <a:t>Графически диаграмма деятельности представляется в форме графа деятельности, вершинами которого являются состояния </a:t>
            </a:r>
            <a:r>
              <a:rPr lang="ru-RU" sz="3400" dirty="0" smtClean="0">
                <a:latin typeface="Times New Roman" panose="02020603050405020304" pitchFamily="18" charset="0"/>
                <a:cs typeface="Times New Roman" panose="02020603050405020304" pitchFamily="18" charset="0"/>
              </a:rPr>
              <a:t>действия (деятельности), </a:t>
            </a:r>
            <a:r>
              <a:rPr lang="ru-RU" sz="3400" dirty="0">
                <a:latin typeface="Times New Roman" panose="02020603050405020304" pitchFamily="18" charset="0"/>
                <a:cs typeface="Times New Roman" panose="02020603050405020304" pitchFamily="18" charset="0"/>
              </a:rPr>
              <a:t>а дугами – переходы от одного состояния действия (деятельности) к другому. </a:t>
            </a:r>
            <a:endParaRPr lang="ru-RU" sz="3400" dirty="0" smtClean="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757013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92696"/>
            <a:ext cx="8229600" cy="5433467"/>
          </a:xfrm>
        </p:spPr>
        <p:txBody>
          <a:bodyPr>
            <a:normAutofit fontScale="70000" lnSpcReduction="20000"/>
          </a:bodyPr>
          <a:lstStyle/>
          <a:p>
            <a:pPr algn="just"/>
            <a:r>
              <a:rPr lang="ru-RU" dirty="0">
                <a:latin typeface="Times New Roman" panose="02020603050405020304" pitchFamily="18" charset="0"/>
                <a:cs typeface="Times New Roman" panose="02020603050405020304" pitchFamily="18" charset="0"/>
              </a:rPr>
              <a:t>Таким образом, диаграммы деятельности можно считать частным случаем диаграмм состояний. Именно они позволяют реализовать в языке UML особенности </a:t>
            </a:r>
            <a:r>
              <a:rPr lang="ru-RU" dirty="0" smtClean="0">
                <a:latin typeface="Times New Roman" panose="02020603050405020304" pitchFamily="18" charset="0"/>
                <a:cs typeface="Times New Roman" panose="02020603050405020304" pitchFamily="18" charset="0"/>
              </a:rPr>
              <a:t>управления</a:t>
            </a:r>
            <a:r>
              <a:rPr lang="ru-RU" dirty="0">
                <a:latin typeface="Times New Roman" panose="02020603050405020304" pitchFamily="18" charset="0"/>
                <a:cs typeface="Times New Roman" panose="02020603050405020304" pitchFamily="18" charset="0"/>
              </a:rPr>
              <a:t>, обусловленного завершением внутренних деятельностей и действий. </a:t>
            </a:r>
            <a:endParaRPr lang="ru-RU" dirty="0" smtClean="0">
              <a:latin typeface="Times New Roman" panose="02020603050405020304" pitchFamily="18" charset="0"/>
              <a:cs typeface="Times New Roman" panose="02020603050405020304" pitchFamily="18" charset="0"/>
            </a:endParaRPr>
          </a:p>
          <a:p>
            <a:pPr marL="0" indent="0" algn="just">
              <a:buNone/>
            </a:pPr>
            <a:endParaRPr lang="ru-RU" dirty="0" smtClean="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В контексте языка UML деятельность (</a:t>
            </a:r>
            <a:r>
              <a:rPr lang="ru-RU" dirty="0" err="1">
                <a:latin typeface="Times New Roman" panose="02020603050405020304" pitchFamily="18" charset="0"/>
                <a:cs typeface="Times New Roman" panose="02020603050405020304" pitchFamily="18" charset="0"/>
              </a:rPr>
              <a:t>activity</a:t>
            </a:r>
            <a:r>
              <a:rPr lang="ru-RU" dirty="0">
                <a:latin typeface="Times New Roman" panose="02020603050405020304" pitchFamily="18" charset="0"/>
                <a:cs typeface="Times New Roman" panose="02020603050405020304" pitchFamily="18" charset="0"/>
              </a:rPr>
              <a:t>) представляет собой некоторую совокупность отдельных вычислений, выполняемых автоматом. При этом отдельные элементарные вычисления могут приводить к некоторому результату или действию (</a:t>
            </a:r>
            <a:r>
              <a:rPr lang="ru-RU" dirty="0" err="1">
                <a:latin typeface="Times New Roman" panose="02020603050405020304" pitchFamily="18" charset="0"/>
                <a:cs typeface="Times New Roman" panose="02020603050405020304" pitchFamily="18" charset="0"/>
              </a:rPr>
              <a:t>action</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algn="just"/>
            <a:endParaRPr lang="ru-RU" dirty="0">
              <a:solidFill>
                <a:srgbClr val="FF0000"/>
              </a:solidFill>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На диаграмме деятельности отображается логика или последовательность перехода от одного состояния деятельности (действия) к другому, при этом внимание фиксируется на результате деятельности. Сам же результат может привести к изменению состояния системы или возвращению некоторого значения. </a:t>
            </a:r>
          </a:p>
        </p:txBody>
      </p:sp>
      <p:sp>
        <p:nvSpPr>
          <p:cNvPr id="4" name="Заголовок 1"/>
          <p:cNvSpPr>
            <a:spLocks noGrp="1"/>
          </p:cNvSpPr>
          <p:nvPr>
            <p:ph type="title"/>
          </p:nvPr>
        </p:nvSpPr>
        <p:spPr>
          <a:xfrm>
            <a:off x="457200" y="20016"/>
            <a:ext cx="8229600" cy="634082"/>
          </a:xfrm>
        </p:spPr>
        <p:txBody>
          <a:bodyPr>
            <a:normAutofit fontScale="90000"/>
          </a:bodyPr>
          <a:lstStyle/>
          <a:p>
            <a:r>
              <a:rPr lang="ru-RU" dirty="0" smtClean="0"/>
              <a:t>Диаграмма деятельности</a:t>
            </a:r>
            <a:endParaRPr lang="ru-RU" dirty="0"/>
          </a:p>
        </p:txBody>
      </p:sp>
    </p:spTree>
    <p:extLst>
      <p:ext uri="{BB962C8B-B14F-4D97-AF65-F5344CB8AC3E}">
        <p14:creationId xmlns:p14="http://schemas.microsoft.com/office/powerpoint/2010/main" val="3656538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562074"/>
          </a:xfrm>
        </p:spPr>
        <p:txBody>
          <a:bodyPr>
            <a:noAutofit/>
          </a:bodyPr>
          <a:lstStyle/>
          <a:p>
            <a:r>
              <a:rPr lang="ru-RU" sz="4000" dirty="0"/>
              <a:t>Состояние </a:t>
            </a:r>
            <a:r>
              <a:rPr lang="ru-RU" sz="4000" dirty="0" smtClean="0"/>
              <a:t>деятельности и действия </a:t>
            </a:r>
            <a:endParaRPr lang="ru-RU" sz="4000" dirty="0"/>
          </a:p>
        </p:txBody>
      </p:sp>
      <p:sp>
        <p:nvSpPr>
          <p:cNvPr id="3" name="Объект 2"/>
          <p:cNvSpPr>
            <a:spLocks noGrp="1"/>
          </p:cNvSpPr>
          <p:nvPr>
            <p:ph idx="1"/>
          </p:nvPr>
        </p:nvSpPr>
        <p:spPr>
          <a:xfrm>
            <a:off x="395536" y="908720"/>
            <a:ext cx="8229600" cy="5877272"/>
          </a:xfrm>
        </p:spPr>
        <p:txBody>
          <a:bodyPr>
            <a:normAutofit fontScale="55000" lnSpcReduction="20000"/>
          </a:bodyPr>
          <a:lstStyle/>
          <a:p>
            <a:pPr algn="just"/>
            <a:r>
              <a:rPr lang="ru-RU" b="1" dirty="0">
                <a:latin typeface="Times New Roman" panose="02020603050405020304" pitchFamily="18" charset="0"/>
                <a:cs typeface="Times New Roman" panose="02020603050405020304" pitchFamily="18" charset="0"/>
              </a:rPr>
              <a:t>Состояние деятельности (</a:t>
            </a:r>
            <a:r>
              <a:rPr lang="ru-RU" b="1" dirty="0" err="1">
                <a:latin typeface="Times New Roman" panose="02020603050405020304" pitchFamily="18" charset="0"/>
                <a:cs typeface="Times New Roman" panose="02020603050405020304" pitchFamily="18" charset="0"/>
              </a:rPr>
              <a:t>activity</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state</a:t>
            </a:r>
            <a:r>
              <a:rPr lang="ru-RU" b="1"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состояние в графе деятельности, которое служит для представления процедурной последовательности действий, требующих определенного </a:t>
            </a:r>
            <a:r>
              <a:rPr lang="ru-RU" dirty="0" smtClean="0">
                <a:latin typeface="Times New Roman" panose="02020603050405020304" pitchFamily="18" charset="0"/>
                <a:cs typeface="Times New Roman" panose="02020603050405020304" pitchFamily="18" charset="0"/>
              </a:rPr>
              <a:t>времени.</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Переход </a:t>
            </a:r>
            <a:r>
              <a:rPr lang="ru-RU" dirty="0">
                <a:latin typeface="Times New Roman" panose="02020603050405020304" pitchFamily="18" charset="0"/>
                <a:cs typeface="Times New Roman" panose="02020603050405020304" pitchFamily="18" charset="0"/>
              </a:rPr>
              <a:t>из состояния деятельности происходит после выполнения специфицированной в нем </a:t>
            </a:r>
            <a:r>
              <a:rPr lang="ru-RU" dirty="0" smtClean="0">
                <a:latin typeface="Times New Roman" panose="02020603050405020304" pitchFamily="18" charset="0"/>
                <a:cs typeface="Times New Roman" panose="02020603050405020304" pitchFamily="18" charset="0"/>
              </a:rPr>
              <a:t>деятельности</a:t>
            </a:r>
            <a:r>
              <a:rPr lang="ru-RU" dirty="0">
                <a:latin typeface="Times New Roman" panose="02020603050405020304" pitchFamily="18" charset="0"/>
                <a:cs typeface="Times New Roman" panose="02020603050405020304" pitchFamily="18" charset="0"/>
              </a:rPr>
              <a:t>, при этом </a:t>
            </a:r>
            <a:r>
              <a:rPr lang="ru-RU" i="1" dirty="0">
                <a:latin typeface="Times New Roman" panose="02020603050405020304" pitchFamily="18" charset="0"/>
                <a:cs typeface="Times New Roman" panose="02020603050405020304" pitchFamily="18" charset="0"/>
              </a:rPr>
              <a:t>ключевое слово</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do</a:t>
            </a:r>
            <a:r>
              <a:rPr lang="ru-RU" dirty="0">
                <a:latin typeface="Times New Roman" panose="02020603050405020304" pitchFamily="18" charset="0"/>
                <a:cs typeface="Times New Roman" panose="02020603050405020304" pitchFamily="18" charset="0"/>
              </a:rPr>
              <a:t> в имени деятельности не указывается. Состояние деятельности не может иметь внутренних переходов, поскольку оно является элементарным. </a:t>
            </a:r>
            <a:r>
              <a:rPr lang="ru-RU" i="1" dirty="0">
                <a:latin typeface="Times New Roman" panose="02020603050405020304" pitchFamily="18" charset="0"/>
                <a:cs typeface="Times New Roman" panose="02020603050405020304" pitchFamily="18" charset="0"/>
              </a:rPr>
              <a:t>Деятельность</a:t>
            </a:r>
            <a:r>
              <a:rPr lang="ru-RU" dirty="0">
                <a:latin typeface="Times New Roman" panose="02020603050405020304" pitchFamily="18" charset="0"/>
                <a:cs typeface="Times New Roman" panose="02020603050405020304" pitchFamily="18" charset="0"/>
              </a:rPr>
              <a:t>, описанная в состоянии деятельности, не может быть прервана никакими внешними событиями. Обычное использование состояния деятельности заключается в моделировании </a:t>
            </a:r>
            <a:r>
              <a:rPr lang="ru-RU" dirty="0" err="1">
                <a:latin typeface="Times New Roman" panose="02020603050405020304" pitchFamily="18" charset="0"/>
                <a:cs typeface="Times New Roman" panose="02020603050405020304" pitchFamily="18" charset="0"/>
              </a:rPr>
              <a:t>подпроцесса</a:t>
            </a:r>
            <a:r>
              <a:rPr lang="ru-RU" dirty="0">
                <a:latin typeface="Times New Roman" panose="02020603050405020304" pitchFamily="18" charset="0"/>
                <a:cs typeface="Times New Roman" panose="02020603050405020304" pitchFamily="18" charset="0"/>
              </a:rPr>
              <a:t> выполнения отдельных алгоритмов или процедур.</a:t>
            </a:r>
          </a:p>
          <a:p>
            <a:pPr algn="just"/>
            <a:r>
              <a:rPr lang="ru-RU" b="1" dirty="0" smtClean="0">
                <a:latin typeface="Times New Roman" panose="02020603050405020304" pitchFamily="18" charset="0"/>
                <a:cs typeface="Times New Roman" panose="02020603050405020304" pitchFamily="18" charset="0"/>
              </a:rPr>
              <a:t>Состояние </a:t>
            </a:r>
            <a:r>
              <a:rPr lang="ru-RU" b="1" dirty="0">
                <a:latin typeface="Times New Roman" panose="02020603050405020304" pitchFamily="18" charset="0"/>
                <a:cs typeface="Times New Roman" panose="02020603050405020304" pitchFamily="18" charset="0"/>
              </a:rPr>
              <a:t>действия (</a:t>
            </a:r>
            <a:r>
              <a:rPr lang="ru-RU" b="1" dirty="0" err="1">
                <a:latin typeface="Times New Roman" panose="02020603050405020304" pitchFamily="18" charset="0"/>
                <a:cs typeface="Times New Roman" panose="02020603050405020304" pitchFamily="18" charset="0"/>
              </a:rPr>
              <a:t>action</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state</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является специальным случаем состояния с некоторым входным действием и по крайней мере одним выходящим из состояния переходом. Этот переход неявно предполагает, что входное действие уже завершилось. </a:t>
            </a:r>
            <a:r>
              <a:rPr lang="ru-RU" dirty="0" smtClean="0">
                <a:latin typeface="Times New Roman" panose="02020603050405020304" pitchFamily="18" charset="0"/>
                <a:cs typeface="Times New Roman" panose="02020603050405020304" pitchFamily="18" charset="0"/>
              </a:rPr>
              <a:t>Состояние </a:t>
            </a:r>
            <a:r>
              <a:rPr lang="ru-RU" dirty="0">
                <a:latin typeface="Times New Roman" panose="02020603050405020304" pitchFamily="18" charset="0"/>
                <a:cs typeface="Times New Roman" panose="02020603050405020304" pitchFamily="18" charset="0"/>
              </a:rPr>
              <a:t>действия не может иметь внутренних переходов, поскольку оно является элементарным. Обычное использование состояния действия заключается в моделировании одного шага выполнения алгоритма (процедуры) или потока управления. </a:t>
            </a:r>
            <a:endParaRPr lang="ru-RU" dirty="0" smtClean="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Иногда возникает необходимость представить на диаграмме деятельности некоторое сложное действие, которое, в свою очередь, состоит из нескольких более простых действий. В этом случае можно использовать специальное обозначение так называемого состояния под-деятельности (</a:t>
            </a:r>
            <a:r>
              <a:rPr lang="ru-RU" dirty="0" err="1">
                <a:latin typeface="Times New Roman" panose="02020603050405020304" pitchFamily="18" charset="0"/>
                <a:cs typeface="Times New Roman" panose="02020603050405020304" pitchFamily="18" charset="0"/>
              </a:rPr>
              <a:t>subactivity</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state</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Каждая диаграмма деятельности должна иметь единственное начальное и единственное конечное состояния. </a:t>
            </a:r>
          </a:p>
        </p:txBody>
      </p:sp>
    </p:spTree>
    <p:extLst>
      <p:ext uri="{BB962C8B-B14F-4D97-AF65-F5344CB8AC3E}">
        <p14:creationId xmlns:p14="http://schemas.microsoft.com/office/powerpoint/2010/main" val="1959015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Рабочая\РУДН-UML\UML_Слайды\7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8646816" cy="137173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G:\Рабочая\РУДН-UML\UML_Слайды\7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404" y="2924944"/>
            <a:ext cx="7057077" cy="3384376"/>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p:cNvSpPr txBox="1">
            <a:spLocks/>
          </p:cNvSpPr>
          <p:nvPr/>
        </p:nvSpPr>
        <p:spPr>
          <a:xfrm>
            <a:off x="467544" y="188640"/>
            <a:ext cx="8229600" cy="56207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4000" smtClean="0"/>
              <a:t>Состояние деятельности и действия </a:t>
            </a:r>
            <a:endParaRPr lang="ru-RU" sz="4000" dirty="0"/>
          </a:p>
        </p:txBody>
      </p:sp>
    </p:spTree>
    <p:extLst>
      <p:ext uri="{BB962C8B-B14F-4D97-AF65-F5344CB8AC3E}">
        <p14:creationId xmlns:p14="http://schemas.microsoft.com/office/powerpoint/2010/main" val="1555386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Пиксел">
  <a:themeElements>
    <a:clrScheme name="Пиксел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Пиксел">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Пиксел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Пиксел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Пиксел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Пиксел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Пиксел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Пиксел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Пиксел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Пиксел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Пиксел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Пиксел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Пиксел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Пиксел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TotalTime>
  <Words>736</Words>
  <Application>Microsoft Office PowerPoint</Application>
  <PresentationFormat>Экран (4:3)</PresentationFormat>
  <Paragraphs>92</Paragraphs>
  <Slides>23</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23</vt:i4>
      </vt:variant>
    </vt:vector>
  </HeadingPairs>
  <TitlesOfParts>
    <vt:vector size="26" baseType="lpstr">
      <vt:lpstr>Тема Office</vt:lpstr>
      <vt:lpstr>Пиксел</vt:lpstr>
      <vt:lpstr>1_Тема Office</vt:lpstr>
      <vt:lpstr>Диаграмма деятельности</vt:lpstr>
      <vt:lpstr>Диаграммы</vt:lpstr>
      <vt:lpstr>Моделирование поведения</vt:lpstr>
      <vt:lpstr>Средства моделирования поведения</vt:lpstr>
      <vt:lpstr>Диаграммы</vt:lpstr>
      <vt:lpstr>Диаграмма деятельности</vt:lpstr>
      <vt:lpstr>Диаграмма деятельности</vt:lpstr>
      <vt:lpstr>Состояние деятельности и действия </vt:lpstr>
      <vt:lpstr>Презентация PowerPoint</vt:lpstr>
      <vt:lpstr>Переходы </vt:lpstr>
      <vt:lpstr>Переходы </vt:lpstr>
      <vt:lpstr>Переходы </vt:lpstr>
      <vt:lpstr>Диаграмма деятельности для примера с приготовлением напитка </vt:lpstr>
      <vt:lpstr>Дорожки </vt:lpstr>
      <vt:lpstr>Фрагмент диаграммы деятельности для торговой компании </vt:lpstr>
      <vt:lpstr>Объекты</vt:lpstr>
      <vt:lpstr>Фрагмент диаграммы деятельности торговой компании с объектом-заказом</vt:lpstr>
      <vt:lpstr>Сети Петри</vt:lpstr>
      <vt:lpstr>Вычислительная система, последовательно обрабатывающая задания, поступающие во входную очередь</vt:lpstr>
      <vt:lpstr>Примеры диаграмм деятельности</vt:lpstr>
      <vt:lpstr>Примеры диаграмм деятельности</vt:lpstr>
      <vt:lpstr>Примеры диаграмм деятельности</vt:lpstr>
      <vt:lpstr>Примеры диаграмм деятельности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Диаграммы автомата</dc:title>
  <dc:creator>khachumov</dc:creator>
  <cp:lastModifiedBy>lab04</cp:lastModifiedBy>
  <cp:revision>77</cp:revision>
  <dcterms:created xsi:type="dcterms:W3CDTF">2018-02-25T12:46:13Z</dcterms:created>
  <dcterms:modified xsi:type="dcterms:W3CDTF">2019-04-22T11:51:41Z</dcterms:modified>
</cp:coreProperties>
</file>