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0" r:id="rId20"/>
    <p:sldId id="273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35" autoAdjust="0"/>
  </p:normalViewPr>
  <p:slideViewPr>
    <p:cSldViewPr>
      <p:cViewPr varScale="1">
        <p:scale>
          <a:sx n="83" d="100"/>
          <a:sy n="83" d="100"/>
        </p:scale>
        <p:origin x="-24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D5AA9-ECA1-4188-9282-8AF8580B2392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FEEDA-1AE8-4FDD-91E2-0832CD5A7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54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FEEDA-1AE8-4FDD-91E2-0832CD5A758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рис. 4.1 приведена диаграмма, представляющая реализацию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сценария. Диаграммы последовательности показывают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взаимодействие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представляя каждого участника вместе с его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линией жизни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lifeline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которая идет вертикально вниз и упорядочивает сообщения на странице; сообщения также следует читать сверху вниз.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 из преимуществ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диаграммы последовательности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заключается в том, что почти не придется объяснять ее нотацию. Можно видеть, что экземпляр заказа посылает строке заказа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getQuantity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getProduct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Можно также видеть, как заказ применяет метод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себе и как этот метод посылает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getDiscountInfo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клиента.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диаграмма не все показывает так хорошо. Последовательность сообщений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getQuantity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getProduct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getPricingDetails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calculateBasePrice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должна быть реализована для каждой строки заказа, тогда как метод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calculateDiscounts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вызывается лишь однажды.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FEEDA-1AE8-4FDD-91E2-0832CD5A758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отображения связей, которые представляют собой экземпляры ассоциаций, можно также показать временные связи, возникающие только в контексте взаимодействия. В данном случае связь «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(локальная) от объекта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(Заказ)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 объекту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(Продукт)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это локальная переменная, а другими временными связями являются «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(параметр) и «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(глобальная). Эти ключевые слова употреблялись в UML 1, но пропали из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 2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полезны, поэтому я надеюсь, что разработчики от них не откажутся.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Вложенная десятичная нумерация нужна, потому что требуется исключить неопределенность при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самовызовах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рис. четко показано, что метод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getDiscountInfo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вызывается из метода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calculateDiscount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в случае применения линейной нумерации, как на рис. 12.1, нельзя будет сказать, вызывается ли метод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getDiscountInfo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метода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calculateDiscount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из более общего метода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calculatePrice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Схема вложенной нумерации позволяет обойти эту трудность. 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Диаграмма коммуникаций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имеет точно определенных нотаций для управляющей логики. Она допускает применение маркеров итерации и защиты, но не позволяет полностью определить алгоритм управления. Не существует также специальных обозначений для создания и удаления объектов, но ключевые слова «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 и «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соответствуют общепринятым соглашениям.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FEEDA-1AE8-4FDD-91E2-0832CD5A758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10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460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461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5B52-C219-4C21-87DE-0A2F390B5621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7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5A939-AC82-4D1A-B322-3470B23D6094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4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9786B-632D-4FFB-85C7-95FB0434F5A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0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6C72E-269D-4820-976B-C9BD562CA3EA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1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ECBB1-77CA-49E6-80D4-5522D1F56BED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5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F2887-07AF-437B-9E63-E13520A309FA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41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3C345-1993-49C4-958A-86AEB356C488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84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E13E9-013D-43BB-B8C7-0FF4365AF23F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9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408B8-3C4A-4AE7-985F-6643401B9E45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823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B1142-8696-43D4-8184-9B6DF2A76B3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95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27A7B-1579-4B5A-B46A-0782C726266D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97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A44F3-F9DC-43A4-9530-7C79231F882E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69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310C5-4D0C-4A7C-90FB-1E5AE1317B97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87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C5B52-C219-4C21-87DE-0A2F390B5621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41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5A939-AC82-4D1A-B322-3470B23D6094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306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9786B-632D-4FFB-85C7-95FB0434F5AB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210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B6C72E-269D-4820-976B-C9BD562CA3EA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25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2ECBB1-77CA-49E6-80D4-5522D1F56BED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8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F2887-07AF-437B-9E63-E13520A309FA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14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3C345-1993-49C4-958A-86AEB356C488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623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E13E9-013D-43BB-B8C7-0FF4365AF23F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18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408B8-3C4A-4AE7-985F-6643401B9E45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3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B1142-8696-43D4-8184-9B6DF2A76B3B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776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27A7B-1579-4B5A-B46A-0782C726266D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9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E160ED-0451-4745-94CB-350F97BD59A0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50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9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E160ED-0451-4745-94CB-350F97BD59A0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0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744688" y="2155304"/>
            <a:ext cx="6363816" cy="2209800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Диаграммы взаимодействия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8696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063"/>
            <a:ext cx="8229600" cy="405727"/>
          </a:xfrm>
        </p:spPr>
        <p:txBody>
          <a:bodyPr>
            <a:noAutofit/>
          </a:bodyPr>
          <a:lstStyle/>
          <a:p>
            <a:r>
              <a:rPr lang="ru-RU" sz="4000" dirty="0"/>
              <a:t>Сообщения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640960" cy="619268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взаимодействие описывается совокупностью сообщений, которыми участвующие в нем объекты обмениваются между собой. В этом смысле сообщение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представляет собой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законченный фрагмент информации, который отправляется одним объектом другому.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прием сообщения инициирует выполнение определенных действий, направленных на решение отдельной задачи тем объектом, которому это сообщение отправлено.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 могут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инициировать выполнение операций объектом соответствующего класса, а параметры этих операций передаются вместе с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сообщением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диаграмме последовательности все сообщения упорядочены по времени своего возникновения в моделируемой системе.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изображаются горизонтальными стрелками, соединяющими линии жизни или фокусы управления двух объектов на диаграмме последовательности. При этом неявно предполагается, что время передачи сообщения достаточно мало по сравнению с процессами выполнения действий объектами. Считается также, что за время передачи сообщения с соответствующими объектами не может произойти никаких событий. Другими словами, состояния объектов остаются без изменения.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отдельных случаях объект может посылать сообщения самому себе, инициируя так называемые рефлексивные сообщения.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ситуации возникают, например, при обработке нажатий на клавиши клавиатуры при вводе текста в редактируемый документ, при наборе цифр номера телефона абонента.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5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76409"/>
            <a:ext cx="8568952" cy="2636567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используется по умолчанию. Означает, что все сообщения выполняются в одном потоке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Синхронное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применяется, когда клиент посылает сообщение и ждет ответа пользователя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с отказом становиться в очередь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клиент посылает сообщение серверу и, если сервер не может немедленно принять сообщение, оно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отменяется.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с лимитированным временем ожидания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клиент посылает сообщение серверу, а затем ждет указанное время; если в течение этого времени сервер не принимает сообщение, оно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отменяется.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Асинхронное сообщение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клиент посылает сообщение серверу и продолжает свою работу, не ожидая подтверждения 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504056"/>
          </a:xfrm>
        </p:spPr>
        <p:txBody>
          <a:bodyPr>
            <a:noAutofit/>
          </a:bodyPr>
          <a:lstStyle/>
          <a:p>
            <a:r>
              <a:rPr lang="ru-RU" sz="4000" dirty="0"/>
              <a:t>Сообщения </a:t>
            </a:r>
          </a:p>
        </p:txBody>
      </p:sp>
      <p:pic>
        <p:nvPicPr>
          <p:cNvPr id="5" name="Picture 2" descr="G:\Рабочая\РУДН-UML\UML_Слайды\8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41231"/>
            <a:ext cx="7817727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5151"/>
            <a:ext cx="8229600" cy="490066"/>
          </a:xfrm>
        </p:spPr>
        <p:txBody>
          <a:bodyPr>
            <a:noAutofit/>
          </a:bodyPr>
          <a:lstStyle/>
          <a:p>
            <a:r>
              <a:rPr lang="ru-RU" sz="4000" dirty="0"/>
              <a:t>Ветвление потока управления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8197" y="692696"/>
            <a:ext cx="8784976" cy="180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изображения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ветвления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рисуются две или более стрелки, выходящие из одной точки фокуса управления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соответствующие условия должны быть явно указаны рядом с каждой из стрелок в форме сторожевого условия. </a:t>
            </a:r>
          </a:p>
        </p:txBody>
      </p:sp>
      <p:pic>
        <p:nvPicPr>
          <p:cNvPr id="5122" name="Picture 2" descr="G:\Рабочая\РУДН-UML\UML_Слайды\8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165242" cy="349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609329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изображение бинарного ветвления потока управления на диаграмме последовательности </a:t>
            </a:r>
          </a:p>
        </p:txBody>
      </p:sp>
    </p:spTree>
    <p:extLst>
      <p:ext uri="{BB962C8B-B14F-4D97-AF65-F5344CB8AC3E}">
        <p14:creationId xmlns:p14="http://schemas.microsoft.com/office/powerpoint/2010/main" val="37756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35151"/>
            <a:ext cx="8229600" cy="490066"/>
          </a:xfrm>
        </p:spPr>
        <p:txBody>
          <a:bodyPr>
            <a:noAutofit/>
          </a:bodyPr>
          <a:lstStyle/>
          <a:p>
            <a:r>
              <a:rPr lang="ru-RU" sz="4000" dirty="0"/>
              <a:t>Ветвление потока управления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620688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ветвления можно изобразить и более сложную логику взаимодействия объектов между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условий более двух, то для каждого из них необходимо предусмотреть ситуацию единственного выполнения. </a:t>
            </a:r>
          </a:p>
        </p:txBody>
      </p:sp>
      <p:pic>
        <p:nvPicPr>
          <p:cNvPr id="6148" name="Picture 4" descr="G:\Рабочая\РУДН-UML\UML_Слайды\8-6 (1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42" y="1772816"/>
            <a:ext cx="6552728" cy="43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15516" y="6211669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изображение тернарного ветвления потока управления на диаграмме последовательности </a:t>
            </a:r>
          </a:p>
        </p:txBody>
      </p:sp>
    </p:spTree>
    <p:extLst>
      <p:ext uri="{BB962C8B-B14F-4D97-AF65-F5344CB8AC3E}">
        <p14:creationId xmlns:p14="http://schemas.microsoft.com/office/powerpoint/2010/main" val="2587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571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Стереотипы сообщений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623731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языке UML предусмотрены некоторые стандартные действия, выполняемые в ответ на получение соответствующего сообщения.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 обозначения для моделирования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действий: 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(вызвать) – сообщение, требующее вызова операции или процедуры принимающего объекта. Если сообщение с этим стереотипом рефлексивное, то оно инициирует локальный вызов операции у самого пославшего это сообщение объекта;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(возвратить) – сообщение, возвращающее значение выполненной операции или процедуры вызвавшему ее объекту. Значение результата может инициировать ветвление потока управления;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(создать) – сообщение, требующее создания другого объекта для выполнения определенных действий. Созданный объект может получить фокус управления, а может и не получить его;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(уничтожить) – сообщение с явным требованием уничтожить соответствующий объект. Посылается в том случае, когда необходимо прекратить нежелательные действия со стороны существующего в системе объекта, либо когда объект больше не нужен и должен освободить задействованные им системные ресурсы; </a:t>
            </a:r>
          </a:p>
        </p:txBody>
      </p:sp>
    </p:spTree>
    <p:extLst>
      <p:ext uri="{BB962C8B-B14F-4D97-AF65-F5344CB8AC3E}">
        <p14:creationId xmlns:p14="http://schemas.microsoft.com/office/powerpoint/2010/main" val="32853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0"/>
            <a:ext cx="9505056" cy="675652"/>
          </a:xfrm>
        </p:spPr>
        <p:txBody>
          <a:bodyPr>
            <a:noAutofit/>
          </a:bodyPr>
          <a:lstStyle/>
          <a:p>
            <a:r>
              <a:rPr lang="ru-RU" sz="2800" dirty="0"/>
              <a:t>Пример построения диаграммы последовательности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2736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последовательности для моделирования процесса телефонного разговора с использованием обычной телефонной сети. Объектами в этом примере являются: два абонента а и b, два телефонных аппарата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коммутатор и сам разговор как объект моделирования. При этом как коммутатор, так и разговор являются анонимными объектами.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фокус управления сразу после своего появления в системе, а второй имеет только линию жизни.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Разговор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объект появляется только после установки соединения и уничтожается с его прекращением. Поэтому он будет изображен позже на этой же диаграмме последовательности. </a:t>
            </a:r>
          </a:p>
        </p:txBody>
      </p:sp>
      <p:pic>
        <p:nvPicPr>
          <p:cNvPr id="8196" name="Picture 4" descr="G:\Рабочая\РУДН-UML\UML_Слайды\8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45" y="3212976"/>
            <a:ext cx="7026558" cy="365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6789" y="620688"/>
            <a:ext cx="8229600" cy="2664296"/>
          </a:xfrm>
        </p:spPr>
        <p:txBody>
          <a:bodyPr>
            <a:noAutofit/>
          </a:bodyPr>
          <a:lstStyle/>
          <a:p>
            <a:pPr algn="just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взаимодействия в этой системе начинается с поднятия трубки телефонного аппарата первым абонентом. Тем самым он посылает сообщение телефонному аппарату с, которое переводит этот аппарат в активное состояние и вызывает действие – подачу тонового сигнала в телефонную трубку для первого абонента. </a:t>
            </a:r>
          </a:p>
          <a:p>
            <a:pPr algn="just"/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Следующее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 также инициируется первым абонентом – набор цифр телефонного номера.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328275" y="-27740"/>
            <a:ext cx="9793088" cy="720080"/>
          </a:xfrm>
        </p:spPr>
        <p:txBody>
          <a:bodyPr>
            <a:noAutofit/>
          </a:bodyPr>
          <a:lstStyle/>
          <a:p>
            <a:r>
              <a:rPr lang="ru-RU" sz="3000" dirty="0"/>
              <a:t>Пример построения диаграммы последовательности </a:t>
            </a:r>
          </a:p>
        </p:txBody>
      </p:sp>
      <p:pic>
        <p:nvPicPr>
          <p:cNvPr id="9220" name="Picture 4" descr="G:\Рабочая\РУДН-UML\UML_Слайды\image1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44" y="3573016"/>
            <a:ext cx="676129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G:\Рабочая\РУДН-UML\UML_Слайды\8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369842" cy="462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-324544" y="-37322"/>
            <a:ext cx="9937104" cy="720080"/>
          </a:xfrm>
        </p:spPr>
        <p:txBody>
          <a:bodyPr>
            <a:noAutofit/>
          </a:bodyPr>
          <a:lstStyle/>
          <a:p>
            <a:r>
              <a:rPr lang="ru-RU" sz="2800" dirty="0"/>
              <a:t>Пример построения диаграммы </a:t>
            </a:r>
            <a:r>
              <a:rPr lang="ru-RU" sz="2800" dirty="0" smtClean="0"/>
              <a:t>последовательности 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0137" y="651016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создания анонимный объект «разговор» сразу получает фокус активности и посылает сообщение телефонному аппарату d на выполнение действия – звонка вызова. При этом второй абонент снимает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трубку,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 самым устанавливается прямое соединение между абонентами а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 как абоненты опустят трубки, разговор заканчивается. </a:t>
            </a:r>
          </a:p>
        </p:txBody>
      </p:sp>
    </p:spTree>
    <p:extLst>
      <p:ext uri="{BB962C8B-B14F-4D97-AF65-F5344CB8AC3E}">
        <p14:creationId xmlns:p14="http://schemas.microsoft.com/office/powerpoint/2010/main" val="16880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92329" y="0"/>
            <a:ext cx="8229600" cy="432048"/>
          </a:xfrm>
        </p:spPr>
        <p:txBody>
          <a:bodyPr>
            <a:noAutofit/>
          </a:bodyPr>
          <a:lstStyle/>
          <a:p>
            <a:r>
              <a:rPr lang="ru-RU" sz="2800" dirty="0"/>
              <a:t>Пример </a:t>
            </a:r>
            <a:r>
              <a:rPr lang="ru-RU" sz="2800" dirty="0" smtClean="0"/>
              <a:t>диаграммы последовательности 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404664"/>
            <a:ext cx="8712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диаграмма последовательности отображает поток событий в рамках варианта использования “Снять деньги”. В верхней части диаграммы показаны все действующие лица и объекты, требуемые системе для выполнения варианта использования “Снять деньги”. Стрелки соответствуют сообщениям, передаваемым между действующим лицом и объектом или между объектами для выполнения требуемых функций. </a:t>
            </a:r>
          </a:p>
        </p:txBody>
      </p:sp>
      <p:pic>
        <p:nvPicPr>
          <p:cNvPr id="10243" name="Picture 3" descr="G:\Рабочая\РУДН-UML\UML_Слайды\3-7-diagrammy-posledovatelnos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00" y="1628800"/>
            <a:ext cx="5607745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2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2272" y="-171400"/>
            <a:ext cx="9468544" cy="936104"/>
          </a:xfrm>
        </p:spPr>
        <p:txBody>
          <a:bodyPr>
            <a:noAutofit/>
          </a:bodyPr>
          <a:lstStyle/>
          <a:p>
            <a:r>
              <a:rPr lang="ru-RU" sz="3200" dirty="0"/>
              <a:t>Д</a:t>
            </a:r>
            <a:r>
              <a:rPr lang="ru-RU" sz="3200" dirty="0" smtClean="0"/>
              <a:t>иаграмма </a:t>
            </a:r>
            <a:r>
              <a:rPr lang="ru-RU" sz="3200" dirty="0"/>
              <a:t>показывает как приготовить </a:t>
            </a:r>
            <a:r>
              <a:rPr lang="ru-RU" sz="3200" dirty="0" smtClean="0"/>
              <a:t>яичницу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692696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смотрим на такую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диаграмму последовательности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мы сразу понимаем что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не забыть включить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плиту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жаркой нужно хорошо разогреть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положить масло, а потом яйца, а 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наоборот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cоль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процессе жарки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1" name="Picture 3" descr="G:\Рабочая\РУДН-UML\UML_Слайды\sequence_diagram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00234"/>
            <a:ext cx="6384260" cy="476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5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80963"/>
            <a:ext cx="8229600" cy="1152525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Диаграммы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196975"/>
            <a:ext cx="8929688" cy="5661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Структурные – описывают, какие именно части системы моделируются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endParaRPr lang="ru-RU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ru-RU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Поведенческие – описывают, что происходит в моделируемой системе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endParaRPr lang="ru-RU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использования– описывает функциональное назначение системы</a:t>
            </a:r>
          </a:p>
          <a:p>
            <a:pPr eaLnBrk="1" hangingPunct="1">
              <a:defRPr/>
            </a:pPr>
            <a:endParaRPr lang="ru-RU" alt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26934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176" y="692696"/>
            <a:ext cx="8579296" cy="5904655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 от диаграммы последовательности, на диаграмме коммуникации явно указываются отношения между объектами, а время как отдельное измерение не используется (применяются порядковые номера вызовов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коммуникации моделирует взаимодействия между объектами или частями в терминах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упорядоченных сообщений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Коммуникационные диаграммы представляют комбинацию информации, взятой из диаграмм классов, последовательности и вариантов использования, описывая сразу 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статическую структуру и динамическое поведение системы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Коммуникационные диаграммы имеют свободный формат упорядочивания объектов и связей как в диаграмме объектов. Чтобы поддерживать порядок сообщений при таком свободном формате, их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хронологически нумеруют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Чтение диаграммы коммуникации начинается с сообщения 1.0 и продолжается по направлению пересылки сообщений от объекта к объекту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коммуникации показывает во многом ту же информацию, что и диаграмма последовательности, но из-за другого способа представления информации какие-то вещи на одной диаграмме видеть проще, чем на другой.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коммуникаций нагляднее показывает, с какими элементами взаимодействует каждый элемент, а диаграмма последовательности яснее показывает в каком порядке происходят взаимодействия.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коммуникации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1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:\Рабочая\РУДН-UML\UML_Слайды\slide_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51" y="764704"/>
            <a:ext cx="7429428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диаграммы коммуникации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7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-1339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Определение стоимости заказа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620688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что у нас есть заказ, и мы собираемся вызвать команду для определения его стоимости. При этом объекту заказа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просмотреть все позиции заказа (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определить их цены, основанные на правилах построения цены продукции в строке заказа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Проделав это для всех позиций заказа, объект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вычислить общую скидку, которая определяется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клиента.</a:t>
            </a:r>
          </a:p>
        </p:txBody>
      </p:sp>
      <p:pic>
        <p:nvPicPr>
          <p:cNvPr id="14339" name="Picture 3" descr="G:\Рабочая\РУДН-UML\UML_Слайды\Diagrammy-posledovatelnosti_0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95" y="2433955"/>
            <a:ext cx="5359717" cy="445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6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92549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Определение стоимости заказа</a:t>
            </a:r>
            <a:endParaRPr lang="ru-RU" dirty="0"/>
          </a:p>
        </p:txBody>
      </p:sp>
      <p:pic>
        <p:nvPicPr>
          <p:cNvPr id="15363" name="Picture 3" descr="G:\Рабочая\РУДН-UML\UML_Слайды\Diagrammy-kommunikacij-UML_000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7" y="2851729"/>
            <a:ext cx="8274732" cy="40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551327"/>
            <a:ext cx="8858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коммуникаций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особый вид диаграмм взаимодействия, акцентированных на обмене данными между различными участниками взаимодействия. Вместо того чтобы рисовать каждого участника в виде линии жизни и показывать последовательность сообщений, располагая их по вертикали, как это делается в 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диаграммах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коммуникационные диаграммы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допускают произвольное размещение участников, позволяя рисовать связи, показывающие отношения участников, и использовать нумерацию для представления последовательности сообщений. </a:t>
            </a:r>
          </a:p>
        </p:txBody>
      </p:sp>
    </p:spTree>
    <p:extLst>
      <p:ext uri="{BB962C8B-B14F-4D97-AF65-F5344CB8AC3E}">
        <p14:creationId xmlns:p14="http://schemas.microsoft.com/office/powerpoint/2010/main" val="28401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92088"/>
          </a:xfrm>
        </p:spPr>
        <p:txBody>
          <a:bodyPr>
            <a:normAutofit/>
          </a:bodyPr>
          <a:lstStyle/>
          <a:p>
            <a:r>
              <a:rPr lang="ru-RU" dirty="0"/>
              <a:t>Моделирование </a:t>
            </a:r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435280" cy="5073427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вопрос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работает система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 на этот вопрос дает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поведения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это описание алгоритма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моделирования поведения на логическом уровне в языке UML могут использоваться сразу несколько канонических диаграмм: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состояний, деятельности, последовательности и кооперации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каждая из которых фиксирует внимание на отдельном аспекте функционирования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38211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9168"/>
            <a:ext cx="9396536" cy="883568"/>
          </a:xfrm>
        </p:spPr>
        <p:txBody>
          <a:bodyPr>
            <a:normAutofit fontScale="90000"/>
          </a:bodyPr>
          <a:lstStyle/>
          <a:p>
            <a:r>
              <a:rPr lang="ru-RU" sz="4900" dirty="0"/>
              <a:t>Средства моделирования </a:t>
            </a:r>
            <a:r>
              <a:rPr lang="ru-RU" sz="4900" dirty="0" smtClean="0"/>
              <a:t>поведения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поведения с явным выделением состояний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Жизненный цикл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изменений состояния объекта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поведения с явным выделением потоков данных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управления.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 управления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‒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последовательность выполнения операторов (команд) в программе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 данных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‒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описание связи выходных результатов одних действий с входными аргументами других действий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поведения как последовательности сообщений во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параллельного поведения.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6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Диаграммы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11995"/>
              </p:ext>
            </p:extLst>
          </p:nvPr>
        </p:nvGraphicFramePr>
        <p:xfrm>
          <a:off x="611560" y="908720"/>
          <a:ext cx="8029575" cy="55696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4903"/>
                <a:gridCol w="3528147"/>
                <a:gridCol w="2676525"/>
              </a:tblGrid>
              <a:tr h="640852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Тип диаграммы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Название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Тег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</a:tr>
              <a:tr h="529134">
                <a:tc>
                  <a:txBody>
                    <a:bodyPr/>
                    <a:lstStyle/>
                    <a:p>
                      <a:endParaRPr lang="ru-RU" sz="1800" b="1" dirty="0"/>
                    </a:p>
                  </a:txBody>
                  <a:tcPr marL="91448" marR="91448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вариантов использования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use</a:t>
                      </a:r>
                      <a:r>
                        <a:rPr lang="en-US" sz="1800" b="0" baseline="0" dirty="0" smtClean="0"/>
                        <a:t> case / </a:t>
                      </a:r>
                      <a:r>
                        <a:rPr lang="en-US" sz="1800" b="0" baseline="0" dirty="0" err="1" smtClean="0"/>
                        <a:t>uc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</a:tr>
              <a:tr h="529134">
                <a:tc rowSpan="4">
                  <a:txBody>
                    <a:bodyPr/>
                    <a:lstStyle/>
                    <a:p>
                      <a:r>
                        <a:rPr lang="ru-RU" sz="1800" dirty="0" smtClean="0"/>
                        <a:t>Структурные</a:t>
                      </a:r>
                      <a:endParaRPr lang="ru-RU" sz="1800" dirty="0"/>
                    </a:p>
                  </a:txBody>
                  <a:tcPr marL="91448" marR="91448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классов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class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объектов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компонентов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component / </a:t>
                      </a:r>
                      <a:r>
                        <a:rPr lang="en-US" sz="1800" dirty="0" err="1" smtClean="0"/>
                        <a:t>cmp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размещения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deployment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rowSpan="4">
                  <a:txBody>
                    <a:bodyPr/>
                    <a:lstStyle/>
                    <a:p>
                      <a:r>
                        <a:rPr lang="ru-RU" sz="1800" dirty="0" smtClean="0"/>
                        <a:t>Поведенческие</a:t>
                      </a:r>
                      <a:endParaRPr lang="ru-RU" sz="1800" dirty="0"/>
                    </a:p>
                  </a:txBody>
                  <a:tcPr marL="91448" marR="91448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последовательности</a:t>
                      </a:r>
                      <a:endParaRPr lang="ru-RU" sz="1800" b="1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interaction / </a:t>
                      </a:r>
                      <a:r>
                        <a:rPr lang="en-US" sz="1800" b="1" dirty="0" err="1" smtClean="0"/>
                        <a:t>sd</a:t>
                      </a:r>
                      <a:endParaRPr lang="ru-RU" sz="1800" b="1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коммуникации</a:t>
                      </a:r>
                      <a:endParaRPr lang="ru-RU" sz="1800" b="1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interaction</a:t>
                      </a:r>
                      <a:r>
                        <a:rPr lang="en-US" sz="1800" b="1" baseline="0" dirty="0" smtClean="0"/>
                        <a:t> / </a:t>
                      </a:r>
                      <a:r>
                        <a:rPr lang="en-US" sz="1800" b="1" baseline="0" dirty="0" err="1" smtClean="0"/>
                        <a:t>sd</a:t>
                      </a:r>
                      <a:endParaRPr lang="ru-RU" sz="1800" b="1" dirty="0"/>
                    </a:p>
                  </a:txBody>
                  <a:tcPr marL="91448" marR="91448" marT="45709" marB="45709"/>
                </a:tc>
              </a:tr>
              <a:tr h="69577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автомата</a:t>
                      </a:r>
                      <a:r>
                        <a:rPr lang="ru-RU" sz="1800" b="0" baseline="0" dirty="0" smtClean="0"/>
                        <a:t> </a:t>
                      </a:r>
                      <a:r>
                        <a:rPr lang="en-US" sz="1800" b="0" baseline="0" dirty="0" smtClean="0"/>
                        <a:t>/ </a:t>
                      </a:r>
                      <a:r>
                        <a:rPr lang="ru-RU" sz="1800" b="0" baseline="0" dirty="0" smtClean="0"/>
                        <a:t>состояний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state</a:t>
                      </a:r>
                      <a:r>
                        <a:rPr lang="en-US" sz="1800" b="0" baseline="0" dirty="0" smtClean="0"/>
                        <a:t> machine / </a:t>
                      </a:r>
                      <a:r>
                        <a:rPr lang="en-US" sz="1800" b="0" baseline="0" dirty="0" err="1" smtClean="0"/>
                        <a:t>stm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деятельности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activity</a:t>
                      </a:r>
                      <a:r>
                        <a:rPr lang="en-US" sz="1800" b="0" baseline="0" dirty="0" smtClean="0"/>
                        <a:t> / act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5286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47783"/>
            <a:ext cx="8352928" cy="592157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характерных особенностей систем различной природы и назначения является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собой отдельных элементов, из которых образованы эти системы. Различные составные элементы систем не существуют изолированно, а оказывают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определенное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 на друга, что и отличает систему как целостное образование от простой совокупности элементов.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языке UML взаимодействие элементов рассматривается в информационном аспекте их коммуникации, т. е. взаимодействующие объекты обмениваются между собой некоторой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этом информация принимает форму законченных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объектов можно рассматривать во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тогда для представления временных особенностей передачи и приема сообщений между объектами используется диаграмма последовательности. </a:t>
            </a:r>
          </a:p>
        </p:txBody>
      </p:sp>
    </p:spTree>
    <p:extLst>
      <p:ext uri="{BB962C8B-B14F-4D97-AF65-F5344CB8AC3E}">
        <p14:creationId xmlns:p14="http://schemas.microsoft.com/office/powerpoint/2010/main" val="7570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7044"/>
            <a:ext cx="8229600" cy="459628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Объекты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4" y="548680"/>
            <a:ext cx="8640960" cy="1800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диаграмме последовательности изображаются исключительно те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непосредственно участвуют во взаимодействии и не показываются возможные статические ассоциации с другими объектами. Для диаграммы последовательности ключевым моментом является именно динамика взаимодействия объектов во времени. </a:t>
            </a:r>
          </a:p>
        </p:txBody>
      </p:sp>
      <p:pic>
        <p:nvPicPr>
          <p:cNvPr id="1026" name="Picture 2" descr="G:\Рабочая\РУДН-UML\UML_Слайды\8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3" y="2492896"/>
            <a:ext cx="793472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6436" y="6488668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графические примитивы диаграммы последовательности </a:t>
            </a:r>
          </a:p>
        </p:txBody>
      </p:sp>
    </p:spTree>
    <p:extLst>
      <p:ext uri="{BB962C8B-B14F-4D97-AF65-F5344CB8AC3E}">
        <p14:creationId xmlns:p14="http://schemas.microsoft.com/office/powerpoint/2010/main" val="39698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Линия жизни объекта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18002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Линия жизни объекта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lifeline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изображается пунктирной вертикальной линией, ассоциированной с единственным объектом на диаграмме последовательности. Линия жизни служит для обозначения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периода времени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течение которого объект существует в системе и, следовательно, может потенциально участвовать во всех ее взаимодействиях.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объекты в системе могут создаваться по мере необходимости,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существенно экономя ресурсы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повышая ее производительность.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52" name="Picture 4" descr="G:\Рабочая\РУДН-UML\UML_Слайды\1-7-diagrammy-posledovatelnos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855" y="2276872"/>
            <a:ext cx="6099399" cy="407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15476" y="6495538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изображение различных вариантов линий жизни и фокусов управления объектов </a:t>
            </a:r>
          </a:p>
        </p:txBody>
      </p:sp>
    </p:spTree>
    <p:extLst>
      <p:ext uri="{BB962C8B-B14F-4D97-AF65-F5344CB8AC3E}">
        <p14:creationId xmlns:p14="http://schemas.microsoft.com/office/powerpoint/2010/main" val="9077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990"/>
            <a:ext cx="8229600" cy="490066"/>
          </a:xfrm>
        </p:spPr>
        <p:txBody>
          <a:bodyPr>
            <a:noAutofit/>
          </a:bodyPr>
          <a:lstStyle/>
          <a:p>
            <a:r>
              <a:rPr lang="ru-RU" sz="4000" dirty="0"/>
              <a:t>Фокус управления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568952" cy="216024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функционирования объектно-ориентированных систем одни объекты могут находиться в активном состоянии, непосредственно выполняя определенные действия или в состоянии пассивного ожидания сообщений от других объектов. Чтобы явно выделить подобную активность объектов, в языке UML применяется специальное понятие, получившее название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фокуса управления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ериоды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активности объекта могут чередоваться с периодами его пассивности или ожидания. В этом случае у такого объекта имеются несколько фокусов управления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отдельных случаях инициатором взаимодействия в системе может быть актер или внешний пользователь.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Иногда некоторый объект может инициировать рекурсивное взаимодействие с самим собой. </a:t>
            </a:r>
          </a:p>
        </p:txBody>
      </p:sp>
      <p:pic>
        <p:nvPicPr>
          <p:cNvPr id="3074" name="Picture 2" descr="G:\Рабочая\РУДН-UML\UML_Слайды\8_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4830753" cy="357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40368" y="6211669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изображение актера, рекурсии и рефлексивного сообщения на диаграмме последовательности </a:t>
            </a:r>
          </a:p>
        </p:txBody>
      </p:sp>
    </p:spTree>
    <p:extLst>
      <p:ext uri="{BB962C8B-B14F-4D97-AF65-F5344CB8AC3E}">
        <p14:creationId xmlns:p14="http://schemas.microsoft.com/office/powerpoint/2010/main" val="31463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1305</Words>
  <Application>Microsoft Office PowerPoint</Application>
  <PresentationFormat>Экран (4:3)</PresentationFormat>
  <Paragraphs>118</Paragraphs>
  <Slides>23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Тема Office</vt:lpstr>
      <vt:lpstr>Пиксел</vt:lpstr>
      <vt:lpstr>1_Тема Office</vt:lpstr>
      <vt:lpstr>Диаграммы взаимодействия</vt:lpstr>
      <vt:lpstr>Диаграммы</vt:lpstr>
      <vt:lpstr>Моделирование поведения</vt:lpstr>
      <vt:lpstr>Средства моделирования поведения</vt:lpstr>
      <vt:lpstr>Диаграммы</vt:lpstr>
      <vt:lpstr>Диаграмма последовательности</vt:lpstr>
      <vt:lpstr>Объекты </vt:lpstr>
      <vt:lpstr>Линия жизни объекта </vt:lpstr>
      <vt:lpstr>Фокус управления </vt:lpstr>
      <vt:lpstr>Сообщения </vt:lpstr>
      <vt:lpstr>Сообщения </vt:lpstr>
      <vt:lpstr>Ветвление потока управления </vt:lpstr>
      <vt:lpstr>Ветвление потока управления </vt:lpstr>
      <vt:lpstr>Стереотипы сообщений </vt:lpstr>
      <vt:lpstr>Пример построения диаграммы последовательности </vt:lpstr>
      <vt:lpstr>Пример построения диаграммы последовательности </vt:lpstr>
      <vt:lpstr>Пример построения диаграммы последовательности </vt:lpstr>
      <vt:lpstr>Пример диаграммы последовательности </vt:lpstr>
      <vt:lpstr>Диаграмма показывает как приготовить яичницу</vt:lpstr>
      <vt:lpstr>Диаграмма коммуникации</vt:lpstr>
      <vt:lpstr>Пример диаграммы коммуникации</vt:lpstr>
      <vt:lpstr>Определение стоимости заказа</vt:lpstr>
      <vt:lpstr>Определение стоимости заказа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Диаграммы автомата</dc:title>
  <dc:creator>khachumov</dc:creator>
  <cp:lastModifiedBy>lab04</cp:lastModifiedBy>
  <cp:revision>99</cp:revision>
  <dcterms:created xsi:type="dcterms:W3CDTF">2018-02-25T12:46:13Z</dcterms:created>
  <dcterms:modified xsi:type="dcterms:W3CDTF">2019-05-14T12:12:29Z</dcterms:modified>
</cp:coreProperties>
</file>