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4E7C6FD-E91D-4E2E-8D9A-74943656593C}" type="datetimeFigureOut">
              <a:rPr lang="es-ES" smtClean="0"/>
              <a:t>14/07/2022</a:t>
            </a:fld>
            <a:endParaRPr lang="es-E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E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81EF790-A644-4E9C-8079-F3AC12064972}" type="slidenum">
              <a:rPr lang="es-ES" smtClean="0"/>
              <a:t>‹Nº›</a:t>
            </a:fld>
            <a:endParaRPr lang="es-E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386025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4E7C6FD-E91D-4E2E-8D9A-74943656593C}" type="datetimeFigureOut">
              <a:rPr lang="es-ES" smtClean="0"/>
              <a:t>14/07/2022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81EF790-A644-4E9C-8079-F3AC12064972}" type="slidenum">
              <a:rPr lang="es-ES" smtClean="0"/>
              <a:t>‹Nº›</a:t>
            </a:fld>
            <a:endParaRPr lang="es-ES"/>
          </a:p>
        </p:txBody>
      </p:sp>
    </p:spTree>
    <p:extLst>
      <p:ext uri="{BB962C8B-B14F-4D97-AF65-F5344CB8AC3E}">
        <p14:creationId xmlns:p14="http://schemas.microsoft.com/office/powerpoint/2010/main" val="208272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4E7C6FD-E91D-4E2E-8D9A-74943656593C}" type="datetimeFigureOut">
              <a:rPr lang="es-ES" smtClean="0"/>
              <a:t>14/07/2022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81EF790-A644-4E9C-8079-F3AC12064972}" type="slidenum">
              <a:rPr lang="es-ES" smtClean="0"/>
              <a:t>‹Nº›</a:t>
            </a:fld>
            <a:endParaRPr lang="es-ES"/>
          </a:p>
        </p:txBody>
      </p:sp>
    </p:spTree>
    <p:extLst>
      <p:ext uri="{BB962C8B-B14F-4D97-AF65-F5344CB8AC3E}">
        <p14:creationId xmlns:p14="http://schemas.microsoft.com/office/powerpoint/2010/main" val="391330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4E7C6FD-E91D-4E2E-8D9A-74943656593C}" type="datetimeFigureOut">
              <a:rPr lang="es-ES" smtClean="0"/>
              <a:t>14/07/2022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81EF790-A644-4E9C-8079-F3AC12064972}" type="slidenum">
              <a:rPr lang="es-ES" smtClean="0"/>
              <a:t>‹Nº›</a:t>
            </a:fld>
            <a:endParaRPr lang="es-ES"/>
          </a:p>
        </p:txBody>
      </p:sp>
    </p:spTree>
    <p:extLst>
      <p:ext uri="{BB962C8B-B14F-4D97-AF65-F5344CB8AC3E}">
        <p14:creationId xmlns:p14="http://schemas.microsoft.com/office/powerpoint/2010/main" val="194399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4E7C6FD-E91D-4E2E-8D9A-74943656593C}" type="datetimeFigureOut">
              <a:rPr lang="es-ES" smtClean="0"/>
              <a:t>14/07/2022</a:t>
            </a:fld>
            <a:endParaRPr lang="es-E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E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81EF790-A644-4E9C-8079-F3AC12064972}" type="slidenum">
              <a:rPr lang="es-ES" smtClean="0"/>
              <a:t>‹Nº›</a:t>
            </a:fld>
            <a:endParaRPr lang="es-E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27447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4E7C6FD-E91D-4E2E-8D9A-74943656593C}" type="datetimeFigureOut">
              <a:rPr lang="es-ES" smtClean="0"/>
              <a:t>14/07/2022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81EF790-A644-4E9C-8079-F3AC12064972}" type="slidenum">
              <a:rPr lang="es-ES" smtClean="0"/>
              <a:t>‹Nº›</a:t>
            </a:fld>
            <a:endParaRPr lang="es-ES"/>
          </a:p>
        </p:txBody>
      </p:sp>
    </p:spTree>
    <p:extLst>
      <p:ext uri="{BB962C8B-B14F-4D97-AF65-F5344CB8AC3E}">
        <p14:creationId xmlns:p14="http://schemas.microsoft.com/office/powerpoint/2010/main" val="354341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4E7C6FD-E91D-4E2E-8D9A-74943656593C}" type="datetimeFigureOut">
              <a:rPr lang="es-ES" smtClean="0"/>
              <a:t>14/07/2022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81EF790-A644-4E9C-8079-F3AC12064972}" type="slidenum">
              <a:rPr lang="es-ES" smtClean="0"/>
              <a:t>‹Nº›</a:t>
            </a:fld>
            <a:endParaRPr lang="es-ES"/>
          </a:p>
        </p:txBody>
      </p:sp>
    </p:spTree>
    <p:extLst>
      <p:ext uri="{BB962C8B-B14F-4D97-AF65-F5344CB8AC3E}">
        <p14:creationId xmlns:p14="http://schemas.microsoft.com/office/powerpoint/2010/main" val="2041560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4E7C6FD-E91D-4E2E-8D9A-74943656593C}" type="datetimeFigureOut">
              <a:rPr lang="es-ES" smtClean="0"/>
              <a:t>14/07/2022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81EF790-A644-4E9C-8079-F3AC12064972}" type="slidenum">
              <a:rPr lang="es-ES" smtClean="0"/>
              <a:t>‹Nº›</a:t>
            </a:fld>
            <a:endParaRPr lang="es-ES"/>
          </a:p>
        </p:txBody>
      </p:sp>
    </p:spTree>
    <p:extLst>
      <p:ext uri="{BB962C8B-B14F-4D97-AF65-F5344CB8AC3E}">
        <p14:creationId xmlns:p14="http://schemas.microsoft.com/office/powerpoint/2010/main" val="351915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7C6FD-E91D-4E2E-8D9A-74943656593C}" type="datetimeFigureOut">
              <a:rPr lang="es-ES" smtClean="0"/>
              <a:t>14/07/2022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81EF790-A644-4E9C-8079-F3AC12064972}" type="slidenum">
              <a:rPr lang="es-ES" smtClean="0"/>
              <a:t>‹Nº›</a:t>
            </a:fld>
            <a:endParaRPr lang="es-ES"/>
          </a:p>
        </p:txBody>
      </p:sp>
    </p:spTree>
    <p:extLst>
      <p:ext uri="{BB962C8B-B14F-4D97-AF65-F5344CB8AC3E}">
        <p14:creationId xmlns:p14="http://schemas.microsoft.com/office/powerpoint/2010/main" val="128095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4E7C6FD-E91D-4E2E-8D9A-74943656593C}" type="datetimeFigureOut">
              <a:rPr lang="es-ES" smtClean="0"/>
              <a:t>14/07/2022</a:t>
            </a:fld>
            <a:endParaRPr lang="es-E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81EF790-A644-4E9C-8079-F3AC12064972}" type="slidenum">
              <a:rPr lang="es-ES" smtClean="0"/>
              <a:t>‹Nº›</a:t>
            </a:fld>
            <a:endParaRPr lang="es-E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3852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4E7C6FD-E91D-4E2E-8D9A-74943656593C}" type="datetimeFigureOut">
              <a:rPr lang="es-ES" smtClean="0"/>
              <a:t>14/07/2022</a:t>
            </a:fld>
            <a:endParaRPr lang="es-E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81EF790-A644-4E9C-8079-F3AC12064972}" type="slidenum">
              <a:rPr lang="es-ES" smtClean="0"/>
              <a:t>‹Nº›</a:t>
            </a:fld>
            <a:endParaRPr lang="es-E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794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4E7C6FD-E91D-4E2E-8D9A-74943656593C}" type="datetimeFigureOut">
              <a:rPr lang="es-ES" smtClean="0"/>
              <a:t>14/07/2022</a:t>
            </a:fld>
            <a:endParaRPr lang="es-E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E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81EF790-A644-4E9C-8079-F3AC12064972}" type="slidenum">
              <a:rPr lang="es-ES" smtClean="0"/>
              <a:t>‹Nº›</a:t>
            </a:fld>
            <a:endParaRPr lang="es-E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9254933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2565F9-955D-E833-82A8-D78DBE75E70F}"/>
              </a:ext>
            </a:extLst>
          </p:cNvPr>
          <p:cNvSpPr>
            <a:spLocks noGrp="1"/>
          </p:cNvSpPr>
          <p:nvPr>
            <p:ph type="ctrTitle"/>
          </p:nvPr>
        </p:nvSpPr>
        <p:spPr/>
        <p:txBody>
          <a:bodyPr/>
          <a:lstStyle/>
          <a:p>
            <a:r>
              <a:rPr lang="es-ES" dirty="0"/>
              <a:t>Colas y listas</a:t>
            </a:r>
          </a:p>
        </p:txBody>
      </p:sp>
      <p:sp>
        <p:nvSpPr>
          <p:cNvPr id="3" name="Subtítulo 2">
            <a:extLst>
              <a:ext uri="{FF2B5EF4-FFF2-40B4-BE49-F238E27FC236}">
                <a16:creationId xmlns:a16="http://schemas.microsoft.com/office/drawing/2014/main" id="{9CC1BC75-FFB5-A17C-3AF1-388A45E6F887}"/>
              </a:ext>
            </a:extLst>
          </p:cNvPr>
          <p:cNvSpPr>
            <a:spLocks noGrp="1"/>
          </p:cNvSpPr>
          <p:nvPr>
            <p:ph type="subTitle" idx="1"/>
          </p:nvPr>
        </p:nvSpPr>
        <p:spPr/>
        <p:txBody>
          <a:bodyPr>
            <a:normAutofit fontScale="92500" lnSpcReduction="10000"/>
          </a:bodyPr>
          <a:lstStyle/>
          <a:p>
            <a:r>
              <a:rPr lang="es-ES" dirty="0"/>
              <a:t>Estructuras Dinámicas de Datos</a:t>
            </a:r>
          </a:p>
          <a:p>
            <a:r>
              <a:rPr lang="es-ES" dirty="0"/>
              <a:t>Nombre: Jesús</a:t>
            </a:r>
            <a:r>
              <a:rPr lang="en-US" dirty="0"/>
              <a:t> Ortega</a:t>
            </a:r>
          </a:p>
          <a:p>
            <a:r>
              <a:rPr lang="en-US" dirty="0"/>
              <a:t>C.I.: 29891702</a:t>
            </a:r>
            <a:r>
              <a:rPr lang="es-ES" dirty="0"/>
              <a:t> </a:t>
            </a:r>
          </a:p>
        </p:txBody>
      </p:sp>
    </p:spTree>
    <p:extLst>
      <p:ext uri="{BB962C8B-B14F-4D97-AF65-F5344CB8AC3E}">
        <p14:creationId xmlns:p14="http://schemas.microsoft.com/office/powerpoint/2010/main" val="3456389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3FC05EC-9066-FCFD-C359-C6B70426E533}"/>
              </a:ext>
            </a:extLst>
          </p:cNvPr>
          <p:cNvSpPr/>
          <p:nvPr/>
        </p:nvSpPr>
        <p:spPr>
          <a:xfrm>
            <a:off x="976544" y="2325950"/>
            <a:ext cx="10981677" cy="4447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7B3B93C-CBB6-4E90-53D1-7131DE9BEFD2}"/>
              </a:ext>
            </a:extLst>
          </p:cNvPr>
          <p:cNvSpPr>
            <a:spLocks noGrp="1"/>
          </p:cNvSpPr>
          <p:nvPr>
            <p:ph type="title"/>
          </p:nvPr>
        </p:nvSpPr>
        <p:spPr/>
        <p:txBody>
          <a:bodyPr/>
          <a:lstStyle/>
          <a:p>
            <a:r>
              <a:rPr lang="es-ES" dirty="0"/>
              <a:t>Eliminar un nodo de la cola</a:t>
            </a:r>
          </a:p>
        </p:txBody>
      </p:sp>
      <p:sp>
        <p:nvSpPr>
          <p:cNvPr id="6" name="CuadroTexto 5">
            <a:extLst>
              <a:ext uri="{FF2B5EF4-FFF2-40B4-BE49-F238E27FC236}">
                <a16:creationId xmlns:a16="http://schemas.microsoft.com/office/drawing/2014/main" id="{EA018F39-3392-4267-1F4F-C6BD39057E49}"/>
              </a:ext>
            </a:extLst>
          </p:cNvPr>
          <p:cNvSpPr txBox="1"/>
          <p:nvPr/>
        </p:nvSpPr>
        <p:spPr>
          <a:xfrm>
            <a:off x="1546934" y="2564647"/>
            <a:ext cx="4625266"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dirty="0"/>
              <a:t>Para eliminar un nodo de la cola seguimos los siguientes pasos:</a:t>
            </a:r>
          </a:p>
          <a:p>
            <a:pPr marL="342900" indent="-342900">
              <a:buFont typeface="+mj-lt"/>
              <a:buAutoNum type="arabicPeriod"/>
            </a:pPr>
            <a:r>
              <a:rPr lang="es-ES" dirty="0"/>
              <a:t>Comprobar que la cola no se encuentre vacía.</a:t>
            </a:r>
          </a:p>
          <a:p>
            <a:pPr marL="342900" indent="-342900">
              <a:buFont typeface="+mj-lt"/>
              <a:buAutoNum type="arabicPeriod"/>
            </a:pPr>
            <a:r>
              <a:rPr lang="es-ES" dirty="0"/>
              <a:t>Crear un puntero auxiliar que permita acceder al primer nodo de la cola.</a:t>
            </a:r>
          </a:p>
          <a:p>
            <a:pPr marL="342900" indent="-342900">
              <a:buFont typeface="+mj-lt"/>
              <a:buAutoNum type="arabicPeriod"/>
            </a:pPr>
            <a:r>
              <a:rPr lang="es-ES" dirty="0"/>
              <a:t>Hacemos que el segundo nodo de la cola sea el primero.</a:t>
            </a:r>
          </a:p>
          <a:p>
            <a:pPr marL="342900" indent="-342900">
              <a:buFont typeface="+mj-lt"/>
              <a:buAutoNum type="arabicPeriod"/>
            </a:pPr>
            <a:r>
              <a:rPr lang="es-ES" dirty="0"/>
              <a:t>Si después de realizar el paso anterior el primer nodo de la cola es NULL, el ultimo se iguala a NULL, lo que representa que la cola esta vacía.</a:t>
            </a:r>
          </a:p>
          <a:p>
            <a:pPr marL="342900" indent="-342900">
              <a:buFont typeface="+mj-lt"/>
              <a:buAutoNum type="arabicPeriod"/>
            </a:pPr>
            <a:r>
              <a:rPr lang="es-ES" dirty="0"/>
              <a:t>Se libera de la memoria el nodo eliminado usando el nodo auxiliar.</a:t>
            </a:r>
          </a:p>
        </p:txBody>
      </p:sp>
      <p:sp>
        <p:nvSpPr>
          <p:cNvPr id="7" name="Marco 6">
            <a:extLst>
              <a:ext uri="{FF2B5EF4-FFF2-40B4-BE49-F238E27FC236}">
                <a16:creationId xmlns:a16="http://schemas.microsoft.com/office/drawing/2014/main" id="{0488DDDB-E67C-9E26-80B8-26FCC49B5F6C}"/>
              </a:ext>
            </a:extLst>
          </p:cNvPr>
          <p:cNvSpPr/>
          <p:nvPr/>
        </p:nvSpPr>
        <p:spPr>
          <a:xfrm>
            <a:off x="7137646" y="3418903"/>
            <a:ext cx="4376691" cy="3116062"/>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pic>
        <p:nvPicPr>
          <p:cNvPr id="4" name="Imagen 3">
            <a:extLst>
              <a:ext uri="{FF2B5EF4-FFF2-40B4-BE49-F238E27FC236}">
                <a16:creationId xmlns:a16="http://schemas.microsoft.com/office/drawing/2014/main" id="{DD433041-6875-7DBF-EDAB-E90B3C44D8EE}"/>
              </a:ext>
            </a:extLst>
          </p:cNvPr>
          <p:cNvPicPr>
            <a:picLocks noChangeAspect="1"/>
          </p:cNvPicPr>
          <p:nvPr/>
        </p:nvPicPr>
        <p:blipFill>
          <a:blip r:embed="rId2"/>
          <a:stretch>
            <a:fillRect/>
          </a:stretch>
        </p:blipFill>
        <p:spPr>
          <a:xfrm>
            <a:off x="7276033" y="3549590"/>
            <a:ext cx="4099915" cy="2842506"/>
          </a:xfrm>
          <a:prstGeom prst="rect">
            <a:avLst/>
          </a:prstGeom>
        </p:spPr>
      </p:pic>
      <p:sp>
        <p:nvSpPr>
          <p:cNvPr id="8" name="CuadroTexto 7">
            <a:extLst>
              <a:ext uri="{FF2B5EF4-FFF2-40B4-BE49-F238E27FC236}">
                <a16:creationId xmlns:a16="http://schemas.microsoft.com/office/drawing/2014/main" id="{270A871F-95B2-25A9-EE58-E8980644DFE1}"/>
              </a:ext>
            </a:extLst>
          </p:cNvPr>
          <p:cNvSpPr txBox="1"/>
          <p:nvPr/>
        </p:nvSpPr>
        <p:spPr>
          <a:xfrm>
            <a:off x="7137644" y="3123744"/>
            <a:ext cx="43766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a:t>Función</a:t>
            </a:r>
          </a:p>
        </p:txBody>
      </p:sp>
    </p:spTree>
    <p:extLst>
      <p:ext uri="{BB962C8B-B14F-4D97-AF65-F5344CB8AC3E}">
        <p14:creationId xmlns:p14="http://schemas.microsoft.com/office/powerpoint/2010/main" val="2511584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39D8D123-5D20-A669-F1C1-7B124EC18CAA}"/>
              </a:ext>
            </a:extLst>
          </p:cNvPr>
          <p:cNvSpPr/>
          <p:nvPr/>
        </p:nvSpPr>
        <p:spPr>
          <a:xfrm>
            <a:off x="1188853" y="4896036"/>
            <a:ext cx="4907147" cy="17138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9FEEE302-455C-101E-6F32-A517E339F990}"/>
              </a:ext>
            </a:extLst>
          </p:cNvPr>
          <p:cNvSpPr>
            <a:spLocks noGrp="1"/>
          </p:cNvSpPr>
          <p:nvPr>
            <p:ph type="title"/>
          </p:nvPr>
        </p:nvSpPr>
        <p:spPr/>
        <p:txBody>
          <a:bodyPr/>
          <a:lstStyle/>
          <a:p>
            <a:r>
              <a:rPr lang="es-ES" dirty="0"/>
              <a:t>Mostrar un nodo de una lista o una cola</a:t>
            </a:r>
          </a:p>
        </p:txBody>
      </p:sp>
      <p:sp>
        <p:nvSpPr>
          <p:cNvPr id="3" name="Rectángulo 2">
            <a:extLst>
              <a:ext uri="{FF2B5EF4-FFF2-40B4-BE49-F238E27FC236}">
                <a16:creationId xmlns:a16="http://schemas.microsoft.com/office/drawing/2014/main" id="{31A2C763-2259-5357-018A-23573E4D1700}"/>
              </a:ext>
            </a:extLst>
          </p:cNvPr>
          <p:cNvSpPr/>
          <p:nvPr/>
        </p:nvSpPr>
        <p:spPr>
          <a:xfrm>
            <a:off x="6646415" y="4896036"/>
            <a:ext cx="5379868" cy="4549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8B7E44A4-267E-C253-5F78-90E36869732D}"/>
              </a:ext>
            </a:extLst>
          </p:cNvPr>
          <p:cNvPicPr>
            <a:picLocks noChangeAspect="1"/>
          </p:cNvPicPr>
          <p:nvPr/>
        </p:nvPicPr>
        <p:blipFill>
          <a:blip r:embed="rId2"/>
          <a:stretch>
            <a:fillRect/>
          </a:stretch>
        </p:blipFill>
        <p:spPr>
          <a:xfrm>
            <a:off x="6764029" y="4993691"/>
            <a:ext cx="5162141" cy="239481"/>
          </a:xfrm>
          <a:prstGeom prst="rect">
            <a:avLst/>
          </a:prstGeom>
        </p:spPr>
      </p:pic>
      <p:sp>
        <p:nvSpPr>
          <p:cNvPr id="6" name="CuadroTexto 5">
            <a:extLst>
              <a:ext uri="{FF2B5EF4-FFF2-40B4-BE49-F238E27FC236}">
                <a16:creationId xmlns:a16="http://schemas.microsoft.com/office/drawing/2014/main" id="{1951190E-70F8-6EA7-E8B0-099048BADA8E}"/>
              </a:ext>
            </a:extLst>
          </p:cNvPr>
          <p:cNvSpPr txBox="1"/>
          <p:nvPr/>
        </p:nvSpPr>
        <p:spPr>
          <a:xfrm>
            <a:off x="7696578" y="4462896"/>
            <a:ext cx="3621454" cy="369332"/>
          </a:xfrm>
          <a:prstGeom prst="rect">
            <a:avLst/>
          </a:prstGeom>
          <a:noFill/>
        </p:spPr>
        <p:txBody>
          <a:bodyPr wrap="square" rtlCol="0">
            <a:spAutoFit/>
          </a:bodyPr>
          <a:lstStyle/>
          <a:p>
            <a:r>
              <a:rPr lang="es-ES" dirty="0"/>
              <a:t>Para mostrar un nodo de una cola</a:t>
            </a:r>
          </a:p>
        </p:txBody>
      </p:sp>
      <p:sp>
        <p:nvSpPr>
          <p:cNvPr id="10" name="CuadroTexto 9">
            <a:extLst>
              <a:ext uri="{FF2B5EF4-FFF2-40B4-BE49-F238E27FC236}">
                <a16:creationId xmlns:a16="http://schemas.microsoft.com/office/drawing/2014/main" id="{2C65478A-7FC0-B283-F94C-1EF70F98AC3A}"/>
              </a:ext>
            </a:extLst>
          </p:cNvPr>
          <p:cNvSpPr txBox="1"/>
          <p:nvPr/>
        </p:nvSpPr>
        <p:spPr>
          <a:xfrm>
            <a:off x="1219200" y="1858214"/>
            <a:ext cx="10706970" cy="2031325"/>
          </a:xfrm>
          <a:prstGeom prst="rect">
            <a:avLst/>
          </a:prstGeom>
          <a:noFill/>
        </p:spPr>
        <p:txBody>
          <a:bodyPr wrap="square" rtlCol="0">
            <a:spAutoFit/>
          </a:bodyPr>
          <a:lstStyle/>
          <a:p>
            <a:pPr algn="just"/>
            <a:r>
              <a:rPr lang="es-ES" dirty="0"/>
              <a:t>	Mostrar la información de un nodo, simplemente tenemos que hacer un </a:t>
            </a:r>
            <a:r>
              <a:rPr lang="es-ES" dirty="0" err="1"/>
              <a:t>printf</a:t>
            </a:r>
            <a:r>
              <a:rPr lang="es-ES" dirty="0"/>
              <a:t> del nodo, en el cual la variable a la que accederemos, será la el dato que deseemos, de un nodo de nuestra estructura.</a:t>
            </a:r>
          </a:p>
          <a:p>
            <a:pPr algn="just"/>
            <a:endParaRPr lang="es-ES" dirty="0"/>
          </a:p>
          <a:p>
            <a:pPr algn="just"/>
            <a:r>
              <a:rPr lang="es-ES" dirty="0"/>
              <a:t>	En el caso de una cola este nodo siempre será el primero de la cola.</a:t>
            </a:r>
          </a:p>
          <a:p>
            <a:pPr algn="just"/>
            <a:endParaRPr lang="es-ES" dirty="0"/>
          </a:p>
          <a:p>
            <a:pPr algn="just"/>
            <a:r>
              <a:rPr lang="es-ES" dirty="0"/>
              <a:t>	Mientras en el caso de la lista se puede usar un puntero auxiliar que nos permita acceder al nodo que queramos.</a:t>
            </a:r>
          </a:p>
        </p:txBody>
      </p:sp>
      <p:sp>
        <p:nvSpPr>
          <p:cNvPr id="11" name="CuadroTexto 10">
            <a:extLst>
              <a:ext uri="{FF2B5EF4-FFF2-40B4-BE49-F238E27FC236}">
                <a16:creationId xmlns:a16="http://schemas.microsoft.com/office/drawing/2014/main" id="{CB26EB98-7DC6-1C39-F407-6DBF2AC7CA2B}"/>
              </a:ext>
            </a:extLst>
          </p:cNvPr>
          <p:cNvSpPr txBox="1"/>
          <p:nvPr/>
        </p:nvSpPr>
        <p:spPr>
          <a:xfrm>
            <a:off x="2059619" y="4462896"/>
            <a:ext cx="2864529" cy="369332"/>
          </a:xfrm>
          <a:prstGeom prst="rect">
            <a:avLst/>
          </a:prstGeom>
          <a:noFill/>
        </p:spPr>
        <p:txBody>
          <a:bodyPr wrap="square" rtlCol="0">
            <a:spAutoFit/>
          </a:bodyPr>
          <a:lstStyle/>
          <a:p>
            <a:pPr algn="ctr"/>
            <a:r>
              <a:rPr lang="es-ES" dirty="0"/>
              <a:t>Mostrar nodo de una lista</a:t>
            </a:r>
          </a:p>
        </p:txBody>
      </p:sp>
      <p:pic>
        <p:nvPicPr>
          <p:cNvPr id="13" name="Imagen 12">
            <a:extLst>
              <a:ext uri="{FF2B5EF4-FFF2-40B4-BE49-F238E27FC236}">
                <a16:creationId xmlns:a16="http://schemas.microsoft.com/office/drawing/2014/main" id="{99458677-428C-E117-E19B-DD0C6FC09FC3}"/>
              </a:ext>
            </a:extLst>
          </p:cNvPr>
          <p:cNvPicPr>
            <a:picLocks noChangeAspect="1"/>
          </p:cNvPicPr>
          <p:nvPr/>
        </p:nvPicPr>
        <p:blipFill rotWithShape="1">
          <a:blip r:embed="rId3"/>
          <a:srcRect l="3393" r="3337"/>
          <a:stretch/>
        </p:blipFill>
        <p:spPr>
          <a:xfrm>
            <a:off x="1378619" y="5044215"/>
            <a:ext cx="4527613" cy="1417443"/>
          </a:xfrm>
          <a:prstGeom prst="rect">
            <a:avLst/>
          </a:prstGeom>
        </p:spPr>
      </p:pic>
    </p:spTree>
    <p:extLst>
      <p:ext uri="{BB962C8B-B14F-4D97-AF65-F5344CB8AC3E}">
        <p14:creationId xmlns:p14="http://schemas.microsoft.com/office/powerpoint/2010/main" val="56399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D0C2F6-131A-90B1-6D13-04946F7AA31F}"/>
              </a:ext>
            </a:extLst>
          </p:cNvPr>
          <p:cNvSpPr>
            <a:spLocks noGrp="1"/>
          </p:cNvSpPr>
          <p:nvPr>
            <p:ph type="title"/>
          </p:nvPr>
        </p:nvSpPr>
        <p:spPr>
          <a:xfrm>
            <a:off x="1513642" y="987640"/>
            <a:ext cx="9601200" cy="4605291"/>
          </a:xfrm>
        </p:spPr>
        <p:txBody>
          <a:bodyPr>
            <a:normAutofit/>
          </a:bodyPr>
          <a:lstStyle/>
          <a:p>
            <a:pPr algn="ctr"/>
            <a:r>
              <a:rPr lang="es-E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Gracias </a:t>
            </a:r>
            <a:br>
              <a:rPr lang="es-E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r>
              <a:rPr lang="es-E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por su </a:t>
            </a:r>
            <a:br>
              <a:rPr lang="es-E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r>
              <a:rPr lang="es-E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atención</a:t>
            </a:r>
            <a:endParaRPr lang="es-ES" dirty="0"/>
          </a:p>
        </p:txBody>
      </p:sp>
    </p:spTree>
    <p:extLst>
      <p:ext uri="{BB962C8B-B14F-4D97-AF65-F5344CB8AC3E}">
        <p14:creationId xmlns:p14="http://schemas.microsoft.com/office/powerpoint/2010/main" val="1211639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69B42-5C08-2DE4-A792-D0E68BB2CFAB}"/>
              </a:ext>
            </a:extLst>
          </p:cNvPr>
          <p:cNvSpPr>
            <a:spLocks noGrp="1"/>
          </p:cNvSpPr>
          <p:nvPr>
            <p:ph type="title"/>
          </p:nvPr>
        </p:nvSpPr>
        <p:spPr>
          <a:xfrm>
            <a:off x="1371600" y="159983"/>
            <a:ext cx="1646808" cy="701151"/>
          </a:xfrm>
        </p:spPr>
        <p:txBody>
          <a:bodyPr/>
          <a:lstStyle/>
          <a:p>
            <a:r>
              <a:rPr lang="en-US" dirty="0" err="1"/>
              <a:t>Listas</a:t>
            </a:r>
            <a:r>
              <a:rPr lang="en-US" dirty="0"/>
              <a:t> </a:t>
            </a:r>
            <a:endParaRPr lang="es-ES" dirty="0"/>
          </a:p>
        </p:txBody>
      </p:sp>
      <p:pic>
        <p:nvPicPr>
          <p:cNvPr id="5" name="Marcador de contenido 4">
            <a:extLst>
              <a:ext uri="{FF2B5EF4-FFF2-40B4-BE49-F238E27FC236}">
                <a16:creationId xmlns:a16="http://schemas.microsoft.com/office/drawing/2014/main" id="{1E30CB2C-0E1C-A1A2-62C8-07EB33653988}"/>
              </a:ext>
            </a:extLst>
          </p:cNvPr>
          <p:cNvPicPr>
            <a:picLocks noGrp="1" noChangeAspect="1"/>
          </p:cNvPicPr>
          <p:nvPr>
            <p:ph idx="1"/>
          </p:nvPr>
        </p:nvPicPr>
        <p:blipFill>
          <a:blip r:embed="rId2"/>
          <a:stretch>
            <a:fillRect/>
          </a:stretch>
        </p:blipFill>
        <p:spPr>
          <a:xfrm>
            <a:off x="3191328" y="2855079"/>
            <a:ext cx="8429738" cy="3581400"/>
          </a:xfrm>
        </p:spPr>
      </p:pic>
      <p:sp>
        <p:nvSpPr>
          <p:cNvPr id="6" name="CuadroTexto 5">
            <a:extLst>
              <a:ext uri="{FF2B5EF4-FFF2-40B4-BE49-F238E27FC236}">
                <a16:creationId xmlns:a16="http://schemas.microsoft.com/office/drawing/2014/main" id="{A47534B4-7CC8-470C-8814-BCF96F3136E7}"/>
              </a:ext>
            </a:extLst>
          </p:cNvPr>
          <p:cNvSpPr txBox="1"/>
          <p:nvPr/>
        </p:nvSpPr>
        <p:spPr>
          <a:xfrm>
            <a:off x="1631816" y="1189608"/>
            <a:ext cx="10560184" cy="1200329"/>
          </a:xfrm>
          <a:prstGeom prst="rect">
            <a:avLst/>
          </a:prstGeom>
          <a:noFill/>
        </p:spPr>
        <p:txBody>
          <a:bodyPr wrap="square" rtlCol="0">
            <a:spAutoFit/>
          </a:bodyPr>
          <a:lstStyle/>
          <a:p>
            <a:r>
              <a:rPr lang="en-US" dirty="0"/>
              <a:t>Una </a:t>
            </a:r>
            <a:r>
              <a:rPr lang="en-US" dirty="0" err="1"/>
              <a:t>lista</a:t>
            </a:r>
            <a:r>
              <a:rPr lang="en-US" dirty="0"/>
              <a:t> es </a:t>
            </a:r>
            <a:r>
              <a:rPr lang="en-US" dirty="0" err="1"/>
              <a:t>una</a:t>
            </a:r>
            <a:r>
              <a:rPr lang="en-US" dirty="0"/>
              <a:t> </a:t>
            </a:r>
            <a:r>
              <a:rPr lang="es-ES" dirty="0"/>
              <a:t>estructura formada por un secuencia de nodos que se apuntan entre si.</a:t>
            </a:r>
          </a:p>
          <a:p>
            <a:endParaRPr lang="es-ES" dirty="0"/>
          </a:p>
          <a:p>
            <a:pPr algn="just"/>
            <a:r>
              <a:rPr lang="es-ES" dirty="0"/>
              <a:t>Una lista esta compuesta por nodos, el primer de estos nodos es conocido como cabeza, el cual es usado para acceder a los demás nodos hasta llegar a la cola de la lista, la cual apunta a un vacío NULL </a:t>
            </a:r>
            <a:r>
              <a:rPr lang="en-US" dirty="0"/>
              <a:t> </a:t>
            </a:r>
            <a:endParaRPr lang="es-ES" dirty="0"/>
          </a:p>
        </p:txBody>
      </p:sp>
    </p:spTree>
    <p:extLst>
      <p:ext uri="{BB962C8B-B14F-4D97-AF65-F5344CB8AC3E}">
        <p14:creationId xmlns:p14="http://schemas.microsoft.com/office/powerpoint/2010/main" val="184235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27BC367B-7BC7-A6A7-0293-A67202F1DA05}"/>
              </a:ext>
            </a:extLst>
          </p:cNvPr>
          <p:cNvSpPr/>
          <p:nvPr/>
        </p:nvSpPr>
        <p:spPr>
          <a:xfrm>
            <a:off x="6809173" y="2902998"/>
            <a:ext cx="4953739" cy="31160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8" name="Rectángulo 17">
            <a:extLst>
              <a:ext uri="{FF2B5EF4-FFF2-40B4-BE49-F238E27FC236}">
                <a16:creationId xmlns:a16="http://schemas.microsoft.com/office/drawing/2014/main" id="{EB546DD4-378D-B166-4444-9C139D4987B8}"/>
              </a:ext>
            </a:extLst>
          </p:cNvPr>
          <p:cNvSpPr/>
          <p:nvPr/>
        </p:nvSpPr>
        <p:spPr>
          <a:xfrm>
            <a:off x="912547" y="3231472"/>
            <a:ext cx="3588432" cy="258340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426F7AE5-8E00-07E9-30C3-F1270710959B}"/>
              </a:ext>
            </a:extLst>
          </p:cNvPr>
          <p:cNvSpPr>
            <a:spLocks noGrp="1"/>
          </p:cNvSpPr>
          <p:nvPr>
            <p:ph type="title"/>
          </p:nvPr>
        </p:nvSpPr>
        <p:spPr/>
        <p:txBody>
          <a:bodyPr/>
          <a:lstStyle/>
          <a:p>
            <a:r>
              <a:rPr lang="en-US" dirty="0" err="1"/>
              <a:t>Estructura</a:t>
            </a:r>
            <a:r>
              <a:rPr lang="en-US" dirty="0"/>
              <a:t> y </a:t>
            </a:r>
            <a:r>
              <a:rPr lang="en-US" dirty="0" err="1"/>
              <a:t>creaci</a:t>
            </a:r>
            <a:r>
              <a:rPr lang="es-ES" dirty="0" err="1"/>
              <a:t>ó</a:t>
            </a:r>
            <a:r>
              <a:rPr lang="en-US" dirty="0"/>
              <a:t>n de </a:t>
            </a:r>
            <a:r>
              <a:rPr lang="en-US" dirty="0" err="1"/>
              <a:t>una</a:t>
            </a:r>
            <a:r>
              <a:rPr lang="en-US" dirty="0"/>
              <a:t> </a:t>
            </a:r>
            <a:r>
              <a:rPr lang="en-US" dirty="0" err="1"/>
              <a:t>lista</a:t>
            </a:r>
            <a:r>
              <a:rPr lang="en-US" dirty="0"/>
              <a:t> y un </a:t>
            </a:r>
            <a:r>
              <a:rPr lang="en-US" dirty="0" err="1"/>
              <a:t>nodo</a:t>
            </a:r>
            <a:endParaRPr lang="es-ES" dirty="0"/>
          </a:p>
        </p:txBody>
      </p:sp>
      <p:sp>
        <p:nvSpPr>
          <p:cNvPr id="3" name="Marcador de texto 2">
            <a:extLst>
              <a:ext uri="{FF2B5EF4-FFF2-40B4-BE49-F238E27FC236}">
                <a16:creationId xmlns:a16="http://schemas.microsoft.com/office/drawing/2014/main" id="{81311BC2-3605-BBEF-A4AE-3A4D360F89EE}"/>
              </a:ext>
            </a:extLst>
          </p:cNvPr>
          <p:cNvSpPr>
            <a:spLocks noGrp="1"/>
          </p:cNvSpPr>
          <p:nvPr>
            <p:ph type="body" idx="1"/>
          </p:nvPr>
        </p:nvSpPr>
        <p:spPr>
          <a:xfrm>
            <a:off x="1740023" y="2285407"/>
            <a:ext cx="1922016" cy="586246"/>
          </a:xfrm>
        </p:spPr>
        <p:txBody>
          <a:bodyPr/>
          <a:lstStyle/>
          <a:p>
            <a:r>
              <a:rPr lang="es-ES" dirty="0"/>
              <a:t>Estructura</a:t>
            </a:r>
          </a:p>
        </p:txBody>
      </p:sp>
      <p:pic>
        <p:nvPicPr>
          <p:cNvPr id="12" name="Marcador de contenido 11">
            <a:extLst>
              <a:ext uri="{FF2B5EF4-FFF2-40B4-BE49-F238E27FC236}">
                <a16:creationId xmlns:a16="http://schemas.microsoft.com/office/drawing/2014/main" id="{468EDE0B-23E2-A648-DA86-7D3A4FCAC0EB}"/>
              </a:ext>
            </a:extLst>
          </p:cNvPr>
          <p:cNvPicPr>
            <a:picLocks noGrp="1" noChangeAspect="1"/>
          </p:cNvPicPr>
          <p:nvPr>
            <p:ph sz="half" idx="2"/>
          </p:nvPr>
        </p:nvPicPr>
        <p:blipFill>
          <a:blip r:embed="rId2"/>
          <a:stretch>
            <a:fillRect/>
          </a:stretch>
        </p:blipFill>
        <p:spPr>
          <a:xfrm>
            <a:off x="1238435" y="3638302"/>
            <a:ext cx="2925193" cy="1835647"/>
          </a:xfrm>
        </p:spPr>
      </p:pic>
      <p:sp>
        <p:nvSpPr>
          <p:cNvPr id="5" name="Marcador de texto 4">
            <a:extLst>
              <a:ext uri="{FF2B5EF4-FFF2-40B4-BE49-F238E27FC236}">
                <a16:creationId xmlns:a16="http://schemas.microsoft.com/office/drawing/2014/main" id="{58112BD5-820B-41BF-17C9-FFAABC9D7B5A}"/>
              </a:ext>
            </a:extLst>
          </p:cNvPr>
          <p:cNvSpPr>
            <a:spLocks noGrp="1"/>
          </p:cNvSpPr>
          <p:nvPr>
            <p:ph type="body" sz="quarter" idx="3"/>
          </p:nvPr>
        </p:nvSpPr>
        <p:spPr>
          <a:xfrm>
            <a:off x="8434686" y="2010087"/>
            <a:ext cx="1686831" cy="639587"/>
          </a:xfrm>
        </p:spPr>
        <p:txBody>
          <a:bodyPr/>
          <a:lstStyle/>
          <a:p>
            <a:r>
              <a:rPr lang="es-ES" dirty="0"/>
              <a:t>Creación</a:t>
            </a:r>
          </a:p>
        </p:txBody>
      </p:sp>
      <p:pic>
        <p:nvPicPr>
          <p:cNvPr id="14" name="Marcador de contenido 13">
            <a:extLst>
              <a:ext uri="{FF2B5EF4-FFF2-40B4-BE49-F238E27FC236}">
                <a16:creationId xmlns:a16="http://schemas.microsoft.com/office/drawing/2014/main" id="{0AB43E77-B783-21BA-0F3E-546B26FD8B11}"/>
              </a:ext>
            </a:extLst>
          </p:cNvPr>
          <p:cNvPicPr>
            <a:picLocks noGrp="1" noChangeAspect="1"/>
          </p:cNvPicPr>
          <p:nvPr>
            <p:ph sz="quarter" idx="4"/>
          </p:nvPr>
        </p:nvPicPr>
        <p:blipFill rotWithShape="1">
          <a:blip r:embed="rId3"/>
          <a:srcRect t="1" b="48334"/>
          <a:stretch/>
        </p:blipFill>
        <p:spPr>
          <a:xfrm>
            <a:off x="7121767" y="4556126"/>
            <a:ext cx="4312672" cy="1105381"/>
          </a:xfrm>
        </p:spPr>
      </p:pic>
      <p:pic>
        <p:nvPicPr>
          <p:cNvPr id="21" name="Imagen 20">
            <a:extLst>
              <a:ext uri="{FF2B5EF4-FFF2-40B4-BE49-F238E27FC236}">
                <a16:creationId xmlns:a16="http://schemas.microsoft.com/office/drawing/2014/main" id="{34020FEF-36E3-3483-2F02-4A4D22DBE8A0}"/>
              </a:ext>
            </a:extLst>
          </p:cNvPr>
          <p:cNvPicPr>
            <a:picLocks noChangeAspect="1"/>
          </p:cNvPicPr>
          <p:nvPr/>
        </p:nvPicPr>
        <p:blipFill>
          <a:blip r:embed="rId4"/>
          <a:stretch>
            <a:fillRect/>
          </a:stretch>
        </p:blipFill>
        <p:spPr>
          <a:xfrm>
            <a:off x="7121766" y="3234322"/>
            <a:ext cx="4312672" cy="1070783"/>
          </a:xfrm>
          <a:prstGeom prst="rect">
            <a:avLst/>
          </a:prstGeom>
        </p:spPr>
      </p:pic>
    </p:spTree>
    <p:extLst>
      <p:ext uri="{BB962C8B-B14F-4D97-AF65-F5344CB8AC3E}">
        <p14:creationId xmlns:p14="http://schemas.microsoft.com/office/powerpoint/2010/main" val="1474711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5F454700-85FE-3303-2F8A-2BB7096F6682}"/>
              </a:ext>
            </a:extLst>
          </p:cNvPr>
          <p:cNvSpPr/>
          <p:nvPr/>
        </p:nvSpPr>
        <p:spPr>
          <a:xfrm>
            <a:off x="6702614" y="4402216"/>
            <a:ext cx="3542190" cy="2121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9">
            <a:extLst>
              <a:ext uri="{FF2B5EF4-FFF2-40B4-BE49-F238E27FC236}">
                <a16:creationId xmlns:a16="http://schemas.microsoft.com/office/drawing/2014/main" id="{069BBD5E-8EBA-162B-9C30-6BF7659D3071}"/>
              </a:ext>
            </a:extLst>
          </p:cNvPr>
          <p:cNvSpPr/>
          <p:nvPr/>
        </p:nvSpPr>
        <p:spPr>
          <a:xfrm>
            <a:off x="6729275" y="1806606"/>
            <a:ext cx="3542190" cy="2121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3D8C8DFE-4269-B08B-1BE3-C4631275544A}"/>
              </a:ext>
            </a:extLst>
          </p:cNvPr>
          <p:cNvSpPr/>
          <p:nvPr/>
        </p:nvSpPr>
        <p:spPr>
          <a:xfrm>
            <a:off x="1509204" y="1811045"/>
            <a:ext cx="3417903" cy="2121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582BAD7C-252B-6D1F-9865-13BFBBBA516B}"/>
              </a:ext>
            </a:extLst>
          </p:cNvPr>
          <p:cNvSpPr>
            <a:spLocks noGrp="1"/>
          </p:cNvSpPr>
          <p:nvPr>
            <p:ph type="title"/>
          </p:nvPr>
        </p:nvSpPr>
        <p:spPr/>
        <p:txBody>
          <a:bodyPr/>
          <a:lstStyle/>
          <a:p>
            <a:r>
              <a:rPr lang="es-ES" dirty="0"/>
              <a:t>Insertar un nodo al inicio de una lista</a:t>
            </a:r>
          </a:p>
        </p:txBody>
      </p:sp>
      <p:pic>
        <p:nvPicPr>
          <p:cNvPr id="4" name="Imagen 3">
            <a:extLst>
              <a:ext uri="{FF2B5EF4-FFF2-40B4-BE49-F238E27FC236}">
                <a16:creationId xmlns:a16="http://schemas.microsoft.com/office/drawing/2014/main" id="{99A5EDF6-BE27-ADF0-7DD1-E409AD590655}"/>
              </a:ext>
            </a:extLst>
          </p:cNvPr>
          <p:cNvPicPr>
            <a:picLocks noChangeAspect="1"/>
          </p:cNvPicPr>
          <p:nvPr/>
        </p:nvPicPr>
        <p:blipFill rotWithShape="1">
          <a:blip r:embed="rId2"/>
          <a:srcRect r="25073"/>
          <a:stretch/>
        </p:blipFill>
        <p:spPr>
          <a:xfrm>
            <a:off x="1994324" y="2399190"/>
            <a:ext cx="2304518" cy="1413165"/>
          </a:xfrm>
          <a:prstGeom prst="rect">
            <a:avLst/>
          </a:prstGeom>
        </p:spPr>
      </p:pic>
      <p:pic>
        <p:nvPicPr>
          <p:cNvPr id="6" name="Imagen 5">
            <a:extLst>
              <a:ext uri="{FF2B5EF4-FFF2-40B4-BE49-F238E27FC236}">
                <a16:creationId xmlns:a16="http://schemas.microsoft.com/office/drawing/2014/main" id="{D752B6AD-9046-28B1-6CCF-51C99D97708D}"/>
              </a:ext>
            </a:extLst>
          </p:cNvPr>
          <p:cNvPicPr>
            <a:picLocks noChangeAspect="1"/>
          </p:cNvPicPr>
          <p:nvPr/>
        </p:nvPicPr>
        <p:blipFill>
          <a:blip r:embed="rId3"/>
          <a:stretch>
            <a:fillRect/>
          </a:stretch>
        </p:blipFill>
        <p:spPr>
          <a:xfrm>
            <a:off x="1681556" y="2038535"/>
            <a:ext cx="3018833" cy="178815"/>
          </a:xfrm>
          <a:prstGeom prst="rect">
            <a:avLst/>
          </a:prstGeom>
        </p:spPr>
      </p:pic>
      <p:pic>
        <p:nvPicPr>
          <p:cNvPr id="9" name="Imagen 8">
            <a:extLst>
              <a:ext uri="{FF2B5EF4-FFF2-40B4-BE49-F238E27FC236}">
                <a16:creationId xmlns:a16="http://schemas.microsoft.com/office/drawing/2014/main" id="{2C626130-1A39-A52A-A9DD-83728CF997D8}"/>
              </a:ext>
            </a:extLst>
          </p:cNvPr>
          <p:cNvPicPr>
            <a:picLocks noChangeAspect="1"/>
          </p:cNvPicPr>
          <p:nvPr/>
        </p:nvPicPr>
        <p:blipFill>
          <a:blip r:embed="rId4"/>
          <a:stretch>
            <a:fillRect/>
          </a:stretch>
        </p:blipFill>
        <p:spPr>
          <a:xfrm>
            <a:off x="7360898" y="2267138"/>
            <a:ext cx="2225623" cy="1568163"/>
          </a:xfrm>
          <a:prstGeom prst="rect">
            <a:avLst/>
          </a:prstGeom>
        </p:spPr>
      </p:pic>
      <p:pic>
        <p:nvPicPr>
          <p:cNvPr id="12" name="Imagen 11">
            <a:extLst>
              <a:ext uri="{FF2B5EF4-FFF2-40B4-BE49-F238E27FC236}">
                <a16:creationId xmlns:a16="http://schemas.microsoft.com/office/drawing/2014/main" id="{38541276-DCBA-23A8-E672-1DD0792004CB}"/>
              </a:ext>
            </a:extLst>
          </p:cNvPr>
          <p:cNvPicPr>
            <a:picLocks noChangeAspect="1"/>
          </p:cNvPicPr>
          <p:nvPr/>
        </p:nvPicPr>
        <p:blipFill>
          <a:blip r:embed="rId5"/>
          <a:stretch>
            <a:fillRect/>
          </a:stretch>
        </p:blipFill>
        <p:spPr>
          <a:xfrm>
            <a:off x="7019278" y="1964872"/>
            <a:ext cx="2908865" cy="209199"/>
          </a:xfrm>
          <a:prstGeom prst="rect">
            <a:avLst/>
          </a:prstGeom>
        </p:spPr>
      </p:pic>
      <p:sp>
        <p:nvSpPr>
          <p:cNvPr id="13" name="Flecha: a la derecha 12">
            <a:extLst>
              <a:ext uri="{FF2B5EF4-FFF2-40B4-BE49-F238E27FC236}">
                <a16:creationId xmlns:a16="http://schemas.microsoft.com/office/drawing/2014/main" id="{A652BEE4-D5CB-9837-E64D-595451BABBC7}"/>
              </a:ext>
            </a:extLst>
          </p:cNvPr>
          <p:cNvSpPr/>
          <p:nvPr/>
        </p:nvSpPr>
        <p:spPr>
          <a:xfrm>
            <a:off x="4927107" y="2528471"/>
            <a:ext cx="1775507" cy="521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Flecha: a la derecha 13">
            <a:extLst>
              <a:ext uri="{FF2B5EF4-FFF2-40B4-BE49-F238E27FC236}">
                <a16:creationId xmlns:a16="http://schemas.microsoft.com/office/drawing/2014/main" id="{97B37A40-F5D1-2332-4ED6-754244DA8112}"/>
              </a:ext>
            </a:extLst>
          </p:cNvPr>
          <p:cNvSpPr/>
          <p:nvPr/>
        </p:nvSpPr>
        <p:spPr>
          <a:xfrm rot="5400000">
            <a:off x="8265860" y="3861430"/>
            <a:ext cx="469017" cy="612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8" name="Imagen 17">
            <a:extLst>
              <a:ext uri="{FF2B5EF4-FFF2-40B4-BE49-F238E27FC236}">
                <a16:creationId xmlns:a16="http://schemas.microsoft.com/office/drawing/2014/main" id="{3806FB51-DC4F-E289-79B4-E47F05C3F8BC}"/>
              </a:ext>
            </a:extLst>
          </p:cNvPr>
          <p:cNvPicPr>
            <a:picLocks noChangeAspect="1"/>
          </p:cNvPicPr>
          <p:nvPr/>
        </p:nvPicPr>
        <p:blipFill>
          <a:blip r:embed="rId6"/>
          <a:stretch>
            <a:fillRect/>
          </a:stretch>
        </p:blipFill>
        <p:spPr>
          <a:xfrm>
            <a:off x="7255430" y="4605389"/>
            <a:ext cx="2436558" cy="209199"/>
          </a:xfrm>
          <a:prstGeom prst="rect">
            <a:avLst/>
          </a:prstGeom>
        </p:spPr>
      </p:pic>
      <p:pic>
        <p:nvPicPr>
          <p:cNvPr id="21" name="Imagen 20">
            <a:extLst>
              <a:ext uri="{FF2B5EF4-FFF2-40B4-BE49-F238E27FC236}">
                <a16:creationId xmlns:a16="http://schemas.microsoft.com/office/drawing/2014/main" id="{D55F38B5-A8A1-98D7-38C6-2ECE62B0B1B2}"/>
              </a:ext>
            </a:extLst>
          </p:cNvPr>
          <p:cNvPicPr>
            <a:picLocks noChangeAspect="1"/>
          </p:cNvPicPr>
          <p:nvPr/>
        </p:nvPicPr>
        <p:blipFill>
          <a:blip r:embed="rId7"/>
          <a:stretch>
            <a:fillRect/>
          </a:stretch>
        </p:blipFill>
        <p:spPr>
          <a:xfrm>
            <a:off x="7382894" y="4946591"/>
            <a:ext cx="2181629" cy="1445385"/>
          </a:xfrm>
          <a:prstGeom prst="rect">
            <a:avLst/>
          </a:prstGeom>
        </p:spPr>
      </p:pic>
      <p:sp>
        <p:nvSpPr>
          <p:cNvPr id="22" name="CuadroTexto 21">
            <a:extLst>
              <a:ext uri="{FF2B5EF4-FFF2-40B4-BE49-F238E27FC236}">
                <a16:creationId xmlns:a16="http://schemas.microsoft.com/office/drawing/2014/main" id="{26D487EC-6550-DFC4-39B8-67C24E2C3667}"/>
              </a:ext>
            </a:extLst>
          </p:cNvPr>
          <p:cNvSpPr txBox="1"/>
          <p:nvPr/>
        </p:nvSpPr>
        <p:spPr>
          <a:xfrm>
            <a:off x="1509205" y="5006980"/>
            <a:ext cx="3417902" cy="646331"/>
          </a:xfrm>
          <a:prstGeom prst="rect">
            <a:avLst/>
          </a:prstGeom>
          <a:noFill/>
        </p:spPr>
        <p:txBody>
          <a:bodyPr wrap="square" rtlCol="0">
            <a:spAutoFit/>
          </a:bodyPr>
          <a:lstStyle/>
          <a:p>
            <a:pPr algn="just"/>
            <a:r>
              <a:rPr lang="es-ES" dirty="0"/>
              <a:t>Ejemplo de como se insertaría un nodo al comienzo de una lista.</a:t>
            </a:r>
          </a:p>
        </p:txBody>
      </p:sp>
    </p:spTree>
    <p:extLst>
      <p:ext uri="{BB962C8B-B14F-4D97-AF65-F5344CB8AC3E}">
        <p14:creationId xmlns:p14="http://schemas.microsoft.com/office/powerpoint/2010/main" val="900473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3B427A70-2CF6-24CA-E7EB-4710CF59C9EF}"/>
              </a:ext>
            </a:extLst>
          </p:cNvPr>
          <p:cNvSpPr/>
          <p:nvPr/>
        </p:nvSpPr>
        <p:spPr>
          <a:xfrm>
            <a:off x="5684522" y="3976835"/>
            <a:ext cx="6140534" cy="2494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20">
            <a:extLst>
              <a:ext uri="{FF2B5EF4-FFF2-40B4-BE49-F238E27FC236}">
                <a16:creationId xmlns:a16="http://schemas.microsoft.com/office/drawing/2014/main" id="{2D1B332A-9877-5685-308B-0D67566A8B76}"/>
              </a:ext>
            </a:extLst>
          </p:cNvPr>
          <p:cNvSpPr/>
          <p:nvPr/>
        </p:nvSpPr>
        <p:spPr>
          <a:xfrm>
            <a:off x="6924584" y="4039340"/>
            <a:ext cx="3364636" cy="4987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9" name="Rectángulo 18">
            <a:extLst>
              <a:ext uri="{FF2B5EF4-FFF2-40B4-BE49-F238E27FC236}">
                <a16:creationId xmlns:a16="http://schemas.microsoft.com/office/drawing/2014/main" id="{A8B3C753-498F-F514-6F04-7328CE60845B}"/>
              </a:ext>
            </a:extLst>
          </p:cNvPr>
          <p:cNvSpPr/>
          <p:nvPr/>
        </p:nvSpPr>
        <p:spPr>
          <a:xfrm>
            <a:off x="5797119" y="110300"/>
            <a:ext cx="3692596" cy="3387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8824E58F-C33C-85EB-9796-7916DA456DA8}"/>
              </a:ext>
            </a:extLst>
          </p:cNvPr>
          <p:cNvSpPr>
            <a:spLocks noGrp="1"/>
          </p:cNvSpPr>
          <p:nvPr>
            <p:ph type="title"/>
          </p:nvPr>
        </p:nvSpPr>
        <p:spPr>
          <a:xfrm>
            <a:off x="723900" y="685799"/>
            <a:ext cx="3855720" cy="2456895"/>
          </a:xfrm>
        </p:spPr>
        <p:txBody>
          <a:bodyPr/>
          <a:lstStyle/>
          <a:p>
            <a:pPr algn="just"/>
            <a:r>
              <a:rPr lang="es-ES" sz="4400" dirty="0"/>
              <a:t>Introducir elementos en cualquier lugar de una lista</a:t>
            </a:r>
          </a:p>
        </p:txBody>
      </p:sp>
      <p:sp>
        <p:nvSpPr>
          <p:cNvPr id="4" name="Marcador de texto 3">
            <a:extLst>
              <a:ext uri="{FF2B5EF4-FFF2-40B4-BE49-F238E27FC236}">
                <a16:creationId xmlns:a16="http://schemas.microsoft.com/office/drawing/2014/main" id="{E891A031-B091-5019-28CA-59A79C676D6D}"/>
              </a:ext>
            </a:extLst>
          </p:cNvPr>
          <p:cNvSpPr>
            <a:spLocks noGrp="1"/>
          </p:cNvSpPr>
          <p:nvPr>
            <p:ph type="body" sz="half" idx="2"/>
          </p:nvPr>
        </p:nvSpPr>
        <p:spPr>
          <a:xfrm>
            <a:off x="723900" y="3240349"/>
            <a:ext cx="3855720" cy="2956639"/>
          </a:xfrm>
        </p:spPr>
        <p:txBody>
          <a:bodyPr>
            <a:normAutofit/>
          </a:bodyPr>
          <a:lstStyle/>
          <a:p>
            <a:pPr algn="just"/>
            <a:r>
              <a:rPr lang="es-ES" dirty="0"/>
              <a:t>A continuación, se explicara como insertar un nodo en el lugar que se desee. </a:t>
            </a:r>
          </a:p>
          <a:p>
            <a:pPr algn="just"/>
            <a:r>
              <a:rPr lang="es-ES" dirty="0"/>
              <a:t>Cabe destacar que, si se quiere agregar un elemento al final de la lista, se ejecuta el mismo proceso, iterando hasta que un puntero apunte a la cola, y hacer que esta antigua cola apunte al nodo introducido. De forma que la nueva cola siga apuntando a NULL.</a:t>
            </a:r>
          </a:p>
        </p:txBody>
      </p:sp>
      <p:pic>
        <p:nvPicPr>
          <p:cNvPr id="6" name="Imagen 5">
            <a:extLst>
              <a:ext uri="{FF2B5EF4-FFF2-40B4-BE49-F238E27FC236}">
                <a16:creationId xmlns:a16="http://schemas.microsoft.com/office/drawing/2014/main" id="{F8DC299C-6C62-DB1A-D691-25D8BD7F3114}"/>
              </a:ext>
            </a:extLst>
          </p:cNvPr>
          <p:cNvPicPr>
            <a:picLocks noChangeAspect="1"/>
          </p:cNvPicPr>
          <p:nvPr/>
        </p:nvPicPr>
        <p:blipFill>
          <a:blip r:embed="rId2"/>
          <a:stretch>
            <a:fillRect/>
          </a:stretch>
        </p:blipFill>
        <p:spPr>
          <a:xfrm>
            <a:off x="6019396" y="1285465"/>
            <a:ext cx="3185972" cy="2018081"/>
          </a:xfrm>
          <a:prstGeom prst="rect">
            <a:avLst/>
          </a:prstGeom>
        </p:spPr>
      </p:pic>
      <p:pic>
        <p:nvPicPr>
          <p:cNvPr id="8" name="Imagen 7">
            <a:extLst>
              <a:ext uri="{FF2B5EF4-FFF2-40B4-BE49-F238E27FC236}">
                <a16:creationId xmlns:a16="http://schemas.microsoft.com/office/drawing/2014/main" id="{2A511536-12E7-F407-FE8B-FF61B2E8FC6B}"/>
              </a:ext>
            </a:extLst>
          </p:cNvPr>
          <p:cNvPicPr>
            <a:picLocks noChangeAspect="1"/>
          </p:cNvPicPr>
          <p:nvPr/>
        </p:nvPicPr>
        <p:blipFill>
          <a:blip r:embed="rId3"/>
          <a:stretch>
            <a:fillRect/>
          </a:stretch>
        </p:blipFill>
        <p:spPr>
          <a:xfrm>
            <a:off x="6019396" y="313309"/>
            <a:ext cx="3185972" cy="744979"/>
          </a:xfrm>
          <a:prstGeom prst="rect">
            <a:avLst/>
          </a:prstGeom>
        </p:spPr>
      </p:pic>
      <p:pic>
        <p:nvPicPr>
          <p:cNvPr id="13" name="Imagen 12">
            <a:extLst>
              <a:ext uri="{FF2B5EF4-FFF2-40B4-BE49-F238E27FC236}">
                <a16:creationId xmlns:a16="http://schemas.microsoft.com/office/drawing/2014/main" id="{49F3F0D6-4239-E6B3-731C-72FD4E17FA7A}"/>
              </a:ext>
            </a:extLst>
          </p:cNvPr>
          <p:cNvPicPr>
            <a:picLocks noChangeAspect="1"/>
          </p:cNvPicPr>
          <p:nvPr/>
        </p:nvPicPr>
        <p:blipFill>
          <a:blip r:embed="rId4"/>
          <a:stretch>
            <a:fillRect/>
          </a:stretch>
        </p:blipFill>
        <p:spPr>
          <a:xfrm>
            <a:off x="6081407" y="4767389"/>
            <a:ext cx="1768225" cy="1505651"/>
          </a:xfrm>
          <a:prstGeom prst="rect">
            <a:avLst/>
          </a:prstGeom>
        </p:spPr>
      </p:pic>
      <p:pic>
        <p:nvPicPr>
          <p:cNvPr id="15" name="Imagen 14">
            <a:extLst>
              <a:ext uri="{FF2B5EF4-FFF2-40B4-BE49-F238E27FC236}">
                <a16:creationId xmlns:a16="http://schemas.microsoft.com/office/drawing/2014/main" id="{10C351FA-9175-3DD1-394C-20CC210E3B03}"/>
              </a:ext>
            </a:extLst>
          </p:cNvPr>
          <p:cNvPicPr>
            <a:picLocks noChangeAspect="1"/>
          </p:cNvPicPr>
          <p:nvPr/>
        </p:nvPicPr>
        <p:blipFill>
          <a:blip r:embed="rId5"/>
          <a:stretch>
            <a:fillRect/>
          </a:stretch>
        </p:blipFill>
        <p:spPr>
          <a:xfrm>
            <a:off x="9656357" y="4797959"/>
            <a:ext cx="1596873" cy="1399030"/>
          </a:xfrm>
          <a:prstGeom prst="rect">
            <a:avLst/>
          </a:prstGeom>
        </p:spPr>
      </p:pic>
      <p:pic>
        <p:nvPicPr>
          <p:cNvPr id="17" name="Imagen 16">
            <a:extLst>
              <a:ext uri="{FF2B5EF4-FFF2-40B4-BE49-F238E27FC236}">
                <a16:creationId xmlns:a16="http://schemas.microsoft.com/office/drawing/2014/main" id="{F7D9236F-8126-D802-84B2-131409BBDEB4}"/>
              </a:ext>
            </a:extLst>
          </p:cNvPr>
          <p:cNvPicPr>
            <a:picLocks noChangeAspect="1"/>
          </p:cNvPicPr>
          <p:nvPr/>
        </p:nvPicPr>
        <p:blipFill>
          <a:blip r:embed="rId6"/>
          <a:stretch>
            <a:fillRect/>
          </a:stretch>
        </p:blipFill>
        <p:spPr>
          <a:xfrm>
            <a:off x="7274208" y="4128134"/>
            <a:ext cx="2644369" cy="281964"/>
          </a:xfrm>
          <a:prstGeom prst="rect">
            <a:avLst/>
          </a:prstGeom>
        </p:spPr>
      </p:pic>
      <p:sp>
        <p:nvSpPr>
          <p:cNvPr id="20" name="Flecha: doblada 19">
            <a:extLst>
              <a:ext uri="{FF2B5EF4-FFF2-40B4-BE49-F238E27FC236}">
                <a16:creationId xmlns:a16="http://schemas.microsoft.com/office/drawing/2014/main" id="{891BA505-8B59-9758-BFF7-79EF4B7C1ACE}"/>
              </a:ext>
            </a:extLst>
          </p:cNvPr>
          <p:cNvSpPr/>
          <p:nvPr/>
        </p:nvSpPr>
        <p:spPr>
          <a:xfrm rot="5400000">
            <a:off x="9490229" y="2041864"/>
            <a:ext cx="2248270" cy="13915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2" name="Flecha: a la derecha 21">
            <a:extLst>
              <a:ext uri="{FF2B5EF4-FFF2-40B4-BE49-F238E27FC236}">
                <a16:creationId xmlns:a16="http://schemas.microsoft.com/office/drawing/2014/main" id="{BB3E0CF6-388D-A0E6-78CA-FCAA5D1B2151}"/>
              </a:ext>
            </a:extLst>
          </p:cNvPr>
          <p:cNvSpPr/>
          <p:nvPr/>
        </p:nvSpPr>
        <p:spPr>
          <a:xfrm>
            <a:off x="8272374" y="5224328"/>
            <a:ext cx="1189094" cy="50602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66250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65690A-9237-EF13-9789-5EBD3268A38F}"/>
              </a:ext>
            </a:extLst>
          </p:cNvPr>
          <p:cNvSpPr>
            <a:spLocks noGrp="1"/>
          </p:cNvSpPr>
          <p:nvPr>
            <p:ph type="title"/>
          </p:nvPr>
        </p:nvSpPr>
        <p:spPr/>
        <p:txBody>
          <a:bodyPr/>
          <a:lstStyle/>
          <a:p>
            <a:r>
              <a:rPr lang="es-ES" dirty="0"/>
              <a:t>Eliminar un nodo de la lista</a:t>
            </a:r>
          </a:p>
        </p:txBody>
      </p:sp>
      <p:pic>
        <p:nvPicPr>
          <p:cNvPr id="4" name="Imagen 3">
            <a:extLst>
              <a:ext uri="{FF2B5EF4-FFF2-40B4-BE49-F238E27FC236}">
                <a16:creationId xmlns:a16="http://schemas.microsoft.com/office/drawing/2014/main" id="{355B8FC9-4B46-909F-471F-D1497636ADF9}"/>
              </a:ext>
            </a:extLst>
          </p:cNvPr>
          <p:cNvPicPr>
            <a:picLocks noChangeAspect="1"/>
          </p:cNvPicPr>
          <p:nvPr/>
        </p:nvPicPr>
        <p:blipFill>
          <a:blip r:embed="rId2"/>
          <a:stretch>
            <a:fillRect/>
          </a:stretch>
        </p:blipFill>
        <p:spPr>
          <a:xfrm>
            <a:off x="1251751" y="3429000"/>
            <a:ext cx="3039721" cy="2401502"/>
          </a:xfrm>
          <a:prstGeom prst="rect">
            <a:avLst/>
          </a:prstGeom>
        </p:spPr>
      </p:pic>
      <p:sp>
        <p:nvSpPr>
          <p:cNvPr id="5" name="CuadroTexto 4">
            <a:extLst>
              <a:ext uri="{FF2B5EF4-FFF2-40B4-BE49-F238E27FC236}">
                <a16:creationId xmlns:a16="http://schemas.microsoft.com/office/drawing/2014/main" id="{6CA39CB4-3031-BADD-98DA-9DA7AC0D0CFB}"/>
              </a:ext>
            </a:extLst>
          </p:cNvPr>
          <p:cNvSpPr txBox="1"/>
          <p:nvPr/>
        </p:nvSpPr>
        <p:spPr>
          <a:xfrm>
            <a:off x="1251751" y="1970843"/>
            <a:ext cx="8540319" cy="1200329"/>
          </a:xfrm>
          <a:prstGeom prst="rect">
            <a:avLst/>
          </a:prstGeom>
          <a:noFill/>
        </p:spPr>
        <p:txBody>
          <a:bodyPr wrap="square" rtlCol="0">
            <a:spAutoFit/>
          </a:bodyPr>
          <a:lstStyle/>
          <a:p>
            <a:pPr algn="just"/>
            <a:r>
              <a:rPr lang="es-ES" dirty="0"/>
              <a:t>El espacio de memoria usado por un nodo puede ser liberado usando la función free</a:t>
            </a:r>
            <a:r>
              <a:rPr lang="en-US" dirty="0"/>
              <a:t>().</a:t>
            </a:r>
            <a:r>
              <a:rPr lang="es-ES" dirty="0"/>
              <a:t> Sin embargo, antes de liberar el espacio del nodo, debemos hacer que el nodo que estaba antes del que deseamos eliminar apunte ahora al que le sigue como se aprecia en la imagen:</a:t>
            </a:r>
            <a:endParaRPr lang="en-US" dirty="0"/>
          </a:p>
        </p:txBody>
      </p:sp>
      <p:sp>
        <p:nvSpPr>
          <p:cNvPr id="6" name="CuadroTexto 5">
            <a:extLst>
              <a:ext uri="{FF2B5EF4-FFF2-40B4-BE49-F238E27FC236}">
                <a16:creationId xmlns:a16="http://schemas.microsoft.com/office/drawing/2014/main" id="{E44203D6-20CE-748E-89F7-25BDB0DA55A7}"/>
              </a:ext>
            </a:extLst>
          </p:cNvPr>
          <p:cNvSpPr txBox="1"/>
          <p:nvPr/>
        </p:nvSpPr>
        <p:spPr>
          <a:xfrm>
            <a:off x="4634144" y="3429000"/>
            <a:ext cx="5584054" cy="1754326"/>
          </a:xfrm>
          <a:prstGeom prst="rect">
            <a:avLst/>
          </a:prstGeom>
          <a:noFill/>
        </p:spPr>
        <p:txBody>
          <a:bodyPr wrap="square" rtlCol="0">
            <a:spAutoFit/>
          </a:bodyPr>
          <a:lstStyle/>
          <a:p>
            <a:pPr algn="just"/>
            <a:r>
              <a:rPr lang="es-ES" dirty="0"/>
              <a:t>Es importante destacar que se debe crear un puntero que guarde el nodo que queremos eliminar, ya que no podremos acceder a el directamente una vez alteradas las “flechas” de los nodos.</a:t>
            </a:r>
          </a:p>
          <a:p>
            <a:r>
              <a:rPr lang="es-ES" dirty="0"/>
              <a:t>Por lo tanto usaremos ese puntero auxiliar para liberar la memoria </a:t>
            </a:r>
            <a:r>
              <a:rPr lang="es-ES"/>
              <a:t>del nodo.</a:t>
            </a:r>
            <a:endParaRPr lang="es-ES" dirty="0"/>
          </a:p>
        </p:txBody>
      </p:sp>
    </p:spTree>
    <p:extLst>
      <p:ext uri="{BB962C8B-B14F-4D97-AF65-F5344CB8AC3E}">
        <p14:creationId xmlns:p14="http://schemas.microsoft.com/office/powerpoint/2010/main" val="368621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69B42-5C08-2DE4-A792-D0E68BB2CFAB}"/>
              </a:ext>
            </a:extLst>
          </p:cNvPr>
          <p:cNvSpPr>
            <a:spLocks noGrp="1"/>
          </p:cNvSpPr>
          <p:nvPr>
            <p:ph type="title"/>
          </p:nvPr>
        </p:nvSpPr>
        <p:spPr>
          <a:xfrm>
            <a:off x="1371600" y="159983"/>
            <a:ext cx="1646808" cy="701151"/>
          </a:xfrm>
        </p:spPr>
        <p:txBody>
          <a:bodyPr/>
          <a:lstStyle/>
          <a:p>
            <a:r>
              <a:rPr lang="en-US" dirty="0"/>
              <a:t>Colas </a:t>
            </a:r>
            <a:endParaRPr lang="es-ES" dirty="0"/>
          </a:p>
        </p:txBody>
      </p:sp>
      <p:sp>
        <p:nvSpPr>
          <p:cNvPr id="6" name="CuadroTexto 5">
            <a:extLst>
              <a:ext uri="{FF2B5EF4-FFF2-40B4-BE49-F238E27FC236}">
                <a16:creationId xmlns:a16="http://schemas.microsoft.com/office/drawing/2014/main" id="{A47534B4-7CC8-470C-8814-BCF96F3136E7}"/>
              </a:ext>
            </a:extLst>
          </p:cNvPr>
          <p:cNvSpPr txBox="1"/>
          <p:nvPr/>
        </p:nvSpPr>
        <p:spPr>
          <a:xfrm>
            <a:off x="1631816" y="1189608"/>
            <a:ext cx="10560184" cy="1754326"/>
          </a:xfrm>
          <a:prstGeom prst="rect">
            <a:avLst/>
          </a:prstGeom>
          <a:noFill/>
        </p:spPr>
        <p:txBody>
          <a:bodyPr wrap="square" rtlCol="0">
            <a:spAutoFit/>
          </a:bodyPr>
          <a:lstStyle/>
          <a:p>
            <a:r>
              <a:rPr lang="en-US" dirty="0"/>
              <a:t>Una cola, al </a:t>
            </a:r>
            <a:r>
              <a:rPr lang="en-US" dirty="0" err="1"/>
              <a:t>igual</a:t>
            </a:r>
            <a:r>
              <a:rPr lang="en-US" dirty="0"/>
              <a:t> que </a:t>
            </a:r>
            <a:r>
              <a:rPr lang="en-US" dirty="0" err="1"/>
              <a:t>una</a:t>
            </a:r>
            <a:r>
              <a:rPr lang="en-US" dirty="0"/>
              <a:t> </a:t>
            </a:r>
            <a:r>
              <a:rPr lang="en-US" dirty="0" err="1"/>
              <a:t>lista</a:t>
            </a:r>
            <a:r>
              <a:rPr lang="en-US" dirty="0"/>
              <a:t>, es </a:t>
            </a:r>
            <a:r>
              <a:rPr lang="en-US" dirty="0" err="1"/>
              <a:t>una</a:t>
            </a:r>
            <a:r>
              <a:rPr lang="en-US" dirty="0"/>
              <a:t> </a:t>
            </a:r>
            <a:r>
              <a:rPr lang="es-ES" dirty="0"/>
              <a:t>estructura de datos formada por un secuencia de nodos que se apuntan entre si.</a:t>
            </a:r>
          </a:p>
          <a:p>
            <a:endParaRPr lang="es-ES" dirty="0"/>
          </a:p>
          <a:p>
            <a:r>
              <a:rPr lang="es-ES" dirty="0"/>
              <a:t>Sin embargo en el caso de una cola, los datos solo podrán ser introducidos en un extremo y eliminados en el otro extremo. </a:t>
            </a:r>
          </a:p>
          <a:p>
            <a:endParaRPr lang="es-ES" dirty="0"/>
          </a:p>
        </p:txBody>
      </p:sp>
      <p:pic>
        <p:nvPicPr>
          <p:cNvPr id="3" name="Marcador de contenido 2">
            <a:extLst>
              <a:ext uri="{FF2B5EF4-FFF2-40B4-BE49-F238E27FC236}">
                <a16:creationId xmlns:a16="http://schemas.microsoft.com/office/drawing/2014/main" id="{BC6024D6-14F4-343F-1DCE-D132C0313703}"/>
              </a:ext>
            </a:extLst>
          </p:cNvPr>
          <p:cNvPicPr>
            <a:picLocks noGrp="1" noChangeAspect="1"/>
          </p:cNvPicPr>
          <p:nvPr>
            <p:ph idx="1"/>
          </p:nvPr>
        </p:nvPicPr>
        <p:blipFill>
          <a:blip r:embed="rId2"/>
          <a:stretch>
            <a:fillRect/>
          </a:stretch>
        </p:blipFill>
        <p:spPr>
          <a:xfrm>
            <a:off x="3549211" y="2772052"/>
            <a:ext cx="5944232" cy="3581400"/>
          </a:xfrm>
          <a:prstGeom prst="rect">
            <a:avLst/>
          </a:prstGeom>
        </p:spPr>
      </p:pic>
    </p:spTree>
    <p:extLst>
      <p:ext uri="{BB962C8B-B14F-4D97-AF65-F5344CB8AC3E}">
        <p14:creationId xmlns:p14="http://schemas.microsoft.com/office/powerpoint/2010/main" val="404023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biselado 12">
            <a:extLst>
              <a:ext uri="{FF2B5EF4-FFF2-40B4-BE49-F238E27FC236}">
                <a16:creationId xmlns:a16="http://schemas.microsoft.com/office/drawing/2014/main" id="{B95BE733-B13B-71D3-960E-A98514E30C55}"/>
              </a:ext>
            </a:extLst>
          </p:cNvPr>
          <p:cNvSpPr/>
          <p:nvPr/>
        </p:nvSpPr>
        <p:spPr>
          <a:xfrm>
            <a:off x="6096000" y="3297668"/>
            <a:ext cx="5267417" cy="2526083"/>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2" name="Rectángulo: biselado 11">
            <a:extLst>
              <a:ext uri="{FF2B5EF4-FFF2-40B4-BE49-F238E27FC236}">
                <a16:creationId xmlns:a16="http://schemas.microsoft.com/office/drawing/2014/main" id="{A3F96566-E327-C29B-BA4B-21BC43CBFDE5}"/>
              </a:ext>
            </a:extLst>
          </p:cNvPr>
          <p:cNvSpPr/>
          <p:nvPr/>
        </p:nvSpPr>
        <p:spPr>
          <a:xfrm>
            <a:off x="1660124" y="3579921"/>
            <a:ext cx="3559946" cy="172989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14CAA930-943B-5C19-BD82-77F89DC08E46}"/>
              </a:ext>
            </a:extLst>
          </p:cNvPr>
          <p:cNvSpPr>
            <a:spLocks noGrp="1"/>
          </p:cNvSpPr>
          <p:nvPr>
            <p:ph type="title"/>
          </p:nvPr>
        </p:nvSpPr>
        <p:spPr/>
        <p:txBody>
          <a:bodyPr/>
          <a:lstStyle/>
          <a:p>
            <a:r>
              <a:rPr lang="es-ES" dirty="0"/>
              <a:t>Estructura y creación de colas y sus nodos</a:t>
            </a:r>
          </a:p>
        </p:txBody>
      </p:sp>
      <p:sp>
        <p:nvSpPr>
          <p:cNvPr id="3" name="Marcador de texto 2">
            <a:extLst>
              <a:ext uri="{FF2B5EF4-FFF2-40B4-BE49-F238E27FC236}">
                <a16:creationId xmlns:a16="http://schemas.microsoft.com/office/drawing/2014/main" id="{FFA5C23B-2EA2-879A-AB33-B86AA128CF6D}"/>
              </a:ext>
            </a:extLst>
          </p:cNvPr>
          <p:cNvSpPr>
            <a:spLocks noGrp="1"/>
          </p:cNvSpPr>
          <p:nvPr>
            <p:ph type="body" idx="1"/>
          </p:nvPr>
        </p:nvSpPr>
        <p:spPr>
          <a:xfrm>
            <a:off x="1371600" y="2340864"/>
            <a:ext cx="2099569" cy="482235"/>
          </a:xfrm>
        </p:spPr>
        <p:txBody>
          <a:bodyPr/>
          <a:lstStyle/>
          <a:p>
            <a:pPr algn="ctr"/>
            <a:r>
              <a:rPr lang="es-ES" dirty="0"/>
              <a:t>Estructuras</a:t>
            </a:r>
          </a:p>
        </p:txBody>
      </p:sp>
      <p:pic>
        <p:nvPicPr>
          <p:cNvPr id="8" name="Marcador de contenido 7">
            <a:extLst>
              <a:ext uri="{FF2B5EF4-FFF2-40B4-BE49-F238E27FC236}">
                <a16:creationId xmlns:a16="http://schemas.microsoft.com/office/drawing/2014/main" id="{7CEC3E2D-9BF3-374D-940D-8CC11F0D944F}"/>
              </a:ext>
            </a:extLst>
          </p:cNvPr>
          <p:cNvPicPr>
            <a:picLocks noGrp="1" noChangeAspect="1"/>
          </p:cNvPicPr>
          <p:nvPr>
            <p:ph sz="half" idx="2"/>
          </p:nvPr>
        </p:nvPicPr>
        <p:blipFill>
          <a:blip r:embed="rId2"/>
          <a:stretch>
            <a:fillRect/>
          </a:stretch>
        </p:blipFill>
        <p:spPr>
          <a:xfrm>
            <a:off x="1939771" y="3844302"/>
            <a:ext cx="3000651" cy="1201128"/>
          </a:xfrm>
        </p:spPr>
      </p:pic>
      <p:sp>
        <p:nvSpPr>
          <p:cNvPr id="5" name="Marcador de texto 4">
            <a:extLst>
              <a:ext uri="{FF2B5EF4-FFF2-40B4-BE49-F238E27FC236}">
                <a16:creationId xmlns:a16="http://schemas.microsoft.com/office/drawing/2014/main" id="{F69D63F7-124C-3B44-A555-4935BB4802BF}"/>
              </a:ext>
            </a:extLst>
          </p:cNvPr>
          <p:cNvSpPr>
            <a:spLocks noGrp="1"/>
          </p:cNvSpPr>
          <p:nvPr>
            <p:ph type="body" sz="quarter" idx="3"/>
          </p:nvPr>
        </p:nvSpPr>
        <p:spPr>
          <a:xfrm>
            <a:off x="6525014" y="2171700"/>
            <a:ext cx="1686831" cy="447213"/>
          </a:xfrm>
        </p:spPr>
        <p:txBody>
          <a:bodyPr/>
          <a:lstStyle/>
          <a:p>
            <a:pPr algn="ctr"/>
            <a:r>
              <a:rPr lang="es-ES" dirty="0"/>
              <a:t>Creación</a:t>
            </a:r>
          </a:p>
        </p:txBody>
      </p:sp>
      <p:pic>
        <p:nvPicPr>
          <p:cNvPr id="10" name="Marcador de contenido 9">
            <a:extLst>
              <a:ext uri="{FF2B5EF4-FFF2-40B4-BE49-F238E27FC236}">
                <a16:creationId xmlns:a16="http://schemas.microsoft.com/office/drawing/2014/main" id="{1078010B-1BFF-A0E6-B39B-B4BBB3FD8018}"/>
              </a:ext>
            </a:extLst>
          </p:cNvPr>
          <p:cNvPicPr>
            <a:picLocks noGrp="1" noChangeAspect="1"/>
          </p:cNvPicPr>
          <p:nvPr>
            <p:ph sz="quarter" idx="4"/>
          </p:nvPr>
        </p:nvPicPr>
        <p:blipFill>
          <a:blip r:embed="rId3"/>
          <a:stretch>
            <a:fillRect/>
          </a:stretch>
        </p:blipFill>
        <p:spPr>
          <a:xfrm>
            <a:off x="6525014" y="3730039"/>
            <a:ext cx="4435224" cy="1729890"/>
          </a:xfrm>
        </p:spPr>
      </p:pic>
    </p:spTree>
    <p:extLst>
      <p:ext uri="{BB962C8B-B14F-4D97-AF65-F5344CB8AC3E}">
        <p14:creationId xmlns:p14="http://schemas.microsoft.com/office/powerpoint/2010/main" val="168653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BEB1939-1774-9A29-0B1A-1D58CFD4FA09}"/>
              </a:ext>
            </a:extLst>
          </p:cNvPr>
          <p:cNvSpPr txBox="1"/>
          <p:nvPr/>
        </p:nvSpPr>
        <p:spPr>
          <a:xfrm>
            <a:off x="1305324" y="2522188"/>
            <a:ext cx="3675356"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2400" dirty="0"/>
              <a:t>Función</a:t>
            </a:r>
          </a:p>
          <a:p>
            <a:pPr algn="ctr"/>
            <a:endParaRPr lang="es-ES" sz="2400" dirty="0"/>
          </a:p>
          <a:p>
            <a:pPr algn="ctr"/>
            <a:endParaRPr lang="es-ES" sz="2400" dirty="0"/>
          </a:p>
          <a:p>
            <a:pPr algn="ctr"/>
            <a:endParaRPr lang="es-ES" sz="2400" dirty="0"/>
          </a:p>
          <a:p>
            <a:pPr algn="ctr"/>
            <a:endParaRPr lang="es-ES" sz="2400" dirty="0"/>
          </a:p>
          <a:p>
            <a:pPr algn="ctr"/>
            <a:endParaRPr lang="es-ES" sz="2400" dirty="0"/>
          </a:p>
          <a:p>
            <a:pPr algn="ctr"/>
            <a:endParaRPr lang="es-ES" dirty="0"/>
          </a:p>
        </p:txBody>
      </p:sp>
      <p:sp>
        <p:nvSpPr>
          <p:cNvPr id="2" name="Título 1">
            <a:extLst>
              <a:ext uri="{FF2B5EF4-FFF2-40B4-BE49-F238E27FC236}">
                <a16:creationId xmlns:a16="http://schemas.microsoft.com/office/drawing/2014/main" id="{58E1183B-F6DA-8DAA-AFAC-F707FC6F4124}"/>
              </a:ext>
            </a:extLst>
          </p:cNvPr>
          <p:cNvSpPr>
            <a:spLocks noGrp="1"/>
          </p:cNvSpPr>
          <p:nvPr>
            <p:ph type="title"/>
          </p:nvPr>
        </p:nvSpPr>
        <p:spPr/>
        <p:txBody>
          <a:bodyPr/>
          <a:lstStyle/>
          <a:p>
            <a:r>
              <a:rPr lang="es-ES" dirty="0"/>
              <a:t>Agregar un valor a la cola</a:t>
            </a:r>
          </a:p>
        </p:txBody>
      </p:sp>
      <p:pic>
        <p:nvPicPr>
          <p:cNvPr id="4" name="Imagen 3">
            <a:extLst>
              <a:ext uri="{FF2B5EF4-FFF2-40B4-BE49-F238E27FC236}">
                <a16:creationId xmlns:a16="http://schemas.microsoft.com/office/drawing/2014/main" id="{B22E2D82-AE43-D269-7A4A-797C349444D0}"/>
              </a:ext>
            </a:extLst>
          </p:cNvPr>
          <p:cNvPicPr>
            <a:picLocks noChangeAspect="1"/>
          </p:cNvPicPr>
          <p:nvPr/>
        </p:nvPicPr>
        <p:blipFill>
          <a:blip r:embed="rId2"/>
          <a:stretch>
            <a:fillRect/>
          </a:stretch>
        </p:blipFill>
        <p:spPr>
          <a:xfrm>
            <a:off x="1545968" y="3060801"/>
            <a:ext cx="3194068" cy="1508095"/>
          </a:xfrm>
          <a:prstGeom prst="rect">
            <a:avLst/>
          </a:prstGeom>
        </p:spPr>
      </p:pic>
      <p:sp>
        <p:nvSpPr>
          <p:cNvPr id="6" name="Rectángulo 5">
            <a:extLst>
              <a:ext uri="{FF2B5EF4-FFF2-40B4-BE49-F238E27FC236}">
                <a16:creationId xmlns:a16="http://schemas.microsoft.com/office/drawing/2014/main" id="{0C516CF5-994E-4ACA-9F3E-7ACAA8EF1E72}"/>
              </a:ext>
            </a:extLst>
          </p:cNvPr>
          <p:cNvSpPr/>
          <p:nvPr/>
        </p:nvSpPr>
        <p:spPr>
          <a:xfrm>
            <a:off x="6096001" y="1819921"/>
            <a:ext cx="4876800" cy="4935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CBA9CB68-3F36-744D-C737-27F969963C2A}"/>
              </a:ext>
            </a:extLst>
          </p:cNvPr>
          <p:cNvSpPr/>
          <p:nvPr/>
        </p:nvSpPr>
        <p:spPr>
          <a:xfrm>
            <a:off x="6529525" y="1984159"/>
            <a:ext cx="3833672" cy="14448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0" name="Rectángulo 9">
            <a:extLst>
              <a:ext uri="{FF2B5EF4-FFF2-40B4-BE49-F238E27FC236}">
                <a16:creationId xmlns:a16="http://schemas.microsoft.com/office/drawing/2014/main" id="{BA962FAF-3AB4-487A-8D47-B97E43EE3B60}"/>
              </a:ext>
            </a:extLst>
          </p:cNvPr>
          <p:cNvSpPr/>
          <p:nvPr/>
        </p:nvSpPr>
        <p:spPr>
          <a:xfrm>
            <a:off x="7061449" y="2149507"/>
            <a:ext cx="630314" cy="4172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5</a:t>
            </a:r>
          </a:p>
        </p:txBody>
      </p:sp>
      <p:cxnSp>
        <p:nvCxnSpPr>
          <p:cNvPr id="12" name="Conector recto de flecha 11">
            <a:extLst>
              <a:ext uri="{FF2B5EF4-FFF2-40B4-BE49-F238E27FC236}">
                <a16:creationId xmlns:a16="http://schemas.microsoft.com/office/drawing/2014/main" id="{BBAA7960-F5A2-C8E3-DE16-C0965442DE74}"/>
              </a:ext>
            </a:extLst>
          </p:cNvPr>
          <p:cNvCxnSpPr>
            <a:cxnSpLocks/>
          </p:cNvCxnSpPr>
          <p:nvPr/>
        </p:nvCxnSpPr>
        <p:spPr>
          <a:xfrm>
            <a:off x="7921103" y="2327059"/>
            <a:ext cx="1124973" cy="7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Rectángulo 12">
            <a:extLst>
              <a:ext uri="{FF2B5EF4-FFF2-40B4-BE49-F238E27FC236}">
                <a16:creationId xmlns:a16="http://schemas.microsoft.com/office/drawing/2014/main" id="{368AE256-333A-10AF-D99D-664C2F167FA8}"/>
              </a:ext>
            </a:extLst>
          </p:cNvPr>
          <p:cNvSpPr/>
          <p:nvPr/>
        </p:nvSpPr>
        <p:spPr>
          <a:xfrm>
            <a:off x="9189080" y="2127313"/>
            <a:ext cx="630314" cy="4172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8</a:t>
            </a:r>
          </a:p>
        </p:txBody>
      </p:sp>
      <p:sp>
        <p:nvSpPr>
          <p:cNvPr id="14" name="Rectángulo 13">
            <a:extLst>
              <a:ext uri="{FF2B5EF4-FFF2-40B4-BE49-F238E27FC236}">
                <a16:creationId xmlns:a16="http://schemas.microsoft.com/office/drawing/2014/main" id="{223B3EEF-19CA-BEEF-4478-B949B2DD75FC}"/>
              </a:ext>
            </a:extLst>
          </p:cNvPr>
          <p:cNvSpPr/>
          <p:nvPr/>
        </p:nvSpPr>
        <p:spPr>
          <a:xfrm>
            <a:off x="7677187" y="2798736"/>
            <a:ext cx="630314" cy="3982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13</a:t>
            </a:r>
          </a:p>
        </p:txBody>
      </p:sp>
      <p:sp>
        <p:nvSpPr>
          <p:cNvPr id="15" name="Rectángulo 14">
            <a:extLst>
              <a:ext uri="{FF2B5EF4-FFF2-40B4-BE49-F238E27FC236}">
                <a16:creationId xmlns:a16="http://schemas.microsoft.com/office/drawing/2014/main" id="{EC740619-646B-3D2F-660E-9A5F3A249850}"/>
              </a:ext>
            </a:extLst>
          </p:cNvPr>
          <p:cNvSpPr/>
          <p:nvPr/>
        </p:nvSpPr>
        <p:spPr>
          <a:xfrm>
            <a:off x="6529525" y="3593238"/>
            <a:ext cx="3811477" cy="14448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6" name="Rectángulo 15">
            <a:extLst>
              <a:ext uri="{FF2B5EF4-FFF2-40B4-BE49-F238E27FC236}">
                <a16:creationId xmlns:a16="http://schemas.microsoft.com/office/drawing/2014/main" id="{3AC74806-9959-7C79-1127-832F7DFDED14}"/>
              </a:ext>
            </a:extLst>
          </p:cNvPr>
          <p:cNvSpPr/>
          <p:nvPr/>
        </p:nvSpPr>
        <p:spPr>
          <a:xfrm>
            <a:off x="6792161" y="3775888"/>
            <a:ext cx="630314" cy="4172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5</a:t>
            </a:r>
          </a:p>
        </p:txBody>
      </p:sp>
      <p:cxnSp>
        <p:nvCxnSpPr>
          <p:cNvPr id="17" name="Conector recto de flecha 16">
            <a:extLst>
              <a:ext uri="{FF2B5EF4-FFF2-40B4-BE49-F238E27FC236}">
                <a16:creationId xmlns:a16="http://schemas.microsoft.com/office/drawing/2014/main" id="{7B5A71CB-F145-632F-A79D-994BAE6E3EAB}"/>
              </a:ext>
            </a:extLst>
          </p:cNvPr>
          <p:cNvCxnSpPr>
            <a:cxnSpLocks/>
          </p:cNvCxnSpPr>
          <p:nvPr/>
        </p:nvCxnSpPr>
        <p:spPr>
          <a:xfrm>
            <a:off x="7517909" y="3943633"/>
            <a:ext cx="4350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Rectángulo 17">
            <a:extLst>
              <a:ext uri="{FF2B5EF4-FFF2-40B4-BE49-F238E27FC236}">
                <a16:creationId xmlns:a16="http://schemas.microsoft.com/office/drawing/2014/main" id="{048451F1-1832-9FC7-6D2E-EBAB0A16786F}"/>
              </a:ext>
            </a:extLst>
          </p:cNvPr>
          <p:cNvSpPr/>
          <p:nvPr/>
        </p:nvSpPr>
        <p:spPr>
          <a:xfrm>
            <a:off x="8033555" y="3774688"/>
            <a:ext cx="630314" cy="4172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8</a:t>
            </a:r>
          </a:p>
        </p:txBody>
      </p:sp>
      <p:sp>
        <p:nvSpPr>
          <p:cNvPr id="19" name="Rectángulo 18">
            <a:extLst>
              <a:ext uri="{FF2B5EF4-FFF2-40B4-BE49-F238E27FC236}">
                <a16:creationId xmlns:a16="http://schemas.microsoft.com/office/drawing/2014/main" id="{DFC575CE-B682-8B93-243E-9E1DF8D08DAB}"/>
              </a:ext>
            </a:extLst>
          </p:cNvPr>
          <p:cNvSpPr/>
          <p:nvPr/>
        </p:nvSpPr>
        <p:spPr>
          <a:xfrm>
            <a:off x="9158528" y="3774689"/>
            <a:ext cx="630314" cy="4225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13</a:t>
            </a:r>
          </a:p>
        </p:txBody>
      </p:sp>
      <p:cxnSp>
        <p:nvCxnSpPr>
          <p:cNvPr id="22" name="Conector recto de flecha 21">
            <a:extLst>
              <a:ext uri="{FF2B5EF4-FFF2-40B4-BE49-F238E27FC236}">
                <a16:creationId xmlns:a16="http://schemas.microsoft.com/office/drawing/2014/main" id="{B44928AE-8280-D7F0-6D66-6977B5482CD4}"/>
              </a:ext>
            </a:extLst>
          </p:cNvPr>
          <p:cNvCxnSpPr>
            <a:cxnSpLocks/>
          </p:cNvCxnSpPr>
          <p:nvPr/>
        </p:nvCxnSpPr>
        <p:spPr>
          <a:xfrm flipV="1">
            <a:off x="9470476" y="2588863"/>
            <a:ext cx="0" cy="3719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CuadroTexto 24">
            <a:extLst>
              <a:ext uri="{FF2B5EF4-FFF2-40B4-BE49-F238E27FC236}">
                <a16:creationId xmlns:a16="http://schemas.microsoft.com/office/drawing/2014/main" id="{CD7B6700-760E-10B4-CA1C-C7F45D28181B}"/>
              </a:ext>
            </a:extLst>
          </p:cNvPr>
          <p:cNvSpPr txBox="1"/>
          <p:nvPr/>
        </p:nvSpPr>
        <p:spPr>
          <a:xfrm>
            <a:off x="8905264" y="2927070"/>
            <a:ext cx="1087608" cy="369332"/>
          </a:xfrm>
          <a:prstGeom prst="rect">
            <a:avLst/>
          </a:prstGeom>
          <a:noFill/>
        </p:spPr>
        <p:txBody>
          <a:bodyPr wrap="square" rtlCol="0">
            <a:spAutoFit/>
          </a:bodyPr>
          <a:lstStyle/>
          <a:p>
            <a:pPr algn="ctr"/>
            <a:r>
              <a:rPr lang="es-ES" dirty="0"/>
              <a:t>ultimo</a:t>
            </a:r>
          </a:p>
        </p:txBody>
      </p:sp>
      <p:cxnSp>
        <p:nvCxnSpPr>
          <p:cNvPr id="27" name="Conector recto de flecha 26">
            <a:extLst>
              <a:ext uri="{FF2B5EF4-FFF2-40B4-BE49-F238E27FC236}">
                <a16:creationId xmlns:a16="http://schemas.microsoft.com/office/drawing/2014/main" id="{3C2FA864-8C3D-FE7E-6A57-11389FBD5131}"/>
              </a:ext>
            </a:extLst>
          </p:cNvPr>
          <p:cNvCxnSpPr>
            <a:cxnSpLocks/>
          </p:cNvCxnSpPr>
          <p:nvPr/>
        </p:nvCxnSpPr>
        <p:spPr>
          <a:xfrm>
            <a:off x="8700116" y="3943633"/>
            <a:ext cx="4350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Conector recto de flecha 27">
            <a:extLst>
              <a:ext uri="{FF2B5EF4-FFF2-40B4-BE49-F238E27FC236}">
                <a16:creationId xmlns:a16="http://schemas.microsoft.com/office/drawing/2014/main" id="{520D3CBF-CE17-81B3-024C-7165A8628EA0}"/>
              </a:ext>
            </a:extLst>
          </p:cNvPr>
          <p:cNvCxnSpPr>
            <a:cxnSpLocks/>
          </p:cNvCxnSpPr>
          <p:nvPr/>
        </p:nvCxnSpPr>
        <p:spPr>
          <a:xfrm flipV="1">
            <a:off x="8331330" y="4306424"/>
            <a:ext cx="0" cy="3719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CuadroTexto 28">
            <a:extLst>
              <a:ext uri="{FF2B5EF4-FFF2-40B4-BE49-F238E27FC236}">
                <a16:creationId xmlns:a16="http://schemas.microsoft.com/office/drawing/2014/main" id="{F599D1CB-458B-F171-A989-AF1EF45C6C57}"/>
              </a:ext>
            </a:extLst>
          </p:cNvPr>
          <p:cNvSpPr txBox="1"/>
          <p:nvPr/>
        </p:nvSpPr>
        <p:spPr>
          <a:xfrm>
            <a:off x="7766118" y="4644631"/>
            <a:ext cx="1087608" cy="369332"/>
          </a:xfrm>
          <a:prstGeom prst="rect">
            <a:avLst/>
          </a:prstGeom>
          <a:noFill/>
        </p:spPr>
        <p:txBody>
          <a:bodyPr wrap="square" rtlCol="0">
            <a:spAutoFit/>
          </a:bodyPr>
          <a:lstStyle/>
          <a:p>
            <a:pPr algn="ctr"/>
            <a:r>
              <a:rPr lang="es-ES" dirty="0"/>
              <a:t>ultimo</a:t>
            </a:r>
          </a:p>
        </p:txBody>
      </p:sp>
      <p:sp>
        <p:nvSpPr>
          <p:cNvPr id="30" name="Rectángulo 29">
            <a:extLst>
              <a:ext uri="{FF2B5EF4-FFF2-40B4-BE49-F238E27FC236}">
                <a16:creationId xmlns:a16="http://schemas.microsoft.com/office/drawing/2014/main" id="{B220817C-961C-E863-B36A-70D2DC3801EC}"/>
              </a:ext>
            </a:extLst>
          </p:cNvPr>
          <p:cNvSpPr/>
          <p:nvPr/>
        </p:nvSpPr>
        <p:spPr>
          <a:xfrm>
            <a:off x="6551720" y="5214436"/>
            <a:ext cx="3811477" cy="14448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31" name="Rectángulo 30">
            <a:extLst>
              <a:ext uri="{FF2B5EF4-FFF2-40B4-BE49-F238E27FC236}">
                <a16:creationId xmlns:a16="http://schemas.microsoft.com/office/drawing/2014/main" id="{18C05224-B9B1-7B95-2F63-C41EAAA26F56}"/>
              </a:ext>
            </a:extLst>
          </p:cNvPr>
          <p:cNvSpPr/>
          <p:nvPr/>
        </p:nvSpPr>
        <p:spPr>
          <a:xfrm>
            <a:off x="6679709" y="5335215"/>
            <a:ext cx="630314" cy="4172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5</a:t>
            </a:r>
          </a:p>
        </p:txBody>
      </p:sp>
      <p:cxnSp>
        <p:nvCxnSpPr>
          <p:cNvPr id="32" name="Conector recto de flecha 31">
            <a:extLst>
              <a:ext uri="{FF2B5EF4-FFF2-40B4-BE49-F238E27FC236}">
                <a16:creationId xmlns:a16="http://schemas.microsoft.com/office/drawing/2014/main" id="{F8FB7B42-C565-3B63-6EF2-1D3040E32793}"/>
              </a:ext>
            </a:extLst>
          </p:cNvPr>
          <p:cNvCxnSpPr>
            <a:cxnSpLocks/>
          </p:cNvCxnSpPr>
          <p:nvPr/>
        </p:nvCxnSpPr>
        <p:spPr>
          <a:xfrm>
            <a:off x="7405457" y="5502960"/>
            <a:ext cx="4350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ángulo 32">
            <a:extLst>
              <a:ext uri="{FF2B5EF4-FFF2-40B4-BE49-F238E27FC236}">
                <a16:creationId xmlns:a16="http://schemas.microsoft.com/office/drawing/2014/main" id="{D851D22F-1B0F-C0FD-6480-E1E9425B8BB8}"/>
              </a:ext>
            </a:extLst>
          </p:cNvPr>
          <p:cNvSpPr/>
          <p:nvPr/>
        </p:nvSpPr>
        <p:spPr>
          <a:xfrm>
            <a:off x="7921103" y="5334015"/>
            <a:ext cx="630314" cy="4172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8</a:t>
            </a:r>
          </a:p>
        </p:txBody>
      </p:sp>
      <p:sp>
        <p:nvSpPr>
          <p:cNvPr id="34" name="Rectángulo 33">
            <a:extLst>
              <a:ext uri="{FF2B5EF4-FFF2-40B4-BE49-F238E27FC236}">
                <a16:creationId xmlns:a16="http://schemas.microsoft.com/office/drawing/2014/main" id="{75A09775-B603-30DF-7947-6B0C3E5620AF}"/>
              </a:ext>
            </a:extLst>
          </p:cNvPr>
          <p:cNvSpPr/>
          <p:nvPr/>
        </p:nvSpPr>
        <p:spPr>
          <a:xfrm>
            <a:off x="9046076" y="5334016"/>
            <a:ext cx="630314" cy="4225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13</a:t>
            </a:r>
          </a:p>
        </p:txBody>
      </p:sp>
      <p:cxnSp>
        <p:nvCxnSpPr>
          <p:cNvPr id="35" name="Conector recto de flecha 34">
            <a:extLst>
              <a:ext uri="{FF2B5EF4-FFF2-40B4-BE49-F238E27FC236}">
                <a16:creationId xmlns:a16="http://schemas.microsoft.com/office/drawing/2014/main" id="{D7CE2B30-7F14-E2EF-25D1-8B98281A4459}"/>
              </a:ext>
            </a:extLst>
          </p:cNvPr>
          <p:cNvCxnSpPr>
            <a:cxnSpLocks/>
          </p:cNvCxnSpPr>
          <p:nvPr/>
        </p:nvCxnSpPr>
        <p:spPr>
          <a:xfrm>
            <a:off x="8587664" y="5502960"/>
            <a:ext cx="4350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Conector recto de flecha 35">
            <a:extLst>
              <a:ext uri="{FF2B5EF4-FFF2-40B4-BE49-F238E27FC236}">
                <a16:creationId xmlns:a16="http://schemas.microsoft.com/office/drawing/2014/main" id="{F82FC599-3A84-BADE-4656-7A527E55FDD2}"/>
              </a:ext>
            </a:extLst>
          </p:cNvPr>
          <p:cNvCxnSpPr>
            <a:cxnSpLocks/>
          </p:cNvCxnSpPr>
          <p:nvPr/>
        </p:nvCxnSpPr>
        <p:spPr>
          <a:xfrm flipV="1">
            <a:off x="9353223" y="5865751"/>
            <a:ext cx="0" cy="3719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7" name="CuadroTexto 36">
            <a:extLst>
              <a:ext uri="{FF2B5EF4-FFF2-40B4-BE49-F238E27FC236}">
                <a16:creationId xmlns:a16="http://schemas.microsoft.com/office/drawing/2014/main" id="{D19DE615-25FF-F404-1DE8-0499923524B9}"/>
              </a:ext>
            </a:extLst>
          </p:cNvPr>
          <p:cNvSpPr txBox="1"/>
          <p:nvPr/>
        </p:nvSpPr>
        <p:spPr>
          <a:xfrm>
            <a:off x="8788011" y="6203958"/>
            <a:ext cx="1087608" cy="369332"/>
          </a:xfrm>
          <a:prstGeom prst="rect">
            <a:avLst/>
          </a:prstGeom>
          <a:noFill/>
        </p:spPr>
        <p:txBody>
          <a:bodyPr wrap="square" rtlCol="0">
            <a:spAutoFit/>
          </a:bodyPr>
          <a:lstStyle/>
          <a:p>
            <a:pPr algn="ctr"/>
            <a:r>
              <a:rPr lang="es-ES" dirty="0"/>
              <a:t>ultimo</a:t>
            </a:r>
          </a:p>
        </p:txBody>
      </p:sp>
      <p:pic>
        <p:nvPicPr>
          <p:cNvPr id="7" name="Imagen 6">
            <a:extLst>
              <a:ext uri="{FF2B5EF4-FFF2-40B4-BE49-F238E27FC236}">
                <a16:creationId xmlns:a16="http://schemas.microsoft.com/office/drawing/2014/main" id="{6E20EC5E-D453-9B79-682C-AB2752E39419}"/>
              </a:ext>
            </a:extLst>
          </p:cNvPr>
          <p:cNvPicPr>
            <a:picLocks noChangeAspect="1"/>
          </p:cNvPicPr>
          <p:nvPr/>
        </p:nvPicPr>
        <p:blipFill>
          <a:blip r:embed="rId3"/>
          <a:stretch>
            <a:fillRect/>
          </a:stretch>
        </p:blipFill>
        <p:spPr>
          <a:xfrm>
            <a:off x="1532739" y="3106199"/>
            <a:ext cx="3260733" cy="1674868"/>
          </a:xfrm>
          <a:prstGeom prst="rect">
            <a:avLst/>
          </a:prstGeom>
        </p:spPr>
      </p:pic>
    </p:spTree>
    <p:extLst>
      <p:ext uri="{BB962C8B-B14F-4D97-AF65-F5344CB8AC3E}">
        <p14:creationId xmlns:p14="http://schemas.microsoft.com/office/powerpoint/2010/main" val="381599234"/>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Recorte</Template>
  <TotalTime>983</TotalTime>
  <Words>585</Words>
  <Application>Microsoft Office PowerPoint</Application>
  <PresentationFormat>Panorámica</PresentationFormat>
  <Paragraphs>62</Paragraphs>
  <Slides>12</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12</vt:i4>
      </vt:variant>
    </vt:vector>
  </HeadingPairs>
  <TitlesOfParts>
    <vt:vector size="14" baseType="lpstr">
      <vt:lpstr>Franklin Gothic Book</vt:lpstr>
      <vt:lpstr>Recorte</vt:lpstr>
      <vt:lpstr>Colas y listas</vt:lpstr>
      <vt:lpstr>Listas </vt:lpstr>
      <vt:lpstr>Estructura y creación de una lista y un nodo</vt:lpstr>
      <vt:lpstr>Insertar un nodo al inicio de una lista</vt:lpstr>
      <vt:lpstr>Introducir elementos en cualquier lugar de una lista</vt:lpstr>
      <vt:lpstr>Eliminar un nodo de la lista</vt:lpstr>
      <vt:lpstr>Colas </vt:lpstr>
      <vt:lpstr>Estructura y creación de colas y sus nodos</vt:lpstr>
      <vt:lpstr>Agregar un valor a la cola</vt:lpstr>
      <vt:lpstr>Eliminar un nodo de la cola</vt:lpstr>
      <vt:lpstr>Mostrar un nodo de una lista o una cola</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Colas y listas</dc:title>
  <dc:creator>jesusdaniolob@gmail.com</dc:creator>
  <cp:lastModifiedBy>jesusdaniolob@gmail.com</cp:lastModifiedBy>
  <cp:revision>8</cp:revision>
  <dcterms:created xsi:type="dcterms:W3CDTF">2022-07-09T06:11:14Z</dcterms:created>
  <dcterms:modified xsi:type="dcterms:W3CDTF">2022-07-15T03:58:21Z</dcterms:modified>
</cp:coreProperties>
</file>