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Karnchang" panose="020B0604020202020204" charset="-34"/>
      <p:regular r:id="rId16"/>
    </p:embeddedFont>
    <p:embeddedFont>
      <p:font typeface="Karnchang Bold" panose="020B0604020202020204" charset="-3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3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8951437" cy="2311125"/>
          </a:xfrm>
          <a:prstGeom prst="rect">
            <a:avLst/>
          </a:prstGeom>
        </p:spPr>
        <p:txBody>
          <a:bodyPr lIns="0" tIns="0" rIns="0" bIns="0" rtlCol="0" anchor="t">
            <a:spAutoFit/>
          </a:bodyPr>
          <a:lstStyle/>
          <a:p>
            <a:pPr>
              <a:lnSpc>
                <a:spcPts val="14890"/>
              </a:lnSpc>
            </a:pPr>
            <a:r>
              <a:rPr lang="en-US" sz="10635" dirty="0" err="1">
                <a:solidFill>
                  <a:srgbClr val="000000"/>
                </a:solidFill>
                <a:latin typeface="Karnchang"/>
              </a:rPr>
              <a:t>Presentasi</a:t>
            </a:r>
            <a:r>
              <a:rPr lang="en-US" sz="10635" dirty="0">
                <a:solidFill>
                  <a:srgbClr val="000000"/>
                </a:solidFill>
                <a:latin typeface="Karnchang"/>
              </a:rPr>
              <a:t> </a:t>
            </a:r>
          </a:p>
        </p:txBody>
      </p:sp>
      <p:sp>
        <p:nvSpPr>
          <p:cNvPr id="3" name="TextBox 3"/>
          <p:cNvSpPr txBox="1"/>
          <p:nvPr/>
        </p:nvSpPr>
        <p:spPr>
          <a:xfrm>
            <a:off x="1028700" y="2938878"/>
            <a:ext cx="9725747" cy="2473900"/>
          </a:xfrm>
          <a:prstGeom prst="rect">
            <a:avLst/>
          </a:prstGeom>
        </p:spPr>
        <p:txBody>
          <a:bodyPr lIns="0" tIns="0" rIns="0" bIns="0" rtlCol="0" anchor="t">
            <a:spAutoFit/>
          </a:bodyPr>
          <a:lstStyle/>
          <a:p>
            <a:pPr>
              <a:lnSpc>
                <a:spcPts val="7818"/>
              </a:lnSpc>
            </a:pPr>
            <a:r>
              <a:rPr lang="en-US" sz="8498" dirty="0">
                <a:solidFill>
                  <a:srgbClr val="000000"/>
                </a:solidFill>
                <a:latin typeface="Karnchang Bold"/>
              </a:rPr>
              <a:t>PROGRAM DAFTAR MENU MAKAN</a:t>
            </a:r>
          </a:p>
        </p:txBody>
      </p:sp>
      <p:sp>
        <p:nvSpPr>
          <p:cNvPr id="4" name="TextBox 4"/>
          <p:cNvSpPr txBox="1"/>
          <p:nvPr/>
        </p:nvSpPr>
        <p:spPr>
          <a:xfrm>
            <a:off x="1028700" y="8518617"/>
            <a:ext cx="7644346" cy="666750"/>
          </a:xfrm>
          <a:prstGeom prst="rect">
            <a:avLst/>
          </a:prstGeom>
        </p:spPr>
        <p:txBody>
          <a:bodyPr lIns="0" tIns="0" rIns="0" bIns="0" rtlCol="0" anchor="t">
            <a:spAutoFit/>
          </a:bodyPr>
          <a:lstStyle/>
          <a:p>
            <a:pPr>
              <a:lnSpc>
                <a:spcPts val="4200"/>
              </a:lnSpc>
            </a:pPr>
            <a:r>
              <a:rPr lang="en-US" sz="3000" dirty="0">
                <a:solidFill>
                  <a:srgbClr val="000000"/>
                </a:solidFill>
                <a:latin typeface="Karnchang"/>
              </a:rPr>
              <a:t>Muhammad Agfa </a:t>
            </a:r>
            <a:r>
              <a:rPr lang="en-US" sz="3000" dirty="0" err="1">
                <a:solidFill>
                  <a:srgbClr val="000000"/>
                </a:solidFill>
                <a:latin typeface="Karnchang"/>
              </a:rPr>
              <a:t>Saputra</a:t>
            </a:r>
            <a:r>
              <a:rPr lang="en-US" sz="3000" dirty="0">
                <a:solidFill>
                  <a:srgbClr val="000000"/>
                </a:solidFill>
                <a:latin typeface="Karnchang"/>
              </a:rPr>
              <a:t> </a:t>
            </a:r>
            <a:r>
              <a:rPr lang="en-US" sz="3000" dirty="0" err="1">
                <a:solidFill>
                  <a:srgbClr val="000000"/>
                </a:solidFill>
                <a:latin typeface="Karnchang"/>
              </a:rPr>
              <a:t>cr</a:t>
            </a:r>
            <a:r>
              <a:rPr lang="en-US" sz="3000" dirty="0">
                <a:solidFill>
                  <a:srgbClr val="000000"/>
                </a:solidFill>
                <a:latin typeface="Karnchang"/>
              </a:rPr>
              <a:t> | A | 2300018029</a:t>
            </a:r>
          </a:p>
        </p:txBody>
      </p:sp>
      <p:sp>
        <p:nvSpPr>
          <p:cNvPr id="5" name="TextBox 5"/>
          <p:cNvSpPr txBox="1"/>
          <p:nvPr/>
        </p:nvSpPr>
        <p:spPr>
          <a:xfrm>
            <a:off x="274440" y="9252808"/>
            <a:ext cx="13315326" cy="610745"/>
          </a:xfrm>
          <a:prstGeom prst="rect">
            <a:avLst/>
          </a:prstGeom>
        </p:spPr>
        <p:txBody>
          <a:bodyPr wrap="square" lIns="0" tIns="0" rIns="0" bIns="0" rtlCol="0" anchor="t">
            <a:spAutoFit/>
          </a:bodyPr>
          <a:lstStyle/>
          <a:p>
            <a:pPr>
              <a:lnSpc>
                <a:spcPts val="5599"/>
              </a:lnSpc>
            </a:pPr>
            <a:r>
              <a:rPr lang="en-US" sz="2400" dirty="0">
                <a:solidFill>
                  <a:srgbClr val="000000"/>
                </a:solidFill>
                <a:latin typeface="Times New Roman" panose="02020603050405020304" pitchFamily="18" charset="0"/>
                <a:cs typeface="Times New Roman" panose="02020603050405020304" pitchFamily="18" charset="0"/>
              </a:rPr>
              <a:t>https://github.com/agfasptra/Daftar-menu-makan/commit/3ab587cd1507bfa652dc27471531c77daa0df34f</a:t>
            </a:r>
          </a:p>
        </p:txBody>
      </p:sp>
      <p:grpSp>
        <p:nvGrpSpPr>
          <p:cNvPr id="6" name="Group 6"/>
          <p:cNvGrpSpPr/>
          <p:nvPr/>
        </p:nvGrpSpPr>
        <p:grpSpPr>
          <a:xfrm>
            <a:off x="10754447" y="-3093732"/>
            <a:ext cx="18901247" cy="17982775"/>
            <a:chOff x="0" y="0"/>
            <a:chExt cx="25201662" cy="23977033"/>
          </a:xfrm>
        </p:grpSpPr>
        <p:grpSp>
          <p:nvGrpSpPr>
            <p:cNvPr id="7" name="Group 7"/>
            <p:cNvGrpSpPr/>
            <p:nvPr/>
          </p:nvGrpSpPr>
          <p:grpSpPr>
            <a:xfrm rot="2252144">
              <a:off x="2887185" y="2861146"/>
              <a:ext cx="14259267" cy="14323066"/>
              <a:chOff x="0" y="0"/>
              <a:chExt cx="2816645" cy="2829248"/>
            </a:xfrm>
          </p:grpSpPr>
          <p:sp>
            <p:nvSpPr>
              <p:cNvPr id="8" name="Freeform 8"/>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9" name="TextBox 9"/>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rot="2252144">
              <a:off x="4620058" y="6213209"/>
              <a:ext cx="14259267" cy="14323066"/>
              <a:chOff x="0" y="0"/>
              <a:chExt cx="2816645" cy="2829248"/>
            </a:xfrm>
          </p:grpSpPr>
          <p:sp>
            <p:nvSpPr>
              <p:cNvPr id="11" name="Freeform 11"/>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2" name="TextBox 12"/>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rot="2252144">
              <a:off x="8055210" y="6792821"/>
              <a:ext cx="14259267" cy="14323066"/>
              <a:chOff x="0" y="0"/>
              <a:chExt cx="2816645" cy="2829248"/>
            </a:xfrm>
          </p:grpSpPr>
          <p:sp>
            <p:nvSpPr>
              <p:cNvPr id="14" name="Freeform 14"/>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5" name="TextBox 15"/>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16" name="TextBox 15">
            <a:extLst>
              <a:ext uri="{FF2B5EF4-FFF2-40B4-BE49-F238E27FC236}">
                <a16:creationId xmlns:a16="http://schemas.microsoft.com/office/drawing/2014/main" id="{2A40DB90-A44D-49A6-8974-34421281EA16}"/>
              </a:ext>
            </a:extLst>
          </p:cNvPr>
          <p:cNvSpPr txBox="1"/>
          <p:nvPr/>
        </p:nvSpPr>
        <p:spPr>
          <a:xfrm flipH="1">
            <a:off x="1028700" y="5809298"/>
            <a:ext cx="10189029" cy="1015663"/>
          </a:xfrm>
          <a:prstGeom prst="rect">
            <a:avLst/>
          </a:prstGeom>
          <a:noFill/>
        </p:spPr>
        <p:txBody>
          <a:bodyPr wrap="square" rtlCol="0">
            <a:spAutoFit/>
          </a:bodyPr>
          <a:lstStyle/>
          <a:p>
            <a:r>
              <a:rPr lang="en-US" sz="6000" b="1" dirty="0">
                <a:latin typeface="Karnchang" panose="020B0604020202020204" charset="-34"/>
                <a:cs typeface="Karnchang" panose="020B0604020202020204" charset="-34"/>
              </a:rPr>
              <a:t>DASAR SISTEM KOMPUTER</a:t>
            </a:r>
            <a:endParaRPr lang="en-ID" sz="6000" b="1" dirty="0">
              <a:latin typeface="Karnchang" panose="020B0604020202020204" charset="-34"/>
              <a:cs typeface="Karnchang" panose="020B0604020202020204"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Terima Kasih</a:t>
            </a:r>
          </a:p>
        </p:txBody>
      </p:sp>
      <p:grpSp>
        <p:nvGrpSpPr>
          <p:cNvPr id="26" name="Group 26"/>
          <p:cNvGrpSpPr/>
          <p:nvPr/>
        </p:nvGrpSpPr>
        <p:grpSpPr>
          <a:xfrm>
            <a:off x="3917411" y="5548722"/>
            <a:ext cx="10453178" cy="921776"/>
            <a:chOff x="0" y="0"/>
            <a:chExt cx="13937571" cy="1229035"/>
          </a:xfrm>
        </p:grpSpPr>
        <p:grpSp>
          <p:nvGrpSpPr>
            <p:cNvPr id="27" name="Group 27"/>
            <p:cNvGrpSpPr/>
            <p:nvPr/>
          </p:nvGrpSpPr>
          <p:grpSpPr>
            <a:xfrm>
              <a:off x="153848" y="0"/>
              <a:ext cx="13629875" cy="1229035"/>
              <a:chOff x="0" y="0"/>
              <a:chExt cx="1833526" cy="165333"/>
            </a:xfrm>
          </p:grpSpPr>
          <p:sp>
            <p:nvSpPr>
              <p:cNvPr id="28" name="Freeform 2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0" y="172945"/>
              <a:ext cx="13937571" cy="790560"/>
            </a:xfrm>
            <a:prstGeom prst="rect">
              <a:avLst/>
            </a:prstGeom>
          </p:spPr>
          <p:txBody>
            <a:bodyPr lIns="0" tIns="0" rIns="0" bIns="0" rtlCol="0" anchor="t">
              <a:spAutoFit/>
            </a:bodyPr>
            <a:lstStyle/>
            <a:p>
              <a:pPr algn="ctr">
                <a:lnSpc>
                  <a:spcPts val="4111"/>
                </a:lnSpc>
              </a:pPr>
              <a:r>
                <a:rPr lang="en-US" sz="2936" spc="176" dirty="0">
                  <a:solidFill>
                    <a:srgbClr val="FFFFFF"/>
                  </a:solidFill>
                  <a:latin typeface="Karnchang"/>
                </a:rPr>
                <a:t>Muhammad Agfa </a:t>
              </a:r>
              <a:r>
                <a:rPr lang="en-US" sz="2936" spc="176" dirty="0" err="1">
                  <a:solidFill>
                    <a:srgbClr val="FFFFFF"/>
                  </a:solidFill>
                  <a:latin typeface="Karnchang"/>
                </a:rPr>
                <a:t>Saputra</a:t>
              </a:r>
              <a:r>
                <a:rPr lang="en-US" sz="2936" spc="176" dirty="0">
                  <a:solidFill>
                    <a:srgbClr val="FFFFFF"/>
                  </a:solidFill>
                  <a:latin typeface="Karnchang"/>
                </a:rPr>
                <a:t> </a:t>
              </a:r>
              <a:r>
                <a:rPr lang="en-US" sz="2936" spc="176" dirty="0" err="1">
                  <a:solidFill>
                    <a:srgbClr val="FFFFFF"/>
                  </a:solidFill>
                  <a:latin typeface="Karnchang"/>
                </a:rPr>
                <a:t>cr</a:t>
              </a:r>
              <a:r>
                <a:rPr lang="en-US" sz="2936" spc="176" dirty="0">
                  <a:solidFill>
                    <a:srgbClr val="FFFFFF"/>
                  </a:solidFill>
                  <a:latin typeface="Karnchang"/>
                </a:rPr>
                <a:t> | A | 2300018029</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881362" y="3361043"/>
            <a:ext cx="6458391" cy="4848531"/>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l="-5873" r="-5873"/>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1" name="Group 31"/>
          <p:cNvGrpSpPr/>
          <p:nvPr/>
        </p:nvGrpSpPr>
        <p:grpSpPr>
          <a:xfrm>
            <a:off x="629723" y="9258300"/>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9477863" y="2319747"/>
            <a:ext cx="6867586" cy="694690"/>
          </a:xfrm>
          <a:prstGeom prst="rect">
            <a:avLst/>
          </a:prstGeom>
        </p:spPr>
        <p:txBody>
          <a:bodyPr lIns="0" tIns="0" rIns="0" bIns="0" rtlCol="0" anchor="t">
            <a:spAutoFit/>
          </a:bodyPr>
          <a:lstStyle/>
          <a:p>
            <a:pPr>
              <a:lnSpc>
                <a:spcPts val="3680"/>
              </a:lnSpc>
            </a:pPr>
            <a:r>
              <a:rPr lang="en-US" sz="4000">
                <a:solidFill>
                  <a:srgbClr val="000000"/>
                </a:solidFill>
                <a:latin typeface="Karnchang Bold"/>
              </a:rPr>
              <a:t>Deskripsi Aplikasi</a:t>
            </a:r>
          </a:p>
        </p:txBody>
      </p:sp>
      <p:sp>
        <p:nvSpPr>
          <p:cNvPr id="35" name="TextBox 35"/>
          <p:cNvSpPr txBox="1"/>
          <p:nvPr/>
        </p:nvSpPr>
        <p:spPr>
          <a:xfrm>
            <a:off x="8933563" y="4196118"/>
            <a:ext cx="7956185" cy="2493645"/>
          </a:xfrm>
          <a:prstGeom prst="rect">
            <a:avLst/>
          </a:prstGeom>
        </p:spPr>
        <p:txBody>
          <a:bodyPr lIns="0" tIns="0" rIns="0" bIns="0" rtlCol="0" anchor="t">
            <a:spAutoFit/>
          </a:bodyPr>
          <a:lstStyle/>
          <a:p>
            <a:pPr>
              <a:lnSpc>
                <a:spcPts val="3779"/>
              </a:lnSpc>
            </a:pPr>
            <a:r>
              <a:rPr lang="en-US" sz="2700">
                <a:solidFill>
                  <a:srgbClr val="000000"/>
                </a:solidFill>
                <a:latin typeface="Karnchang"/>
              </a:rPr>
              <a:t> Program aplikasi "Daftar menu makan" adalah sebuah program yang dibuat menggunakan bahasa assembly. Program ini dirancang untuk memudahkan user untuk memilih makanan yang akan di pesan.</a:t>
            </a:r>
          </a:p>
          <a:p>
            <a:pPr>
              <a:lnSpc>
                <a:spcPts val="3779"/>
              </a:lnSpc>
            </a:pPr>
            <a:endParaRPr lang="en-US" sz="2700">
              <a:solidFill>
                <a:srgbClr val="000000"/>
              </a:solidFill>
              <a:latin typeface="Karnchang"/>
            </a:endParaRPr>
          </a:p>
        </p:txBody>
      </p:sp>
      <p:sp>
        <p:nvSpPr>
          <p:cNvPr id="36" name="TextBox 36"/>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2</a:t>
            </a:r>
          </a:p>
        </p:txBody>
      </p:sp>
      <p:sp>
        <p:nvSpPr>
          <p:cNvPr id="37" name="TextBox 37"/>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14619227">
            <a:off x="-6560537" y="6759009"/>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19008823">
            <a:off x="15428428" y="-5718027"/>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4293776" y="1164537"/>
            <a:ext cx="9700448"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Fitur Aplikasi</a:t>
            </a:r>
          </a:p>
        </p:txBody>
      </p:sp>
      <p:sp>
        <p:nvSpPr>
          <p:cNvPr id="26" name="TextBox 26"/>
          <p:cNvSpPr txBox="1"/>
          <p:nvPr/>
        </p:nvSpPr>
        <p:spPr>
          <a:xfrm>
            <a:off x="1960029" y="2698740"/>
            <a:ext cx="14367942" cy="439864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Karnchang"/>
              </a:rPr>
              <a:t>Fitur input: Program ini memiliki fitur input untuk menerima input dari pengguna. Input yang diterima adalah pilihan menu yang ingin dipesan.</a:t>
            </a:r>
          </a:p>
          <a:p>
            <a:pPr marL="582930" lvl="1" indent="-291465" algn="just">
              <a:lnSpc>
                <a:spcPts val="3779"/>
              </a:lnSpc>
              <a:buFont typeface="Arial"/>
              <a:buChar char="•"/>
            </a:pPr>
            <a:r>
              <a:rPr lang="en-US" sz="2700">
                <a:solidFill>
                  <a:srgbClr val="000000"/>
                </a:solidFill>
                <a:latin typeface="Karnchang"/>
              </a:rPr>
              <a:t>Fitur proses: Program ini memiliki fitur proses untuk memproses input yang diterima dari pengguna. Proses yang dilakukan adalah memeriksa apakah pilihan menu yang dipilih tersedia atau tidak.</a:t>
            </a:r>
          </a:p>
          <a:p>
            <a:pPr marL="582930" lvl="1" indent="-291465" algn="just">
              <a:lnSpc>
                <a:spcPts val="3779"/>
              </a:lnSpc>
              <a:buFont typeface="Arial"/>
              <a:buChar char="•"/>
            </a:pPr>
            <a:r>
              <a:rPr lang="en-US" sz="2700">
                <a:solidFill>
                  <a:srgbClr val="000000"/>
                </a:solidFill>
                <a:latin typeface="Karnchang"/>
              </a:rPr>
              <a:t>Fitur output: Program ini memiliki fitur output untuk menampilkan hasil proses kepada pengguna. Hasil proses yang ditampilkan adalah informasi tentang menu yang dipilih, termasuk nama menu dan harga.</a:t>
            </a:r>
          </a:p>
          <a:p>
            <a:pPr algn="just">
              <a:lnSpc>
                <a:spcPts val="3779"/>
              </a:lnSpc>
            </a:pPr>
            <a:endParaRPr lang="en-US" sz="2700">
              <a:solidFill>
                <a:srgbClr val="000000"/>
              </a:solidFill>
              <a:latin typeface="Karnchang"/>
            </a:endParaRPr>
          </a:p>
        </p:txBody>
      </p:sp>
      <p:grpSp>
        <p:nvGrpSpPr>
          <p:cNvPr id="27" name="Group 27"/>
          <p:cNvGrpSpPr/>
          <p:nvPr/>
        </p:nvGrpSpPr>
        <p:grpSpPr>
          <a:xfrm>
            <a:off x="15665503" y="317552"/>
            <a:ext cx="2042119" cy="650325"/>
            <a:chOff x="0" y="0"/>
            <a:chExt cx="537842" cy="171279"/>
          </a:xfrm>
        </p:grpSpPr>
        <p:sp>
          <p:nvSpPr>
            <p:cNvPr id="28" name="Freeform 28"/>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grpSp>
        <p:nvGrpSpPr>
          <p:cNvPr id="31" name="Group 31"/>
          <p:cNvGrpSpPr/>
          <p:nvPr/>
        </p:nvGrpSpPr>
        <p:grpSpPr>
          <a:xfrm>
            <a:off x="629723" y="9258300"/>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13324561">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490452" y="3745408"/>
            <a:ext cx="6458391" cy="4848531"/>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l="-5663" r="-5663"/>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id="28" name="TextBox 28"/>
          <p:cNvSpPr txBox="1"/>
          <p:nvPr/>
        </p:nvSpPr>
        <p:spPr>
          <a:xfrm>
            <a:off x="1490452" y="857250"/>
            <a:ext cx="7095101" cy="2345452"/>
          </a:xfrm>
          <a:prstGeom prst="rect">
            <a:avLst/>
          </a:prstGeom>
        </p:spPr>
        <p:txBody>
          <a:bodyPr lIns="0" tIns="0" rIns="0" bIns="0" rtlCol="0" anchor="t">
            <a:spAutoFit/>
          </a:bodyPr>
          <a:lstStyle/>
          <a:p>
            <a:pPr algn="ctr">
              <a:lnSpc>
                <a:spcPts val="7452"/>
              </a:lnSpc>
            </a:pPr>
            <a:r>
              <a:rPr lang="en-US" sz="8100">
                <a:solidFill>
                  <a:srgbClr val="243342"/>
                </a:solidFill>
                <a:latin typeface="Karnchang Bold"/>
              </a:rPr>
              <a:t>CARA KERJA PROGRAM </a:t>
            </a:r>
          </a:p>
        </p:txBody>
      </p:sp>
      <p:grpSp>
        <p:nvGrpSpPr>
          <p:cNvPr id="29" name="Group 29"/>
          <p:cNvGrpSpPr/>
          <p:nvPr/>
        </p:nvGrpSpPr>
        <p:grpSpPr>
          <a:xfrm>
            <a:off x="8382367" y="793505"/>
            <a:ext cx="7881001" cy="8655295"/>
            <a:chOff x="0" y="0"/>
            <a:chExt cx="10508001" cy="11540394"/>
          </a:xfrm>
        </p:grpSpPr>
        <p:grpSp>
          <p:nvGrpSpPr>
            <p:cNvPr id="30" name="Group 30"/>
            <p:cNvGrpSpPr/>
            <p:nvPr/>
          </p:nvGrpSpPr>
          <p:grpSpPr>
            <a:xfrm>
              <a:off x="0" y="0"/>
              <a:ext cx="10508001" cy="11540394"/>
              <a:chOff x="0" y="0"/>
              <a:chExt cx="2187113" cy="2401993"/>
            </a:xfrm>
          </p:grpSpPr>
          <p:sp>
            <p:nvSpPr>
              <p:cNvPr id="31" name="Freeform 31"/>
              <p:cNvSpPr/>
              <p:nvPr/>
            </p:nvSpPr>
            <p:spPr>
              <a:xfrm>
                <a:off x="0" y="0"/>
                <a:ext cx="2187113" cy="2401993"/>
              </a:xfrm>
              <a:custGeom>
                <a:avLst/>
                <a:gdLst/>
                <a:ahLst/>
                <a:cxnLst/>
                <a:rect l="l" t="t" r="r" b="b"/>
                <a:pathLst>
                  <a:path w="2187113" h="2401993">
                    <a:moveTo>
                      <a:pt x="47547" y="0"/>
                    </a:moveTo>
                    <a:lnTo>
                      <a:pt x="2139566" y="0"/>
                    </a:lnTo>
                    <a:cubicBezTo>
                      <a:pt x="2152177" y="0"/>
                      <a:pt x="2164270" y="5009"/>
                      <a:pt x="2173187" y="13926"/>
                    </a:cubicBezTo>
                    <a:cubicBezTo>
                      <a:pt x="2182104" y="22843"/>
                      <a:pt x="2187113" y="34937"/>
                      <a:pt x="2187113" y="47547"/>
                    </a:cubicBezTo>
                    <a:lnTo>
                      <a:pt x="2187113" y="2354447"/>
                    </a:lnTo>
                    <a:cubicBezTo>
                      <a:pt x="2187113" y="2367057"/>
                      <a:pt x="2182104" y="2379151"/>
                      <a:pt x="2173187" y="2388067"/>
                    </a:cubicBezTo>
                    <a:cubicBezTo>
                      <a:pt x="2164270" y="2396984"/>
                      <a:pt x="2152177" y="2401993"/>
                      <a:pt x="2139566" y="2401993"/>
                    </a:cubicBezTo>
                    <a:lnTo>
                      <a:pt x="47547" y="2401993"/>
                    </a:lnTo>
                    <a:cubicBezTo>
                      <a:pt x="34937" y="2401993"/>
                      <a:pt x="22843" y="2396984"/>
                      <a:pt x="13926" y="2388067"/>
                    </a:cubicBezTo>
                    <a:cubicBezTo>
                      <a:pt x="5009" y="2379151"/>
                      <a:pt x="0" y="2367057"/>
                      <a:pt x="0" y="235444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id="32" name="TextBox 32"/>
              <p:cNvSpPr txBox="1"/>
              <p:nvPr/>
            </p:nvSpPr>
            <p:spPr>
              <a:xfrm>
                <a:off x="0" y="-38100"/>
                <a:ext cx="2187113" cy="2440093"/>
              </a:xfrm>
              <a:prstGeom prst="rect">
                <a:avLst/>
              </a:prstGeom>
            </p:spPr>
            <p:txBody>
              <a:bodyPr lIns="50800" tIns="50800" rIns="50800" bIns="50800" rtlCol="0" anchor="ctr"/>
              <a:lstStyle/>
              <a:p>
                <a:pPr algn="ctr">
                  <a:lnSpc>
                    <a:spcPts val="3362"/>
                  </a:lnSpc>
                </a:pPr>
                <a:endParaRPr/>
              </a:p>
            </p:txBody>
          </p:sp>
        </p:grpSp>
        <p:sp>
          <p:nvSpPr>
            <p:cNvPr id="33" name="TextBox 33"/>
            <p:cNvSpPr txBox="1"/>
            <p:nvPr/>
          </p:nvSpPr>
          <p:spPr>
            <a:xfrm>
              <a:off x="440367" y="120941"/>
              <a:ext cx="9834632" cy="11205727"/>
            </a:xfrm>
            <a:prstGeom prst="rect">
              <a:avLst/>
            </a:prstGeom>
          </p:spPr>
          <p:txBody>
            <a:bodyPr lIns="0" tIns="0" rIns="0" bIns="0" rtlCol="0" anchor="t">
              <a:spAutoFit/>
            </a:bodyPr>
            <a:lstStyle/>
            <a:p>
              <a:pPr>
                <a:lnSpc>
                  <a:spcPts val="3055"/>
                </a:lnSpc>
              </a:pPr>
              <a:r>
                <a:rPr lang="en-US" sz="2182">
                  <a:solidFill>
                    <a:srgbClr val="000000"/>
                  </a:solidFill>
                  <a:latin typeface="Karnchang"/>
                </a:rPr>
                <a:t> Cara kerja aplikasi adalah sebagai berikut:</a:t>
              </a:r>
            </a:p>
            <a:p>
              <a:pPr>
                <a:lnSpc>
                  <a:spcPts val="3055"/>
                </a:lnSpc>
              </a:pPr>
              <a:r>
                <a:rPr lang="en-US" sz="2182">
                  <a:solidFill>
                    <a:srgbClr val="000000"/>
                  </a:solidFill>
                  <a:latin typeface="Karnchang"/>
                </a:rPr>
                <a:t>1.  Pertama pengguna di perintahkan untuk memilih paket apa yang akan di pilih.</a:t>
              </a:r>
            </a:p>
            <a:p>
              <a:pPr>
                <a:lnSpc>
                  <a:spcPts val="3055"/>
                </a:lnSpc>
              </a:pPr>
              <a:r>
                <a:rPr lang="en-US" sz="2182">
                  <a:solidFill>
                    <a:srgbClr val="000000"/>
                  </a:solidFill>
                  <a:latin typeface="Karnchang"/>
                </a:rPr>
                <a:t>      a. Mengetik angka 1 untuk memilih paket nasi goreng.</a:t>
              </a:r>
            </a:p>
            <a:p>
              <a:pPr>
                <a:lnSpc>
                  <a:spcPts val="3055"/>
                </a:lnSpc>
              </a:pPr>
              <a:r>
                <a:rPr lang="en-US" sz="2182">
                  <a:solidFill>
                    <a:srgbClr val="000000"/>
                  </a:solidFill>
                  <a:latin typeface="Karnchang"/>
                </a:rPr>
                <a:t>      b. Mengetik angka 2 untuk memilih paket ayam.</a:t>
              </a:r>
            </a:p>
            <a:p>
              <a:pPr>
                <a:lnSpc>
                  <a:spcPts val="3055"/>
                </a:lnSpc>
              </a:pPr>
              <a:r>
                <a:rPr lang="en-US" sz="2182">
                  <a:solidFill>
                    <a:srgbClr val="000000"/>
                  </a:solidFill>
                  <a:latin typeface="Karnchang"/>
                </a:rPr>
                <a:t>      c. Mengetik angka 3 untuk memilih paket sop.</a:t>
              </a:r>
            </a:p>
            <a:p>
              <a:pPr>
                <a:lnSpc>
                  <a:spcPts val="3055"/>
                </a:lnSpc>
              </a:pPr>
              <a:r>
                <a:rPr lang="en-US" sz="2182">
                  <a:solidFill>
                    <a:srgbClr val="000000"/>
                  </a:solidFill>
                  <a:latin typeface="Karnchang"/>
                </a:rPr>
                <a:t>2. Pengguna memilih menu makan dari paket yang telah di pilih.</a:t>
              </a:r>
            </a:p>
            <a:p>
              <a:pPr>
                <a:lnSpc>
                  <a:spcPts val="3055"/>
                </a:lnSpc>
              </a:pPr>
              <a:r>
                <a:rPr lang="en-US" sz="2182">
                  <a:solidFill>
                    <a:srgbClr val="000000"/>
                  </a:solidFill>
                  <a:latin typeface="Karnchang"/>
                </a:rPr>
                <a:t>      a. Paket nasi goreng.</a:t>
              </a:r>
            </a:p>
            <a:p>
              <a:pPr>
                <a:lnSpc>
                  <a:spcPts val="3055"/>
                </a:lnSpc>
              </a:pPr>
              <a:r>
                <a:rPr lang="en-US" sz="2182">
                  <a:solidFill>
                    <a:srgbClr val="000000"/>
                  </a:solidFill>
                  <a:latin typeface="Karnchang"/>
                </a:rPr>
                <a:t>          -Mengetik huruf A untuk memilih nasi goreng seafood.</a:t>
              </a:r>
            </a:p>
            <a:p>
              <a:pPr>
                <a:lnSpc>
                  <a:spcPts val="3055"/>
                </a:lnSpc>
              </a:pPr>
              <a:r>
                <a:rPr lang="en-US" sz="2182">
                  <a:solidFill>
                    <a:srgbClr val="000000"/>
                  </a:solidFill>
                  <a:latin typeface="Karnchang"/>
                </a:rPr>
                <a:t>          -Mengetik huruf B untuk memilih nasi kambing.</a:t>
              </a:r>
            </a:p>
            <a:p>
              <a:pPr>
                <a:lnSpc>
                  <a:spcPts val="3055"/>
                </a:lnSpc>
              </a:pPr>
              <a:r>
                <a:rPr lang="en-US" sz="2182">
                  <a:solidFill>
                    <a:srgbClr val="000000"/>
                  </a:solidFill>
                  <a:latin typeface="Karnchang"/>
                </a:rPr>
                <a:t>      b. Paket ayam.</a:t>
              </a:r>
            </a:p>
            <a:p>
              <a:pPr>
                <a:lnSpc>
                  <a:spcPts val="3055"/>
                </a:lnSpc>
              </a:pPr>
              <a:r>
                <a:rPr lang="en-US" sz="2182">
                  <a:solidFill>
                    <a:srgbClr val="000000"/>
                  </a:solidFill>
                  <a:latin typeface="Karnchang"/>
                </a:rPr>
                <a:t>          -Mengetik huruf A untuk memilih ayam goreng.</a:t>
              </a:r>
            </a:p>
            <a:p>
              <a:pPr>
                <a:lnSpc>
                  <a:spcPts val="3055"/>
                </a:lnSpc>
              </a:pPr>
              <a:r>
                <a:rPr lang="en-US" sz="2182">
                  <a:solidFill>
                    <a:srgbClr val="000000"/>
                  </a:solidFill>
                  <a:latin typeface="Karnchang"/>
                </a:rPr>
                <a:t>          -Mengetik huruf B untuk memilih ayam penyet.</a:t>
              </a:r>
            </a:p>
            <a:p>
              <a:pPr>
                <a:lnSpc>
                  <a:spcPts val="3055"/>
                </a:lnSpc>
              </a:pPr>
              <a:r>
                <a:rPr lang="en-US" sz="2182">
                  <a:solidFill>
                    <a:srgbClr val="000000"/>
                  </a:solidFill>
                  <a:latin typeface="Karnchang"/>
                </a:rPr>
                <a:t>      c. Paket sop.</a:t>
              </a:r>
            </a:p>
            <a:p>
              <a:pPr>
                <a:lnSpc>
                  <a:spcPts val="3055"/>
                </a:lnSpc>
              </a:pPr>
              <a:r>
                <a:rPr lang="en-US" sz="2182">
                  <a:solidFill>
                    <a:srgbClr val="000000"/>
                  </a:solidFill>
                  <a:latin typeface="Karnchang"/>
                </a:rPr>
                <a:t>          -Mengetik huruf A untuk memilih sop iga bakar.</a:t>
              </a:r>
            </a:p>
            <a:p>
              <a:pPr>
                <a:lnSpc>
                  <a:spcPts val="3055"/>
                </a:lnSpc>
              </a:pPr>
              <a:r>
                <a:rPr lang="en-US" sz="2182">
                  <a:solidFill>
                    <a:srgbClr val="000000"/>
                  </a:solidFill>
                  <a:latin typeface="Karnchang"/>
                </a:rPr>
                <a:t>          -Mengetik huruf B untuk memilih sop buntut.</a:t>
              </a:r>
            </a:p>
            <a:p>
              <a:pPr>
                <a:lnSpc>
                  <a:spcPts val="3055"/>
                </a:lnSpc>
              </a:pPr>
              <a:r>
                <a:rPr lang="en-US" sz="2182">
                  <a:solidFill>
                    <a:srgbClr val="000000"/>
                  </a:solidFill>
                  <a:latin typeface="Karnchang"/>
                </a:rPr>
                <a:t>3. Lalu program akan menampilkan “Silakan menunggu makanan siap kami antar”.</a:t>
              </a:r>
            </a:p>
            <a:p>
              <a:pPr>
                <a:lnSpc>
                  <a:spcPts val="3055"/>
                </a:lnSpc>
              </a:pPr>
              <a:r>
                <a:rPr lang="en-US" sz="2182">
                  <a:solidFill>
                    <a:srgbClr val="000000"/>
                  </a:solidFill>
                  <a:latin typeface="Karnchang"/>
                </a:rPr>
                <a:t>4. Setelah itu, tekan b untuk memesan kembali, atau tekan sembarang untuk keluar.</a:t>
              </a:r>
            </a:p>
            <a:p>
              <a:pPr>
                <a:lnSpc>
                  <a:spcPts val="3055"/>
                </a:lnSpc>
              </a:pPr>
              <a:endParaRPr lang="en-US" sz="2182">
                <a:solidFill>
                  <a:srgbClr val="000000"/>
                </a:solidFill>
                <a:latin typeface="Karnchang"/>
              </a:endParaRPr>
            </a:p>
          </p:txBody>
        </p:sp>
      </p:grpSp>
      <p:grpSp>
        <p:nvGrpSpPr>
          <p:cNvPr id="34" name="Group 34"/>
          <p:cNvGrpSpPr/>
          <p:nvPr/>
        </p:nvGrpSpPr>
        <p:grpSpPr>
          <a:xfrm>
            <a:off x="15665503" y="317552"/>
            <a:ext cx="2042119" cy="650325"/>
            <a:chOff x="0" y="0"/>
            <a:chExt cx="537842" cy="171279"/>
          </a:xfrm>
        </p:grpSpPr>
        <p:sp>
          <p:nvSpPr>
            <p:cNvPr id="35" name="Freeform 35"/>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6" name="TextBox 36"/>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7" name="Group 37"/>
          <p:cNvGrpSpPr/>
          <p:nvPr/>
        </p:nvGrpSpPr>
        <p:grpSpPr>
          <a:xfrm>
            <a:off x="629723" y="9258300"/>
            <a:ext cx="6961669" cy="627749"/>
            <a:chOff x="0" y="0"/>
            <a:chExt cx="1833526" cy="165333"/>
          </a:xfrm>
        </p:grpSpPr>
        <p:sp>
          <p:nvSpPr>
            <p:cNvPr id="38" name="Freeform 3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9" name="TextBox 3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40" name="TextBox 40"/>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4</a:t>
            </a:r>
          </a:p>
        </p:txBody>
      </p:sp>
      <p:sp>
        <p:nvSpPr>
          <p:cNvPr id="41" name="TextBox 41"/>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6261335">
            <a:off x="-7229892" y="5028145"/>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5400000">
            <a:off x="15923189" y="-427399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0805537" y="1438372"/>
            <a:ext cx="4225683" cy="7410256"/>
          </a:xfrm>
          <a:custGeom>
            <a:avLst/>
            <a:gdLst/>
            <a:ahLst/>
            <a:cxnLst/>
            <a:rect l="l" t="t" r="r" b="b"/>
            <a:pathLst>
              <a:path w="4225683" h="7410256">
                <a:moveTo>
                  <a:pt x="0" y="0"/>
                </a:moveTo>
                <a:lnTo>
                  <a:pt x="4225683" y="0"/>
                </a:lnTo>
                <a:lnTo>
                  <a:pt x="4225683" y="7410256"/>
                </a:lnTo>
                <a:lnTo>
                  <a:pt x="0" y="7410256"/>
                </a:lnTo>
                <a:lnTo>
                  <a:pt x="0" y="0"/>
                </a:lnTo>
                <a:close/>
              </a:path>
            </a:pathLst>
          </a:custGeom>
          <a:blipFill>
            <a:blip r:embed="rId2"/>
            <a:stretch>
              <a:fillRect/>
            </a:stretch>
          </a:blipFill>
        </p:spPr>
      </p:sp>
      <p:sp>
        <p:nvSpPr>
          <p:cNvPr id="32" name="TextBox 32"/>
          <p:cNvSpPr txBox="1"/>
          <p:nvPr/>
        </p:nvSpPr>
        <p:spPr>
          <a:xfrm>
            <a:off x="1490452" y="1917576"/>
            <a:ext cx="6584507" cy="1042036"/>
          </a:xfrm>
          <a:prstGeom prst="rect">
            <a:avLst/>
          </a:prstGeom>
        </p:spPr>
        <p:txBody>
          <a:bodyPr lIns="0" tIns="0" rIns="0" bIns="0" rtlCol="0" anchor="t">
            <a:spAutoFit/>
          </a:bodyPr>
          <a:lstStyle/>
          <a:p>
            <a:pPr algn="ctr">
              <a:lnSpc>
                <a:spcPts val="5520"/>
              </a:lnSpc>
            </a:pPr>
            <a:r>
              <a:rPr lang="en-US" sz="6000">
                <a:solidFill>
                  <a:srgbClr val="243342"/>
                </a:solidFill>
                <a:latin typeface="Karnchang Bold"/>
              </a:rPr>
              <a:t>Sketsa Antarmuka</a:t>
            </a:r>
          </a:p>
        </p:txBody>
      </p:sp>
      <p:sp>
        <p:nvSpPr>
          <p:cNvPr id="33" name="TextBox 33"/>
          <p:cNvSpPr txBox="1"/>
          <p:nvPr/>
        </p:nvSpPr>
        <p:spPr>
          <a:xfrm>
            <a:off x="1490452" y="3270421"/>
            <a:ext cx="6438273" cy="39223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Aplikasi atau program “Daftar Menu Makan” memiliki antarmuka yang sederhana dan dapat dimengerti oleh semua kalangan pengguna. Pengguna hanya memasukkan kode paket yang tersedia kemudian program akan menampilkan paket yang di pilih pengguna.</a:t>
            </a:r>
          </a:p>
          <a:p>
            <a:pPr algn="just">
              <a:lnSpc>
                <a:spcPts val="3779"/>
              </a:lnSpc>
            </a:pPr>
            <a:endParaRPr lang="en-US" sz="2700">
              <a:solidFill>
                <a:srgbClr val="000000"/>
              </a:solidFill>
              <a:latin typeface="Karnchang"/>
            </a:endParaRPr>
          </a:p>
        </p:txBody>
      </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5" name="TextBox 35"/>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187276" y="2197047"/>
            <a:ext cx="3336622" cy="5639778"/>
          </a:xfrm>
          <a:custGeom>
            <a:avLst/>
            <a:gdLst/>
            <a:ahLst/>
            <a:cxnLst/>
            <a:rect l="l" t="t" r="r" b="b"/>
            <a:pathLst>
              <a:path w="3336622" h="5639778">
                <a:moveTo>
                  <a:pt x="0" y="0"/>
                </a:moveTo>
                <a:lnTo>
                  <a:pt x="3336622" y="0"/>
                </a:lnTo>
                <a:lnTo>
                  <a:pt x="3336622" y="5639778"/>
                </a:lnTo>
                <a:lnTo>
                  <a:pt x="0" y="5639778"/>
                </a:lnTo>
                <a:lnTo>
                  <a:pt x="0" y="0"/>
                </a:lnTo>
                <a:close/>
              </a:path>
            </a:pathLst>
          </a:custGeom>
          <a:blipFill>
            <a:blip r:embed="rId2"/>
            <a:stretch>
              <a:fillRect/>
            </a:stretch>
          </a:blipFill>
        </p:spPr>
      </p:sp>
      <p:sp>
        <p:nvSpPr>
          <p:cNvPr id="32" name="Freeform 32"/>
          <p:cNvSpPr/>
          <p:nvPr/>
        </p:nvSpPr>
        <p:spPr>
          <a:xfrm>
            <a:off x="4699857" y="5922789"/>
            <a:ext cx="7800864" cy="3198031"/>
          </a:xfrm>
          <a:custGeom>
            <a:avLst/>
            <a:gdLst/>
            <a:ahLst/>
            <a:cxnLst/>
            <a:rect l="l" t="t" r="r" b="b"/>
            <a:pathLst>
              <a:path w="7800864" h="3198031">
                <a:moveTo>
                  <a:pt x="0" y="0"/>
                </a:moveTo>
                <a:lnTo>
                  <a:pt x="7800863" y="0"/>
                </a:lnTo>
                <a:lnTo>
                  <a:pt x="7800863" y="3198030"/>
                </a:lnTo>
                <a:lnTo>
                  <a:pt x="0" y="3198030"/>
                </a:lnTo>
                <a:lnTo>
                  <a:pt x="0" y="0"/>
                </a:lnTo>
                <a:close/>
              </a:path>
            </a:pathLst>
          </a:custGeom>
          <a:blipFill>
            <a:blip r:embed="rId3"/>
            <a:stretch>
              <a:fillRect/>
            </a:stretch>
          </a:blipFill>
        </p:spPr>
      </p:sp>
      <p:sp>
        <p:nvSpPr>
          <p:cNvPr id="33" name="Freeform 33"/>
          <p:cNvSpPr/>
          <p:nvPr/>
        </p:nvSpPr>
        <p:spPr>
          <a:xfrm>
            <a:off x="7466828" y="1766177"/>
            <a:ext cx="2266922" cy="4019132"/>
          </a:xfrm>
          <a:custGeom>
            <a:avLst/>
            <a:gdLst/>
            <a:ahLst/>
            <a:cxnLst/>
            <a:rect l="l" t="t" r="r" b="b"/>
            <a:pathLst>
              <a:path w="2266922" h="4019132">
                <a:moveTo>
                  <a:pt x="0" y="0"/>
                </a:moveTo>
                <a:lnTo>
                  <a:pt x="2266921" y="0"/>
                </a:lnTo>
                <a:lnTo>
                  <a:pt x="2266921" y="4019131"/>
                </a:lnTo>
                <a:lnTo>
                  <a:pt x="0" y="4019131"/>
                </a:lnTo>
                <a:lnTo>
                  <a:pt x="0" y="0"/>
                </a:lnTo>
                <a:close/>
              </a:path>
            </a:pathLst>
          </a:custGeom>
          <a:blipFill>
            <a:blip r:embed="rId4"/>
            <a:stretch>
              <a:fillRect/>
            </a:stretch>
          </a:blipFill>
        </p:spPr>
      </p:sp>
      <p:sp>
        <p:nvSpPr>
          <p:cNvPr id="34" name="Freeform 34"/>
          <p:cNvSpPr/>
          <p:nvPr/>
        </p:nvSpPr>
        <p:spPr>
          <a:xfrm>
            <a:off x="12672170" y="2197047"/>
            <a:ext cx="3855665" cy="5639778"/>
          </a:xfrm>
          <a:custGeom>
            <a:avLst/>
            <a:gdLst/>
            <a:ahLst/>
            <a:cxnLst/>
            <a:rect l="l" t="t" r="r" b="b"/>
            <a:pathLst>
              <a:path w="3855665" h="5639778">
                <a:moveTo>
                  <a:pt x="0" y="0"/>
                </a:moveTo>
                <a:lnTo>
                  <a:pt x="3855666" y="0"/>
                </a:lnTo>
                <a:lnTo>
                  <a:pt x="3855666" y="5639778"/>
                </a:lnTo>
                <a:lnTo>
                  <a:pt x="0" y="5639778"/>
                </a:lnTo>
                <a:lnTo>
                  <a:pt x="0" y="0"/>
                </a:lnTo>
                <a:close/>
              </a:path>
            </a:pathLst>
          </a:custGeom>
          <a:blipFill>
            <a:blip r:embed="rId5"/>
            <a:stretch>
              <a:fillRect/>
            </a:stretch>
          </a:blipFill>
        </p:spPr>
      </p:sp>
      <p:sp>
        <p:nvSpPr>
          <p:cNvPr id="35" name="TextBox 35"/>
          <p:cNvSpPr txBox="1"/>
          <p:nvPr/>
        </p:nvSpPr>
        <p:spPr>
          <a:xfrm>
            <a:off x="4293776" y="660155"/>
            <a:ext cx="9700448" cy="1042036"/>
          </a:xfrm>
          <a:prstGeom prst="rect">
            <a:avLst/>
          </a:prstGeom>
        </p:spPr>
        <p:txBody>
          <a:bodyPr lIns="0" tIns="0" rIns="0" bIns="0" rtlCol="0" anchor="t">
            <a:spAutoFit/>
          </a:bodyPr>
          <a:lstStyle/>
          <a:p>
            <a:pPr algn="ctr">
              <a:lnSpc>
                <a:spcPts val="5520"/>
              </a:lnSpc>
            </a:pPr>
            <a:r>
              <a:rPr lang="en-US" sz="6000">
                <a:solidFill>
                  <a:srgbClr val="243342"/>
                </a:solidFill>
                <a:latin typeface="Karnchang Bold"/>
              </a:rPr>
              <a:t>Screenshoot Kode Program</a:t>
            </a:r>
          </a:p>
        </p:txBody>
      </p:sp>
      <p:sp>
        <p:nvSpPr>
          <p:cNvPr id="36" name="TextBox 36"/>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6</a:t>
            </a:r>
          </a:p>
        </p:txBody>
      </p:sp>
      <p:sp>
        <p:nvSpPr>
          <p:cNvPr id="37" name="TextBox 37"/>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14043910">
            <a:off x="-6485250" y="6636189"/>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6103418" y="-3487771"/>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2417308" y="1972259"/>
            <a:ext cx="13453385" cy="7136600"/>
          </a:xfrm>
          <a:custGeom>
            <a:avLst/>
            <a:gdLst/>
            <a:ahLst/>
            <a:cxnLst/>
            <a:rect l="l" t="t" r="r" b="b"/>
            <a:pathLst>
              <a:path w="13453385" h="7136600">
                <a:moveTo>
                  <a:pt x="0" y="0"/>
                </a:moveTo>
                <a:lnTo>
                  <a:pt x="13453384" y="0"/>
                </a:lnTo>
                <a:lnTo>
                  <a:pt x="13453384" y="7136600"/>
                </a:lnTo>
                <a:lnTo>
                  <a:pt x="0" y="7136600"/>
                </a:lnTo>
                <a:lnTo>
                  <a:pt x="0" y="0"/>
                </a:lnTo>
                <a:close/>
              </a:path>
            </a:pathLst>
          </a:custGeom>
          <a:blipFill>
            <a:blip r:embed="rId2"/>
            <a:stretch>
              <a:fillRect/>
            </a:stretch>
          </a:blipFill>
        </p:spPr>
      </p:sp>
      <p:sp>
        <p:nvSpPr>
          <p:cNvPr id="32" name="TextBox 32"/>
          <p:cNvSpPr txBox="1"/>
          <p:nvPr/>
        </p:nvSpPr>
        <p:spPr>
          <a:xfrm>
            <a:off x="4293776" y="1202637"/>
            <a:ext cx="9700448" cy="769622"/>
          </a:xfrm>
          <a:prstGeom prst="rect">
            <a:avLst/>
          </a:prstGeom>
        </p:spPr>
        <p:txBody>
          <a:bodyPr lIns="0" tIns="0" rIns="0" bIns="0" rtlCol="0" anchor="t">
            <a:spAutoFit/>
          </a:bodyPr>
          <a:lstStyle/>
          <a:p>
            <a:pPr algn="ctr">
              <a:lnSpc>
                <a:spcPts val="4140"/>
              </a:lnSpc>
            </a:pPr>
            <a:r>
              <a:rPr lang="en-US" sz="4500">
                <a:solidFill>
                  <a:srgbClr val="243342"/>
                </a:solidFill>
                <a:latin typeface="Karnchang Bold"/>
              </a:rPr>
              <a:t>SCREENSHOT TAMPILAN PROGRAM </a:t>
            </a:r>
          </a:p>
        </p:txBody>
      </p:sp>
      <p:sp>
        <p:nvSpPr>
          <p:cNvPr id="33" name="TextBox 33"/>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7</a:t>
            </a:r>
          </a:p>
        </p:txBody>
      </p:sp>
      <p:sp>
        <p:nvSpPr>
          <p:cNvPr id="34" name="TextBox 34"/>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19340756">
            <a:off x="-7162713" y="-706558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6886208">
            <a:off x="15979123" y="542990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2053023" y="1365339"/>
            <a:ext cx="14181955" cy="7556323"/>
          </a:xfrm>
          <a:custGeom>
            <a:avLst/>
            <a:gdLst/>
            <a:ahLst/>
            <a:cxnLst/>
            <a:rect l="l" t="t" r="r" b="b"/>
            <a:pathLst>
              <a:path w="14181955" h="7556323">
                <a:moveTo>
                  <a:pt x="0" y="0"/>
                </a:moveTo>
                <a:lnTo>
                  <a:pt x="14181954" y="0"/>
                </a:lnTo>
                <a:lnTo>
                  <a:pt x="14181954" y="7556322"/>
                </a:lnTo>
                <a:lnTo>
                  <a:pt x="0" y="7556322"/>
                </a:lnTo>
                <a:lnTo>
                  <a:pt x="0" y="0"/>
                </a:lnTo>
                <a:close/>
              </a:path>
            </a:pathLst>
          </a:custGeom>
          <a:blipFill>
            <a:blip r:embed="rId2"/>
            <a:stretch>
              <a:fillRect/>
            </a:stretch>
          </a:blipFill>
        </p:spPr>
      </p:sp>
      <p:sp>
        <p:nvSpPr>
          <p:cNvPr id="32" name="TextBox 32"/>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8</a:t>
            </a:r>
          </a:p>
        </p:txBody>
      </p:sp>
      <p:sp>
        <p:nvSpPr>
          <p:cNvPr id="33" name="TextBox 33"/>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Muhammad Agfa Saputra cr | A | 2300018029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15457913">
            <a:off x="-7052962" y="6038917"/>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455579">
            <a:off x="16309530" y="-4991822"/>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089108" y="1873270"/>
            <a:ext cx="8054892" cy="4413230"/>
          </a:xfrm>
          <a:custGeom>
            <a:avLst/>
            <a:gdLst/>
            <a:ahLst/>
            <a:cxnLst/>
            <a:rect l="l" t="t" r="r" b="b"/>
            <a:pathLst>
              <a:path w="13433252" h="6213056">
                <a:moveTo>
                  <a:pt x="0" y="0"/>
                </a:moveTo>
                <a:lnTo>
                  <a:pt x="13433252" y="0"/>
                </a:lnTo>
                <a:lnTo>
                  <a:pt x="13433252" y="6213057"/>
                </a:lnTo>
                <a:lnTo>
                  <a:pt x="0" y="6213057"/>
                </a:lnTo>
                <a:lnTo>
                  <a:pt x="0" y="0"/>
                </a:lnTo>
                <a:close/>
              </a:path>
            </a:pathLst>
          </a:custGeom>
          <a:blipFill>
            <a:blip r:embed="rId2"/>
            <a:stretch>
              <a:fillRect/>
            </a:stretch>
          </a:blipFill>
        </p:spPr>
      </p:sp>
      <p:sp>
        <p:nvSpPr>
          <p:cNvPr id="32" name="TextBox 32"/>
          <p:cNvSpPr txBox="1"/>
          <p:nvPr/>
        </p:nvSpPr>
        <p:spPr>
          <a:xfrm>
            <a:off x="1372133" y="1045405"/>
            <a:ext cx="15543733" cy="1042036"/>
          </a:xfrm>
          <a:prstGeom prst="rect">
            <a:avLst/>
          </a:prstGeom>
        </p:spPr>
        <p:txBody>
          <a:bodyPr lIns="0" tIns="0" rIns="0" bIns="0" rtlCol="0" anchor="t">
            <a:spAutoFit/>
          </a:bodyPr>
          <a:lstStyle/>
          <a:p>
            <a:pPr algn="ctr">
              <a:lnSpc>
                <a:spcPts val="5520"/>
              </a:lnSpc>
            </a:pPr>
            <a:r>
              <a:rPr lang="en-US" sz="6000">
                <a:solidFill>
                  <a:srgbClr val="243342"/>
                </a:solidFill>
                <a:latin typeface="Karnchang Bold"/>
              </a:rPr>
              <a:t>SCREENSHOT HASIL UNGGAHAN GITHUB</a:t>
            </a:r>
          </a:p>
        </p:txBody>
      </p:sp>
      <p:sp>
        <p:nvSpPr>
          <p:cNvPr id="33" name="TextBox 33"/>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9</a:t>
            </a:r>
          </a:p>
        </p:txBody>
      </p:sp>
      <p:sp>
        <p:nvSpPr>
          <p:cNvPr id="34" name="TextBox 34"/>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Muhammad Agfa </a:t>
            </a:r>
            <a:r>
              <a:rPr lang="en-US" sz="2000" spc="120" dirty="0" err="1">
                <a:solidFill>
                  <a:srgbClr val="FFFFFF"/>
                </a:solidFill>
                <a:latin typeface="Karnchang"/>
              </a:rPr>
              <a:t>Saputra</a:t>
            </a:r>
            <a:r>
              <a:rPr lang="en-US" sz="2000" spc="120" dirty="0">
                <a:solidFill>
                  <a:srgbClr val="FFFFFF"/>
                </a:solidFill>
                <a:latin typeface="Karnchang"/>
              </a:rPr>
              <a:t> </a:t>
            </a:r>
            <a:r>
              <a:rPr lang="en-US" sz="2000" spc="120" dirty="0" err="1">
                <a:solidFill>
                  <a:srgbClr val="FFFFFF"/>
                </a:solidFill>
                <a:latin typeface="Karnchang"/>
              </a:rPr>
              <a:t>cr</a:t>
            </a:r>
            <a:r>
              <a:rPr lang="en-US" sz="2000" spc="120" dirty="0">
                <a:solidFill>
                  <a:srgbClr val="FFFFFF"/>
                </a:solidFill>
                <a:latin typeface="Karnchang"/>
              </a:rPr>
              <a:t> | A | 2300018029</a:t>
            </a:r>
          </a:p>
        </p:txBody>
      </p:sp>
      <p:pic>
        <p:nvPicPr>
          <p:cNvPr id="36" name="Picture 35">
            <a:extLst>
              <a:ext uri="{FF2B5EF4-FFF2-40B4-BE49-F238E27FC236}">
                <a16:creationId xmlns:a16="http://schemas.microsoft.com/office/drawing/2014/main" id="{8C45AD63-719D-4886-A88E-426A7F032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156" y="4762501"/>
            <a:ext cx="9290483" cy="460169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474</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Karnchang</vt:lpstr>
      <vt:lpstr>Calibri</vt:lpstr>
      <vt:lpstr>Karnchang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abu-abu minimalis geometris seminar proposal presentasi</dc:title>
  <cp:lastModifiedBy>agfasptra@outlook.com</cp:lastModifiedBy>
  <cp:revision>7</cp:revision>
  <dcterms:created xsi:type="dcterms:W3CDTF">2006-08-16T00:00:00Z</dcterms:created>
  <dcterms:modified xsi:type="dcterms:W3CDTF">2024-01-14T03:20:26Z</dcterms:modified>
  <dc:identifier>DAF5xnNwH-s</dc:identifier>
</cp:coreProperties>
</file>