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5"/>
  </p:notesMasterIdLst>
  <p:handoutMasterIdLst>
    <p:handoutMasterId r:id="rId76"/>
  </p:handoutMasterIdLst>
  <p:sldIdLst>
    <p:sldId id="323" r:id="rId6"/>
    <p:sldId id="328" r:id="rId7"/>
    <p:sldId id="325" r:id="rId8"/>
    <p:sldId id="333" r:id="rId9"/>
    <p:sldId id="329" r:id="rId10"/>
    <p:sldId id="351" r:id="rId11"/>
    <p:sldId id="352" r:id="rId12"/>
    <p:sldId id="257" r:id="rId13"/>
    <p:sldId id="331" r:id="rId14"/>
    <p:sldId id="332" r:id="rId15"/>
    <p:sldId id="327" r:id="rId16"/>
    <p:sldId id="277" r:id="rId17"/>
    <p:sldId id="330" r:id="rId18"/>
    <p:sldId id="353" r:id="rId19"/>
    <p:sldId id="354" r:id="rId20"/>
    <p:sldId id="382" r:id="rId21"/>
    <p:sldId id="355" r:id="rId22"/>
    <p:sldId id="381" r:id="rId23"/>
    <p:sldId id="334" r:id="rId24"/>
    <p:sldId id="356" r:id="rId25"/>
    <p:sldId id="357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35" r:id="rId36"/>
    <p:sldId id="300" r:id="rId37"/>
    <p:sldId id="337" r:id="rId38"/>
    <p:sldId id="336" r:id="rId39"/>
    <p:sldId id="350" r:id="rId40"/>
    <p:sldId id="338" r:id="rId41"/>
    <p:sldId id="339" r:id="rId42"/>
    <p:sldId id="383" r:id="rId43"/>
    <p:sldId id="384" r:id="rId44"/>
    <p:sldId id="385" r:id="rId45"/>
    <p:sldId id="349" r:id="rId46"/>
    <p:sldId id="324" r:id="rId47"/>
    <p:sldId id="358" r:id="rId48"/>
    <p:sldId id="340" r:id="rId49"/>
    <p:sldId id="341" r:id="rId50"/>
    <p:sldId id="342" r:id="rId51"/>
    <p:sldId id="372" r:id="rId52"/>
    <p:sldId id="373" r:id="rId53"/>
    <p:sldId id="374" r:id="rId54"/>
    <p:sldId id="343" r:id="rId55"/>
    <p:sldId id="375" r:id="rId56"/>
    <p:sldId id="344" r:id="rId57"/>
    <p:sldId id="345" r:id="rId58"/>
    <p:sldId id="346" r:id="rId59"/>
    <p:sldId id="347" r:id="rId60"/>
    <p:sldId id="348" r:id="rId61"/>
    <p:sldId id="377" r:id="rId62"/>
    <p:sldId id="378" r:id="rId63"/>
    <p:sldId id="371" r:id="rId64"/>
    <p:sldId id="376" r:id="rId65"/>
    <p:sldId id="380" r:id="rId66"/>
    <p:sldId id="391" r:id="rId67"/>
    <p:sldId id="387" r:id="rId68"/>
    <p:sldId id="388" r:id="rId69"/>
    <p:sldId id="389" r:id="rId70"/>
    <p:sldId id="390" r:id="rId71"/>
    <p:sldId id="392" r:id="rId72"/>
    <p:sldId id="360" r:id="rId73"/>
    <p:sldId id="271" r:id="rId7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414141"/>
    <a:srgbClr val="404040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90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333333333333333E-2"/>
          <c:y val="0.15312500000000001"/>
          <c:w val="0.82267880577427821"/>
          <c:h val="0.7249999999999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5"/>
                <c:pt idx="0">
                  <c:v>ingreso rapido</c:v>
                </c:pt>
                <c:pt idx="1">
                  <c:v>datos necesarios</c:v>
                </c:pt>
                <c:pt idx="2">
                  <c:v>cobro rapido</c:v>
                </c:pt>
                <c:pt idx="3">
                  <c:v>tarjeta de propiedad</c:v>
                </c:pt>
                <c:pt idx="4">
                  <c:v>seguro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60</c:v>
                </c:pt>
                <c:pt idx="1">
                  <c:v>70</c:v>
                </c:pt>
                <c:pt idx="2">
                  <c:v>20</c:v>
                </c:pt>
                <c:pt idx="3">
                  <c:v>70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A7-4DFF-8BE9-057BACFAEFB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5"/>
                <c:pt idx="0">
                  <c:v>ingreso rapido</c:v>
                </c:pt>
                <c:pt idx="1">
                  <c:v>datos necesarios</c:v>
                </c:pt>
                <c:pt idx="2">
                  <c:v>cobro rapido</c:v>
                </c:pt>
                <c:pt idx="3">
                  <c:v>tarjeta de propiedad</c:v>
                </c:pt>
                <c:pt idx="4">
                  <c:v>seguro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80</c:v>
                </c:pt>
                <c:pt idx="3">
                  <c:v>30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A7-4DFF-8BE9-057BACFAEFB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sabe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5"/>
                <c:pt idx="0">
                  <c:v>ingreso rapido</c:v>
                </c:pt>
                <c:pt idx="1">
                  <c:v>datos necesarios</c:v>
                </c:pt>
                <c:pt idx="2">
                  <c:v>cobro rapido</c:v>
                </c:pt>
                <c:pt idx="3">
                  <c:v>tarjeta de propiedad</c:v>
                </c:pt>
                <c:pt idx="4">
                  <c:v>seguro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7-4DFF-8BE9-057BACFAE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5445296"/>
        <c:axId val="375444512"/>
      </c:barChart>
      <c:catAx>
        <c:axId val="37544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75444512"/>
        <c:crosses val="autoZero"/>
        <c:auto val="1"/>
        <c:lblAlgn val="ctr"/>
        <c:lblOffset val="100"/>
        <c:noMultiLvlLbl val="0"/>
      </c:catAx>
      <c:valAx>
        <c:axId val="375444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7544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17532635723166"/>
          <c:y val="0.56229551351961193"/>
          <c:w val="0.13034889142146702"/>
          <c:h val="0.1910192099908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16/09/2017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AB7B5-B790-4541-A3C7-6F900A305813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0815-1C5F-48C5-B033-000F867D3D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30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50815-1C5F-48C5-B033-000F867D3D9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2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16/09/2017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Proyecto4.m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Proyecto4.m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CU001.doc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cu002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cu003.doc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Software Moto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Parking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6014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Alcance y Limitaciones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282700" y="2311062"/>
            <a:ext cx="7353300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800" dirty="0"/>
              <a:t>Esta enfocado un parqueadero de barrio caracolí en la ciudad de Bogotá  de uso cotidiano por clientes no frecuentes con cupo promedio de 50 motos y bicicletas.</a:t>
            </a:r>
          </a:p>
          <a:p>
            <a:pPr marL="0" indent="0" algn="just">
              <a:buNone/>
            </a:pPr>
            <a:r>
              <a:rPr lang="es-ES" sz="2800" dirty="0"/>
              <a:t>El sistema proporcionara una base datos donde serán almacenados la </a:t>
            </a:r>
            <a:r>
              <a:rPr lang="es-ES" sz="2800" dirty="0" err="1"/>
              <a:t>informacion</a:t>
            </a:r>
            <a:r>
              <a:rPr lang="es-ES" sz="2800" dirty="0"/>
              <a:t> de los tiquetes e información sobre el  ingreso y salida de la moto o bicicleta como la placa, marca y datos del usuario.</a:t>
            </a:r>
          </a:p>
        </p:txBody>
      </p:sp>
    </p:spTree>
    <p:extLst>
      <p:ext uri="{BB962C8B-B14F-4D97-AF65-F5344CB8AC3E}">
        <p14:creationId xmlns:p14="http://schemas.microsoft.com/office/powerpoint/2010/main" val="23068324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1194744" y="2616923"/>
            <a:ext cx="6754511" cy="22005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414141"/>
                </a:solidFill>
              </a:rPr>
              <a:t>Desarrollar un programa para el control de entrada y salida de motos y bicicletas de un parqueadero de barrio con clientes no frecuentes para brindar un mejor servicio.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59" y="445022"/>
            <a:ext cx="681531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Objetivo General: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6014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52071" y="2067222"/>
            <a:ext cx="7353300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s-419" sz="2800" dirty="0"/>
              <a:t>Realizar programa para el parqueadero según las necesidades del mismo </a:t>
            </a:r>
            <a:endParaRPr lang="es-ES" sz="2800" dirty="0"/>
          </a:p>
          <a:p>
            <a:pPr lvl="0" algn="just"/>
            <a:r>
              <a:rPr lang="es-419" sz="2800" dirty="0"/>
              <a:t>Utilizar métodos de seguridad para evitar perdidas de información</a:t>
            </a:r>
          </a:p>
          <a:p>
            <a:pPr lvl="0" algn="just"/>
            <a:r>
              <a:rPr lang="es-ES" sz="2800" dirty="0"/>
              <a:t>Implementar sistema web de entrada y salida en el parqueadero</a:t>
            </a:r>
          </a:p>
          <a:p>
            <a:pPr lvl="0" algn="just"/>
            <a:r>
              <a:rPr lang="es-ES" sz="2800" dirty="0"/>
              <a:t>Mejorar servicio de control de entrada, salida y </a:t>
            </a:r>
            <a:r>
              <a:rPr lang="es-ES" sz="2800"/>
              <a:t>sistema de cobros </a:t>
            </a:r>
            <a:r>
              <a:rPr lang="es-ES" sz="2800" dirty="0"/>
              <a:t>en el parqueadero</a:t>
            </a:r>
          </a:p>
        </p:txBody>
      </p:sp>
    </p:spTree>
    <p:extLst>
      <p:ext uri="{BB962C8B-B14F-4D97-AF65-F5344CB8AC3E}">
        <p14:creationId xmlns:p14="http://schemas.microsoft.com/office/powerpoint/2010/main" val="35673675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37539" y="460147"/>
            <a:ext cx="8006461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Cronograma y Presupuesto</a:t>
            </a:r>
          </a:p>
        </p:txBody>
      </p:sp>
    </p:spTree>
    <p:extLst>
      <p:ext uri="{BB962C8B-B14F-4D97-AF65-F5344CB8AC3E}">
        <p14:creationId xmlns:p14="http://schemas.microsoft.com/office/powerpoint/2010/main" val="15227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46014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6647" y="460147"/>
            <a:ext cx="8006461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3" name="Imagen 2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3094" t="13408" r="51822" b="24766"/>
          <a:stretch/>
        </p:blipFill>
        <p:spPr>
          <a:xfrm>
            <a:off x="1102703" y="1654628"/>
            <a:ext cx="6860974" cy="5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17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29608" t="17092" r="639" b="13746"/>
          <a:stretch/>
        </p:blipFill>
        <p:spPr>
          <a:xfrm>
            <a:off x="348343" y="1785258"/>
            <a:ext cx="8383451" cy="4585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48343" y="413765"/>
            <a:ext cx="8006461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2399563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4064" y="460147"/>
            <a:ext cx="8006461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Presupuesto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880" t="23440" r="48254" b="30423"/>
          <a:stretch/>
        </p:blipFill>
        <p:spPr>
          <a:xfrm>
            <a:off x="725714" y="1857829"/>
            <a:ext cx="8020675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54064" y="460147"/>
            <a:ext cx="8006461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Presupuesto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47" t="24004" r="51349" b="18995"/>
          <a:stretch/>
        </p:blipFill>
        <p:spPr>
          <a:xfrm>
            <a:off x="841636" y="1698172"/>
            <a:ext cx="7431315" cy="50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43101" y="4808538"/>
            <a:ext cx="7467600" cy="15922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b="1" dirty="0">
                <a:solidFill>
                  <a:schemeClr val="bg1"/>
                </a:solidFill>
              </a:rPr>
              <a:t>Recolección de información</a:t>
            </a:r>
            <a:r>
              <a:rPr lang="es-ES" sz="5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1212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3" name="Imagen 2" descr="C:\Users\SENA\Downloads\IMG-20161116-WA00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67" y="2107840"/>
            <a:ext cx="2726666" cy="403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014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2296886"/>
            <a:ext cx="2865121" cy="382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32" y="2296886"/>
            <a:ext cx="2750831" cy="389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63" y="2296886"/>
            <a:ext cx="2739996" cy="4161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Encuesta</a:t>
            </a:r>
          </a:p>
        </p:txBody>
      </p:sp>
    </p:spTree>
    <p:extLst>
      <p:ext uri="{BB962C8B-B14F-4D97-AF65-F5344CB8AC3E}">
        <p14:creationId xmlns:p14="http://schemas.microsoft.com/office/powerpoint/2010/main" val="6264804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68" y="1978749"/>
            <a:ext cx="2888345" cy="44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05" y="1978749"/>
            <a:ext cx="2946494" cy="44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126329968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4" r="26541"/>
          <a:stretch/>
        </p:blipFill>
        <p:spPr>
          <a:xfrm>
            <a:off x="1063794" y="2150773"/>
            <a:ext cx="7307473" cy="451050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114385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2304892"/>
            <a:ext cx="8291044" cy="445651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264228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2"/>
          <a:stretch/>
        </p:blipFill>
        <p:spPr>
          <a:xfrm>
            <a:off x="734096" y="2189409"/>
            <a:ext cx="7984901" cy="435306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48513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 r="9649"/>
          <a:stretch/>
        </p:blipFill>
        <p:spPr>
          <a:xfrm>
            <a:off x="798491" y="2253802"/>
            <a:ext cx="7585656" cy="43638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288579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"/>
          <a:stretch/>
        </p:blipFill>
        <p:spPr>
          <a:xfrm>
            <a:off x="669701" y="2343955"/>
            <a:ext cx="8474299" cy="362243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258460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2130578"/>
            <a:ext cx="7830355" cy="409384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147641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2158738"/>
            <a:ext cx="7701567" cy="330153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230444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t="5879" r="12534"/>
          <a:stretch/>
        </p:blipFill>
        <p:spPr>
          <a:xfrm>
            <a:off x="1081825" y="2240924"/>
            <a:ext cx="7173533" cy="3917384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426137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Software Moto Parking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Aprendices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300746" y="2758102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Bleimy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Alejandra Beltrán </a:t>
            </a:r>
            <a:r>
              <a:rPr lang="es-ES" sz="2800" dirty="0">
                <a:solidFill>
                  <a:srgbClr val="404040"/>
                </a:solidFill>
              </a:rPr>
              <a:t>Hernández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404040"/>
                </a:solidFill>
              </a:rPr>
              <a:t>Heyber</a:t>
            </a:r>
            <a:r>
              <a:rPr lang="es-ES" sz="2800" dirty="0">
                <a:solidFill>
                  <a:srgbClr val="404040"/>
                </a:solidFill>
              </a:rPr>
              <a:t> Bernal Medina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404040"/>
                </a:solidFill>
              </a:rPr>
              <a:t>Jhonatan</a:t>
            </a:r>
            <a:r>
              <a:rPr lang="es-ES" sz="2800" dirty="0">
                <a:solidFill>
                  <a:srgbClr val="404040"/>
                </a:solidFill>
              </a:rPr>
              <a:t> Enrique Daza </a:t>
            </a:r>
          </a:p>
          <a:p>
            <a:pPr marL="0" indent="0">
              <a:buNone/>
            </a:pPr>
            <a:r>
              <a:rPr lang="es-ES" sz="2800" dirty="0" err="1">
                <a:solidFill>
                  <a:srgbClr val="404040"/>
                </a:solidFill>
              </a:rPr>
              <a:t>Angela</a:t>
            </a:r>
            <a:r>
              <a:rPr lang="es-ES" sz="2800" dirty="0">
                <a:solidFill>
                  <a:srgbClr val="404040"/>
                </a:solidFill>
              </a:rPr>
              <a:t> Giselle Fonseca </a:t>
            </a:r>
            <a:r>
              <a:rPr lang="es-ES" sz="2800" dirty="0" err="1">
                <a:solidFill>
                  <a:srgbClr val="404040"/>
                </a:solidFill>
              </a:rPr>
              <a:t>Garcia</a:t>
            </a:r>
            <a:endParaRPr lang="es-ES" sz="28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s-ES" sz="2800" dirty="0">
                <a:solidFill>
                  <a:srgbClr val="404040"/>
                </a:solidFill>
              </a:rPr>
              <a:t>Maribel </a:t>
            </a:r>
            <a:r>
              <a:rPr lang="es-ES" sz="2800" dirty="0" err="1">
                <a:solidFill>
                  <a:srgbClr val="404040"/>
                </a:solidFill>
              </a:rPr>
              <a:t>Ducuara</a:t>
            </a:r>
            <a:endParaRPr lang="es-E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2443024"/>
            <a:ext cx="8126569" cy="4369743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1025518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Grafica Encuesta</a:t>
            </a:r>
          </a:p>
        </p:txBody>
      </p:sp>
      <p:graphicFrame>
        <p:nvGraphicFramePr>
          <p:cNvPr id="26" name="Gráfico 25"/>
          <p:cNvGraphicFramePr/>
          <p:nvPr>
            <p:extLst>
              <p:ext uri="{D42A27DB-BD31-4B8C-83A1-F6EECF244321}">
                <p14:modId xmlns:p14="http://schemas.microsoft.com/office/powerpoint/2010/main" val="3110758"/>
              </p:ext>
            </p:extLst>
          </p:nvPr>
        </p:nvGraphicFramePr>
        <p:xfrm>
          <a:off x="1028700" y="1853738"/>
          <a:ext cx="7721600" cy="454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57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Entrevista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82700" y="2934671"/>
            <a:ext cx="7353300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800" dirty="0"/>
              <a:t>Registro manual</a:t>
            </a:r>
          </a:p>
          <a:p>
            <a:pPr lvl="0"/>
            <a:r>
              <a:rPr lang="es-ES" sz="2800" dirty="0"/>
              <a:t>Verificación del dueño con documento y placa</a:t>
            </a:r>
          </a:p>
          <a:p>
            <a:pPr lvl="0"/>
            <a:r>
              <a:rPr lang="es-ES" sz="2800" dirty="0"/>
              <a:t>Manejo de cuentas manual el cual genera confusión</a:t>
            </a:r>
          </a:p>
          <a:p>
            <a:pPr lvl="0"/>
            <a:r>
              <a:rPr lang="es-419" sz="2800" dirty="0"/>
              <a:t>El dueño y el encargado están de acuerdo que deben manejar un programa para agilizar los procesos</a:t>
            </a:r>
            <a:endParaRPr lang="es-ES" sz="2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282700" y="2311062"/>
            <a:ext cx="7353300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800" dirty="0">
                <a:solidFill>
                  <a:srgbClr val="414141"/>
                </a:solidFill>
              </a:rPr>
              <a:t>Análisis al realizar la entrevista: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800" b="1" dirty="0">
                <a:solidFill>
                  <a:schemeClr val="bg1"/>
                </a:solidFill>
              </a:rPr>
              <a:t>Recolección de información </a:t>
            </a:r>
            <a:r>
              <a:rPr lang="es-CO" sz="4800" b="1" dirty="0">
                <a:solidFill>
                  <a:schemeClr val="bg1"/>
                </a:solidFill>
              </a:rPr>
              <a:t>Observación directa</a:t>
            </a:r>
          </a:p>
        </p:txBody>
      </p:sp>
      <p:pic>
        <p:nvPicPr>
          <p:cNvPr id="8" name="Imagen 7" descr="E:\fo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 bwMode="auto">
          <a:xfrm>
            <a:off x="596900" y="2624608"/>
            <a:ext cx="4546600" cy="3068131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n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2569021"/>
            <a:ext cx="2990850" cy="1595755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Imagen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4512721"/>
            <a:ext cx="2466975" cy="1857375"/>
          </a:xfrm>
          <a:prstGeom prst="rect">
            <a:avLst/>
          </a:prstGeom>
          <a:ln w="127000" cap="sq">
            <a:solidFill>
              <a:srgbClr val="92D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4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460459" y="2151017"/>
            <a:ext cx="8493040" cy="47069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Los registros son tomados a mano en un  cuaderno lo cual genera problemas para realizar las cuentas al final de mes ya que no se tiene un programa que registre la entrada y salida de las motos y bicicletas, el tiempo de parqueo y las entradas financieras reales del parqueadero, también genera problemas en el momento del cobro ya que el encargado debe realizar las cuentas a mano generando demoras a la salida de las motos y bicicletas.</a:t>
            </a:r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59" y="445022"/>
            <a:ext cx="8366041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Análisis Previo - </a:t>
            </a:r>
            <a:r>
              <a:rPr lang="es-ES" sz="4800" b="1" dirty="0">
                <a:solidFill>
                  <a:schemeClr val="bg1"/>
                </a:solidFill>
              </a:rPr>
              <a:t>Recolección de información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35275" y="4478338"/>
            <a:ext cx="6715125" cy="15922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BPMN Y UML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33180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460" y="204716"/>
            <a:ext cx="8431292" cy="14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BPMN Sistema actual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78" y="1687453"/>
            <a:ext cx="5820444" cy="47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BPMN Propuesta nuevo Sistema 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4" y="1686937"/>
            <a:ext cx="6257788" cy="49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872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Modelo UML – CU001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aso de uso1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6171" r="27409" b="16739"/>
          <a:stretch/>
        </p:blipFill>
        <p:spPr bwMode="auto">
          <a:xfrm>
            <a:off x="661550" y="1934818"/>
            <a:ext cx="7820900" cy="4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876657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Modelo UML – CU002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5" name="Imagen 4" descr="F:\proyecto adsi\proyecto segundo trimestre\caso de uso2.png">
            <a:hlinkClick r:id="rId3" action="ppaction://hlinkfile"/>
          </p:cNvPr>
          <p:cNvPicPr/>
          <p:nvPr>
            <p:custDataLst>
              <p:custData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1" t="16876" r="20637" b="19337"/>
          <a:stretch/>
        </p:blipFill>
        <p:spPr bwMode="auto">
          <a:xfrm>
            <a:off x="1037230" y="2133301"/>
            <a:ext cx="7215217" cy="4567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388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25071" y="463094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30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Modelo UML – CU003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6" name="Imagen 5" descr="F:\proyecto adsi\proyecto segundo trimestre\caso de uso3.png">
            <a:hlinkClick r:id="rId2" action="ppaction://hlinkfile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3" t="22213" r="20037" b="12579"/>
          <a:stretch/>
        </p:blipFill>
        <p:spPr bwMode="auto">
          <a:xfrm>
            <a:off x="1361018" y="2086083"/>
            <a:ext cx="6404558" cy="4614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7005254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390775" y="4808538"/>
            <a:ext cx="67151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Requerimientos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15916"/>
              </p:ext>
            </p:extLst>
          </p:nvPr>
        </p:nvGraphicFramePr>
        <p:xfrm>
          <a:off x="736599" y="1822208"/>
          <a:ext cx="8026400" cy="487663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0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Registrar</a:t>
                      </a:r>
                      <a:r>
                        <a:rPr lang="es-ES_tradnl" sz="2000" baseline="0" dirty="0">
                          <a:effectLst/>
                        </a:rPr>
                        <a:t> usuarios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Registro</a:t>
                      </a:r>
                      <a:r>
                        <a:rPr lang="es-ES_tradnl" sz="2000" baseline="0" dirty="0">
                          <a:effectLst/>
                        </a:rPr>
                        <a:t> de usuario y administrador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Registro del administrador y usuarios al sistema con restricciones a los usuarios por parte del administrador.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1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Requerimiento NO funcional: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RNF01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RNF02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RNF04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RNF06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RNF07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RNF08</a:t>
                      </a: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52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77069"/>
              </p:ext>
            </p:extLst>
          </p:nvPr>
        </p:nvGraphicFramePr>
        <p:xfrm>
          <a:off x="736599" y="1624082"/>
          <a:ext cx="8026400" cy="506232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0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Registrar ingreso y salida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Registro de ingreso</a:t>
                      </a:r>
                      <a:r>
                        <a:rPr lang="es-ES_tradnl" sz="2000" baseline="0" dirty="0">
                          <a:effectLst/>
                        </a:rPr>
                        <a:t> de </a:t>
                      </a:r>
                      <a:r>
                        <a:rPr lang="es-ES_tradnl" sz="2000" dirty="0">
                          <a:effectLst/>
                        </a:rPr>
                        <a:t>motos y bicicletas, tomando datos como</a:t>
                      </a:r>
                      <a:r>
                        <a:rPr lang="es-ES_tradnl" sz="2000" baseline="0" dirty="0">
                          <a:effectLst/>
                        </a:rPr>
                        <a:t> nombre del dueño, tarjeta de propiedad, marca y placa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Requerimiento NO funcional: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RNF01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RNF02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  <a:defRPr/>
                      </a:pPr>
                      <a:r>
                        <a:rPr lang="es-ES_tradnl" sz="2000" dirty="0">
                          <a:effectLst/>
                        </a:rPr>
                        <a:t>RNF03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RNF04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RNF07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RNF10</a:t>
                      </a: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52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10915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59183"/>
              </p:ext>
            </p:extLst>
          </p:nvPr>
        </p:nvGraphicFramePr>
        <p:xfrm>
          <a:off x="716279" y="1494298"/>
          <a:ext cx="8048584" cy="524134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02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Consultar ingreso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El sistema mostrara al administrador la información de ingreso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Muestra la información de las motos y bicicletas que ingresan al parqueadero, la cual solo puede ver el administrador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3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RNF01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RNF02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RNF04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RNF06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RNF07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RNF08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96189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30069"/>
              </p:ext>
            </p:extLst>
          </p:nvPr>
        </p:nvGraphicFramePr>
        <p:xfrm>
          <a:off x="461964" y="1811863"/>
          <a:ext cx="8293098" cy="491667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4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Mostrar tiempo de parqueo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El sistema muestra la información al usuario del tiempo a pagar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Muestra la información del tiempo que estuvo la moto o la bicicleta en el parqueadero, calculando así la tarifa a cancelar, </a:t>
                      </a:r>
                      <a:r>
                        <a:rPr lang="es-ES_tradnl" sz="2000" dirty="0">
                          <a:effectLst/>
                        </a:rPr>
                        <a:t>teniendo en cuenta algunas restricciones a ciertos usuarios monitoreadas por el administrador.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RNF03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RNF04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RNF05</a:t>
                      </a:r>
                      <a:r>
                        <a:rPr lang="es-ES" sz="20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25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312168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8779"/>
              </p:ext>
            </p:extLst>
          </p:nvPr>
        </p:nvGraphicFramePr>
        <p:xfrm>
          <a:off x="619189" y="1821160"/>
          <a:ext cx="8237156" cy="483070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1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Actualizar Usuarios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datos almacenados respecto a los usuarios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 la información almacenada por el usuario como dirección, teléfono, email o demás datos que pueden cambiar con el paso del tiempo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  <a:r>
                        <a:rPr lang="es-ES" sz="2000" dirty="0">
                          <a:effectLst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419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419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RNF08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Baja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54727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7264"/>
              </p:ext>
            </p:extLst>
          </p:nvPr>
        </p:nvGraphicFramePr>
        <p:xfrm>
          <a:off x="619189" y="1822208"/>
          <a:ext cx="8237156" cy="480384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1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RF06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 Usuarios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Eliminar datos almacenados respecto a los usuarios solo el administrador puede realizar estos cambios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 la información almacenada por el usuario cuando ya esta persona no trabaje allí y no sea necesario tener su información.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RNF03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Baja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435765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49695"/>
              </p:ext>
            </p:extLst>
          </p:nvPr>
        </p:nvGraphicFramePr>
        <p:xfrm>
          <a:off x="619189" y="1715386"/>
          <a:ext cx="8237156" cy="486823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1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Autenticación de usuario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mostrara si el usuario esta activo.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permite tener un control  de los usuarios  que trabajen con la empresa y los que  ya no laboran con la empresa.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RNF07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RNF08 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17262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33345"/>
              </p:ext>
            </p:extLst>
          </p:nvPr>
        </p:nvGraphicFramePr>
        <p:xfrm>
          <a:off x="619189" y="1822208"/>
          <a:ext cx="8237156" cy="466717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1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RF08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contraseña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mostrara al usuario que debe cambiar la contraseña cada mes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permite que el programa sea más seguro y prevenir  de espías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opersonas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deseadas</a:t>
                      </a:r>
                      <a:r>
                        <a:rPr lang="es-E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ingresen en los datos del parqueadero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RNF07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RNF08 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5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Media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43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6014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10789" y="2038557"/>
            <a:ext cx="7149737" cy="448416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sz="2800" dirty="0">
                <a:solidFill>
                  <a:srgbClr val="414141"/>
                </a:solidFill>
              </a:rPr>
              <a:t>Idea del Proyecto</a:t>
            </a:r>
          </a:p>
          <a:p>
            <a:pPr lvl="0"/>
            <a:r>
              <a:rPr lang="es-ES" sz="2800" dirty="0">
                <a:solidFill>
                  <a:srgbClr val="414141"/>
                </a:solidFill>
              </a:rPr>
              <a:t>Planteamiento del problema</a:t>
            </a:r>
          </a:p>
          <a:p>
            <a:r>
              <a:rPr lang="es-ES" sz="2800" dirty="0">
                <a:solidFill>
                  <a:srgbClr val="414141"/>
                </a:solidFill>
              </a:rPr>
              <a:t>Justificación</a:t>
            </a:r>
          </a:p>
          <a:p>
            <a:r>
              <a:rPr lang="es-ES" sz="2800" dirty="0">
                <a:solidFill>
                  <a:srgbClr val="414141"/>
                </a:solidFill>
              </a:rPr>
              <a:t>Alcance y limitaciones</a:t>
            </a:r>
          </a:p>
          <a:p>
            <a:r>
              <a:rPr lang="es-ES" sz="2800" dirty="0">
                <a:solidFill>
                  <a:srgbClr val="414141"/>
                </a:solidFill>
              </a:rPr>
              <a:t>Objetivo General</a:t>
            </a:r>
          </a:p>
          <a:p>
            <a:pPr lvl="0"/>
            <a:r>
              <a:rPr lang="es-ES" sz="2800" dirty="0">
                <a:solidFill>
                  <a:srgbClr val="414141"/>
                </a:solidFill>
              </a:rPr>
              <a:t>Objetivos Específicos</a:t>
            </a:r>
          </a:p>
          <a:p>
            <a:pPr lvl="0"/>
            <a:r>
              <a:rPr lang="es-419" sz="2800" dirty="0">
                <a:solidFill>
                  <a:srgbClr val="414141"/>
                </a:solidFill>
              </a:rPr>
              <a:t>Diagrama de Gantt</a:t>
            </a:r>
          </a:p>
          <a:p>
            <a:pPr lvl="0"/>
            <a:r>
              <a:rPr lang="es-419" sz="2800" dirty="0">
                <a:solidFill>
                  <a:srgbClr val="414141"/>
                </a:solidFill>
              </a:rPr>
              <a:t>Presupuesto</a:t>
            </a:r>
            <a:endParaRPr lang="es-ES" sz="2800" dirty="0">
              <a:solidFill>
                <a:srgbClr val="414141"/>
              </a:solidFill>
            </a:endParaRPr>
          </a:p>
          <a:p>
            <a:pPr lvl="0"/>
            <a:r>
              <a:rPr lang="es-ES" sz="2800" dirty="0">
                <a:solidFill>
                  <a:srgbClr val="414141"/>
                </a:solidFill>
              </a:rPr>
              <a:t>Recolección de información</a:t>
            </a:r>
          </a:p>
          <a:p>
            <a:pPr lvl="0"/>
            <a:r>
              <a:rPr lang="es-ES" sz="2800" dirty="0">
                <a:solidFill>
                  <a:srgbClr val="414141"/>
                </a:solidFill>
              </a:rPr>
              <a:t>BPMN </a:t>
            </a:r>
          </a:p>
          <a:p>
            <a:pPr lvl="0"/>
            <a:r>
              <a:rPr lang="es-419" sz="2800" dirty="0">
                <a:solidFill>
                  <a:srgbClr val="414141"/>
                </a:solidFill>
              </a:rPr>
              <a:t>UML</a:t>
            </a:r>
            <a:endParaRPr lang="es-ES" sz="2800" dirty="0">
              <a:solidFill>
                <a:srgbClr val="414141"/>
              </a:solidFill>
            </a:endParaRPr>
          </a:p>
          <a:p>
            <a:pPr lvl="0"/>
            <a:r>
              <a:rPr lang="es-ES" sz="2800" dirty="0">
                <a:solidFill>
                  <a:srgbClr val="414141"/>
                </a:solidFill>
              </a:rPr>
              <a:t>Requerimientos funcionales y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13314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58863"/>
              </p:ext>
            </p:extLst>
          </p:nvPr>
        </p:nvGraphicFramePr>
        <p:xfrm>
          <a:off x="800099" y="1753379"/>
          <a:ext cx="8005446" cy="483515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00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RF09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Presentar reporte de caja semanal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>
                          <a:effectLst/>
                        </a:rPr>
                        <a:t>El sistema mostrara el reporte de caja por semana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Muestra el reporte de caja cada semana, la cual solo puede ser vista por el administrador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RNF01</a:t>
                      </a:r>
                      <a:endParaRPr lang="es-ES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RNF02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RNF04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RNF07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45021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RNF08</a:t>
                      </a:r>
                      <a:r>
                        <a:rPr lang="es-ES" sz="2000" dirty="0">
                          <a:effectLst/>
                        </a:rPr>
                        <a:t> 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2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6845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58670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Requerimientos:</a:t>
            </a:r>
            <a:endParaRPr lang="es-ES" sz="6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64218"/>
              </p:ext>
            </p:extLst>
          </p:nvPr>
        </p:nvGraphicFramePr>
        <p:xfrm>
          <a:off x="800099" y="1898212"/>
          <a:ext cx="8005446" cy="4483205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002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RF10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Realizara un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semanal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realizara un </a:t>
                      </a: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semanal para evitar la pérdida de archivos importantes del sistema, el cual solo puede ser visto por el administrador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Requerimiento NO funcional: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RNF04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RNF07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RNF08 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6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34662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98460"/>
              </p:ext>
            </p:extLst>
          </p:nvPr>
        </p:nvGraphicFramePr>
        <p:xfrm>
          <a:off x="901699" y="2261862"/>
          <a:ext cx="7713346" cy="4374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>
                          <a:effectLst/>
                        </a:rPr>
                        <a:t>RNF01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Mostrar interfaz del sistema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2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El sistema presentara una interfaz de acceso a sus funcionalidades bastante sencilla, con botones y mensajes claros para</a:t>
                      </a:r>
                      <a:r>
                        <a:rPr lang="es-ES_tradnl" sz="2000" baseline="0" dirty="0">
                          <a:effectLst/>
                        </a:rPr>
                        <a:t> el usuario</a:t>
                      </a:r>
                      <a:r>
                        <a:rPr lang="es-ES_tradnl" sz="2000" dirty="0">
                          <a:effectLst/>
                        </a:rPr>
                        <a:t>, para que sea de fácil manejo a los usuarios del sistema.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3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El sistema debe tener una interfaz de uso dinámico para la comodidad de todo tipo de usuarios.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8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696974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3759"/>
              </p:ext>
            </p:extLst>
          </p:nvPr>
        </p:nvGraphicFramePr>
        <p:xfrm>
          <a:off x="495300" y="1993585"/>
          <a:ext cx="8432800" cy="4619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>
                          <a:effectLst/>
                        </a:rPr>
                        <a:t>RNF02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rendimiento del sistema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La interfaz del sistema presentara una respuesta oportuna cuando se registre un usuario o al hacer modificaciones propias del administrador...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Ya que el cliente no cuenta con un equipo de cómputo, se le proveerá con un equipo Acer de escritorio, procesador Intel dual Core de 3.1 GHz, Memoria RAM de 2 GB DDR 2. Disco Duro de 1024 Gb sata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32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10661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84389"/>
              </p:ext>
            </p:extLst>
          </p:nvPr>
        </p:nvGraphicFramePr>
        <p:xfrm>
          <a:off x="740727" y="2681870"/>
          <a:ext cx="7662546" cy="3602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funcionalidad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 funcionalidad del sistema y transacción de negocio debe responder al administrador en menos de 5 segundos.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responderá de forma rápida a las funcionalidades que el administrador necesite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048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056621"/>
      </p:ext>
    </p:extLst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55415"/>
              </p:ext>
            </p:extLst>
          </p:nvPr>
        </p:nvGraphicFramePr>
        <p:xfrm>
          <a:off x="613727" y="2295207"/>
          <a:ext cx="7916546" cy="3955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>
                          <a:effectLst/>
                        </a:rPr>
                        <a:t>RNF04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Nombre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Entregar manuales de funcionamiento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>
                          <a:effectLst/>
                        </a:rPr>
                        <a:t>Características: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contar con manuales de usuario estructurados adecuadamente.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1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>
                          <a:effectLst/>
                        </a:rPr>
                        <a:t>Descripción del requerimiento: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tendrá acceso a manuales para aprender el funcionamiento del sistema.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6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009884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654629" y="31351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9077"/>
              </p:ext>
            </p:extLst>
          </p:nvPr>
        </p:nvGraphicFramePr>
        <p:xfrm>
          <a:off x="495300" y="1758042"/>
          <a:ext cx="8244141" cy="4573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RNF05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Garantizar</a:t>
                      </a:r>
                      <a:r>
                        <a:rPr lang="es-ES_tradnl" sz="2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s-ES_tradnl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esempeño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datos modificados en la base de datos deben ser actualizados para todos los usuarios que acceden en menos de 2 segundos.</a:t>
                      </a:r>
                      <a:endParaRPr lang="es-E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La información almacenada o registros realizados podrán ser consultados y actualizados permanente y simultáneamente, sin que se afecte el tiempo de respuesta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796758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654629" y="31351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38141"/>
              </p:ext>
            </p:extLst>
          </p:nvPr>
        </p:nvGraphicFramePr>
        <p:xfrm>
          <a:off x="495300" y="2388095"/>
          <a:ext cx="8244141" cy="3725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RNF06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Seguridad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9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verificar que los datos correspondientes a los campos obligatorios fueron ingresados por el usuario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acuerdo  al nivel de seguridad, el software permitirá a los usuarios registrados en el Sistema el ingreso hacia las diversas funcionalidades, permitiendo el filtrado de datos de acuerdo si es usuario o administrador.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09073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1654629" y="31351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75694"/>
              </p:ext>
            </p:extLst>
          </p:nvPr>
        </p:nvGraphicFramePr>
        <p:xfrm>
          <a:off x="571089" y="2542902"/>
          <a:ext cx="8244141" cy="3258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RNF07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 Permiso del perfil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 con restricción en algunos programas y acceso de navegación</a:t>
                      </a:r>
                      <a:endParaRPr lang="es-E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nos permite bloquear páginas  de distracción al trabajador, como Facebook, YouTube, etc..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Media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16094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06000"/>
              </p:ext>
            </p:extLst>
          </p:nvPr>
        </p:nvGraphicFramePr>
        <p:xfrm>
          <a:off x="658175" y="1759131"/>
          <a:ext cx="8244141" cy="461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RNF08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Manejar</a:t>
                      </a:r>
                      <a:r>
                        <a:rPr lang="es-ES_tradnl" sz="2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contraseña 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62025" algn="l"/>
                        </a:tabLst>
                        <a:defRPr/>
                      </a:pPr>
                      <a:r>
                        <a:rPr lang="es-ES_tradnl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garantizara a los usuarios una contraseña</a:t>
                      </a:r>
                      <a:r>
                        <a:rPr lang="es-ES_tradnl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almacenando los datos en el sistema ofreciéndole una confiabilidad y seguridad a esta misma </a:t>
                      </a:r>
                      <a:endParaRPr lang="es-E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ES_tradnl" sz="2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sistema  deberá proveer las funcionalidades de autenticación con interfaces  que permitan ingresar el usuario, contraseña, cambios de contraseña y retroalimentación al usuario si se producen errores durante el proceso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460147"/>
            <a:ext cx="695182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Idea del 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423852" y="2414415"/>
            <a:ext cx="7014754" cy="32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Proyecto para la creación de un sistema de información web para la entrada y salida de motos y bicicletas, con el fin de optimizar los servicios ofrecidos por el parqueadero para el beneficio de los usuarios brindando rapidez, organización y confiabilidad de los servicios prestados. </a:t>
            </a:r>
            <a:endParaRPr lang="es-E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2744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97008"/>
              </p:ext>
            </p:extLst>
          </p:nvPr>
        </p:nvGraphicFramePr>
        <p:xfrm>
          <a:off x="495300" y="2345917"/>
          <a:ext cx="8244141" cy="3828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RNF09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Bloquear sistema 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62025" algn="l"/>
                        </a:tabLst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 permita ingresar de forma segura al sistema sin pérdida de información.</a:t>
                      </a:r>
                      <a:endParaRPr lang="es-E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se identifican ataques de seguridad o brecha del sistema, el mismo no continuará operando hasta ser desbloqueado por un administrador de seguridad.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56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00062"/>
              </p:ext>
            </p:extLst>
          </p:nvPr>
        </p:nvGraphicFramePr>
        <p:xfrm>
          <a:off x="495300" y="2337254"/>
          <a:ext cx="8244141" cy="3638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Identificación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2000" dirty="0">
                          <a:effectLst/>
                        </a:rPr>
                        <a:t>RNF10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Nombre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419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Limitación</a:t>
                      </a:r>
                      <a:endParaRPr lang="es-E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9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kern="1200" dirty="0">
                          <a:effectLst/>
                        </a:rPr>
                        <a:t>Características: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62025" algn="l"/>
                        </a:tabLst>
                        <a:defRPr/>
                      </a:pPr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no funcionara si sobrepasa el limite de cupos del parqueadero.</a:t>
                      </a:r>
                      <a:endParaRPr lang="es-E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kern="1200" dirty="0">
                          <a:effectLst/>
                        </a:rPr>
                        <a:t>Descripción del requerimiento: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información podrá ser consultada por el usuario pero no podrá</a:t>
                      </a:r>
                      <a:r>
                        <a:rPr lang="es-E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modificarla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Prioridad del requerimiento:</a:t>
                      </a:r>
                      <a:endParaRPr lang="es-ES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62025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Alta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Requerimientos No Funcionales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84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</a:t>
            </a:r>
            <a:r>
              <a:rPr lang="es-419" sz="4800">
                <a:solidFill>
                  <a:schemeClr val="bg1"/>
                </a:solidFill>
              </a:rPr>
              <a:t>entidad- relación</a:t>
            </a:r>
            <a:endParaRPr lang="es-419" sz="4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/>
          <a:stretch/>
        </p:blipFill>
        <p:spPr>
          <a:xfrm>
            <a:off x="710293" y="2203269"/>
            <a:ext cx="7967980" cy="43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2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2134552"/>
            <a:ext cx="7229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4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secuencias Administrador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7" y="2151480"/>
            <a:ext cx="8264433" cy="43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1743022"/>
            <a:ext cx="7829006" cy="4889982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secuencias </a:t>
            </a:r>
          </a:p>
          <a:p>
            <a:r>
              <a:rPr lang="es-419" sz="4800" dirty="0">
                <a:solidFill>
                  <a:schemeClr val="bg1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295704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secuencias </a:t>
            </a:r>
          </a:p>
          <a:p>
            <a:r>
              <a:rPr lang="es-419" sz="4800" dirty="0">
                <a:solidFill>
                  <a:schemeClr val="bg1"/>
                </a:solidFill>
              </a:rPr>
              <a:t>Usuario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33" y="1917200"/>
            <a:ext cx="5393299" cy="48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13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977BAD-B216-475C-A017-D5398CC6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92" y="2180492"/>
            <a:ext cx="8382382" cy="390301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B6DDC7-A2D4-4B71-AA69-49193E3DA75F}"/>
              </a:ext>
            </a:extLst>
          </p:cNvPr>
          <p:cNvSpPr txBox="1">
            <a:spLocks/>
          </p:cNvSpPr>
          <p:nvPr/>
        </p:nvSpPr>
        <p:spPr>
          <a:xfrm>
            <a:off x="-131717" y="50598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800" dirty="0">
                <a:solidFill>
                  <a:schemeClr val="bg1"/>
                </a:solidFill>
              </a:rPr>
              <a:t>Diagrama de Despliegue</a:t>
            </a:r>
          </a:p>
        </p:txBody>
      </p:sp>
    </p:spTree>
    <p:extLst>
      <p:ext uri="{BB962C8B-B14F-4D97-AF65-F5344CB8AC3E}">
        <p14:creationId xmlns:p14="http://schemas.microsoft.com/office/powerpoint/2010/main" val="2807902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95300" y="445022"/>
            <a:ext cx="965200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800" b="1" dirty="0">
                <a:solidFill>
                  <a:schemeClr val="bg1"/>
                </a:solidFill>
              </a:rPr>
              <a:t>Dudas, Preguntas y Sugerencias</a:t>
            </a:r>
            <a:endParaRPr lang="es-E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dudas preguntas sugere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77" y="2107475"/>
            <a:ext cx="5591799" cy="309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6026"/>
      </p:ext>
    </p:extLst>
  </p:cSld>
  <p:clrMapOvr>
    <a:masterClrMapping/>
  </p:clrMapOvr>
  <p:transition spd="slow">
    <p:randomBar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0" y="460147"/>
            <a:ext cx="868573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8270" y="2293718"/>
            <a:ext cx="7680961" cy="3212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Los parqueaderos que manejan la entrada y salida de motos y bicicletas en forma manual generan errores cobrando de más o hasta perdiendo dinero, también genera inconformismo con los clientes que van a preferir otros parqueaderos más organizados, más rápidos  y donde ellos sientan que están pagando una tarifa justa.</a:t>
            </a:r>
            <a:endParaRPr lang="es-ES" sz="2400" dirty="0">
              <a:solidFill>
                <a:srgbClr val="FF0000"/>
              </a:solidFill>
              <a:latin typeface="+mj-lt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922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390775" y="4808538"/>
            <a:ext cx="67151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 y Alcance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4294967295"/>
          </p:nvPr>
        </p:nvSpPr>
        <p:spPr>
          <a:xfrm>
            <a:off x="1537644" y="1894788"/>
            <a:ext cx="6754511" cy="22005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dirty="0">
                <a:solidFill>
                  <a:srgbClr val="414141"/>
                </a:solidFill>
              </a:rPr>
              <a:t>Actualizar y mejorar el sistema de entrada y salida de un parqueadero de motos y bicicletas, que maneja el sistema de forma manual beneficiando  al encargado ya que podrá prestar un servicio más rápido y eficiente hacia el cliente, el cual se sentirá satisfecho, preferirá este parqueadero y se lo recomendaría  a más usuarios.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59" y="445022"/>
            <a:ext cx="681531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Justificación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E0EBB74EF4B742817A461641E53DF4" ma:contentTypeVersion="1" ma:contentTypeDescription="Crear nuevo documento." ma:contentTypeScope="" ma:versionID="7e900178f263241745cd5642c876c55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fa58ab6bdef439119b64b6b50b7cac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hidden="true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ontrol xmlns="http://schemas.microsoft.com/VisualStudio/2011/storyboarding/control">
  <Id Name="815aecc1-b5bf-4cd4-b5df-5f87218acbc4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837C5-2F4B-4CFA-BCEF-4061374314B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622EFA-590F-4B89-9B68-AC261C914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1DFC77-F231-4A41-9125-0D4FABC0E66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CDEDF5F-3D71-4323-8991-FDF4E12075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1943</Words>
  <Application>Microsoft Office PowerPoint</Application>
  <PresentationFormat>Presentación en pantalla (4:3)</PresentationFormat>
  <Paragraphs>369</Paragraphs>
  <Slides>69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4" baseType="lpstr">
      <vt:lpstr>Arial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Justificación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Requerimientos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AJ Cuadernos</cp:lastModifiedBy>
  <cp:revision>265</cp:revision>
  <dcterms:created xsi:type="dcterms:W3CDTF">2014-06-25T16:18:26Z</dcterms:created>
  <dcterms:modified xsi:type="dcterms:W3CDTF">2017-09-17T03:38:50Z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0x01010012E0EBB74EF4B742817A461641E53DF4</vt:lpwstr>
  </property>
  <property fmtid="{D5CDD505-2E9C-101B-9397-08002B2CF9AE}" pid="3" name="Tfs.IsStoryboard">
    <vt:bool>true</vt:bool>
  </property>
</Properties>
</file>