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slides/slide17.xml" Type="http://schemas.openxmlformats.org/officeDocument/2006/relationships/slide"/><Relationship Id="rId37" Target="slides/slide18.xml" Type="http://schemas.openxmlformats.org/officeDocument/2006/relationships/slide"/><Relationship Id="rId38" Target="slides/slide19.xml" Type="http://schemas.openxmlformats.org/officeDocument/2006/relationships/slide"/><Relationship Id="rId39" Target="slides/slide20.xml" Type="http://schemas.openxmlformats.org/officeDocument/2006/relationships/slide"/><Relationship Id="rId4" Target="theme/theme1.xml" Type="http://schemas.openxmlformats.org/officeDocument/2006/relationships/theme"/><Relationship Id="rId40" Target="slides/slide21.xml" Type="http://schemas.openxmlformats.org/officeDocument/2006/relationships/slide"/><Relationship Id="rId41" Target="slides/slide22.xml" Type="http://schemas.openxmlformats.org/officeDocument/2006/relationships/slide"/><Relationship Id="rId42" Target="slides/slide23.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9.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07572" y="4055266"/>
            <a:ext cx="1672855" cy="2256410"/>
          </a:xfrm>
          <a:custGeom>
            <a:avLst/>
            <a:gdLst/>
            <a:ahLst/>
            <a:cxnLst/>
            <a:rect r="r" b="b" t="t" l="l"/>
            <a:pathLst>
              <a:path h="2256410" w="1672855">
                <a:moveTo>
                  <a:pt x="0" y="0"/>
                </a:moveTo>
                <a:lnTo>
                  <a:pt x="1672856" y="0"/>
                </a:lnTo>
                <a:lnTo>
                  <a:pt x="1672856" y="2256410"/>
                </a:lnTo>
                <a:lnTo>
                  <a:pt x="0" y="2256410"/>
                </a:lnTo>
                <a:lnTo>
                  <a:pt x="0" y="0"/>
                </a:lnTo>
                <a:close/>
              </a:path>
            </a:pathLst>
          </a:custGeom>
          <a:blipFill>
            <a:blip r:embed="rId2"/>
            <a:stretch>
              <a:fillRect l="0" t="0" r="0" b="0"/>
            </a:stretch>
          </a:blipFill>
        </p:spPr>
      </p:sp>
      <p:sp>
        <p:nvSpPr>
          <p:cNvPr name="TextBox 3" id="3"/>
          <p:cNvSpPr txBox="true"/>
          <p:nvPr/>
        </p:nvSpPr>
        <p:spPr>
          <a:xfrm rot="0">
            <a:off x="2257005" y="661647"/>
            <a:ext cx="13773990" cy="1685925"/>
          </a:xfrm>
          <a:prstGeom prst="rect">
            <a:avLst/>
          </a:prstGeom>
        </p:spPr>
        <p:txBody>
          <a:bodyPr anchor="t" rtlCol="false" tIns="0" lIns="0" bIns="0" rIns="0">
            <a:spAutoFit/>
          </a:bodyPr>
          <a:lstStyle/>
          <a:p>
            <a:pPr algn="ctr">
              <a:lnSpc>
                <a:spcPts val="6000"/>
              </a:lnSpc>
            </a:pPr>
            <a:r>
              <a:rPr lang="en-US" sz="6000">
                <a:solidFill>
                  <a:srgbClr val="227C9D"/>
                </a:solidFill>
                <a:latin typeface="Kollektif Bold"/>
              </a:rPr>
              <a:t>PREDICTING HEART ATTACK RISK: </a:t>
            </a:r>
          </a:p>
          <a:p>
            <a:pPr algn="ctr">
              <a:lnSpc>
                <a:spcPts val="6000"/>
              </a:lnSpc>
            </a:pPr>
            <a:r>
              <a:rPr lang="en-US" sz="6000">
                <a:solidFill>
                  <a:srgbClr val="227C9D"/>
                </a:solidFill>
                <a:latin typeface="Kollektif Bold"/>
              </a:rPr>
              <a:t>A MACHINE LEARNING APPROACH</a:t>
            </a:r>
          </a:p>
        </p:txBody>
      </p:sp>
      <p:sp>
        <p:nvSpPr>
          <p:cNvPr name="TextBox 4" id="4"/>
          <p:cNvSpPr txBox="true"/>
          <p:nvPr/>
        </p:nvSpPr>
        <p:spPr>
          <a:xfrm rot="0">
            <a:off x="6758650" y="2397264"/>
            <a:ext cx="5144770" cy="1180465"/>
          </a:xfrm>
          <a:prstGeom prst="rect">
            <a:avLst/>
          </a:prstGeom>
        </p:spPr>
        <p:txBody>
          <a:bodyPr anchor="t" rtlCol="false" tIns="0" lIns="0" bIns="0" rIns="0">
            <a:spAutoFit/>
          </a:bodyPr>
          <a:lstStyle/>
          <a:p>
            <a:pPr algn="ctr">
              <a:lnSpc>
                <a:spcPts val="4759"/>
              </a:lnSpc>
            </a:pPr>
            <a:r>
              <a:rPr lang="en-US" sz="3399">
                <a:solidFill>
                  <a:srgbClr val="227C9D"/>
                </a:solidFill>
                <a:latin typeface="Canva Sans"/>
              </a:rPr>
              <a:t>Under the supervision of</a:t>
            </a:r>
          </a:p>
          <a:p>
            <a:pPr algn="ctr">
              <a:lnSpc>
                <a:spcPts val="4759"/>
              </a:lnSpc>
            </a:pPr>
            <a:r>
              <a:rPr lang="en-US" sz="3399">
                <a:solidFill>
                  <a:srgbClr val="227C9D"/>
                </a:solidFill>
                <a:latin typeface="Canva Sans"/>
              </a:rPr>
              <a:t>Dr. Ashutosh Mani</a:t>
            </a:r>
          </a:p>
        </p:txBody>
      </p:sp>
      <p:sp>
        <p:nvSpPr>
          <p:cNvPr name="TextBox 5" id="5"/>
          <p:cNvSpPr txBox="true"/>
          <p:nvPr/>
        </p:nvSpPr>
        <p:spPr>
          <a:xfrm rot="0">
            <a:off x="3166904" y="6510639"/>
            <a:ext cx="11954192" cy="1180465"/>
          </a:xfrm>
          <a:prstGeom prst="rect">
            <a:avLst/>
          </a:prstGeom>
        </p:spPr>
        <p:txBody>
          <a:bodyPr anchor="t" rtlCol="false" tIns="0" lIns="0" bIns="0" rIns="0">
            <a:spAutoFit/>
          </a:bodyPr>
          <a:lstStyle/>
          <a:p>
            <a:pPr algn="ctr">
              <a:lnSpc>
                <a:spcPts val="4759"/>
              </a:lnSpc>
              <a:spcBef>
                <a:spcPct val="0"/>
              </a:spcBef>
            </a:pPr>
            <a:r>
              <a:rPr lang="en-US" sz="3399">
                <a:solidFill>
                  <a:srgbClr val="227C9D"/>
                </a:solidFill>
                <a:latin typeface="Canva Sans"/>
              </a:rPr>
              <a:t>Motilal Nehru National Institute of Technology Allahabad,</a:t>
            </a:r>
          </a:p>
          <a:p>
            <a:pPr algn="ctr">
              <a:lnSpc>
                <a:spcPts val="4759"/>
              </a:lnSpc>
              <a:spcBef>
                <a:spcPct val="0"/>
              </a:spcBef>
            </a:pPr>
            <a:r>
              <a:rPr lang="en-US" sz="3399">
                <a:solidFill>
                  <a:srgbClr val="227C9D"/>
                </a:solidFill>
                <a:latin typeface="Canva Sans"/>
              </a:rPr>
              <a:t>Prayagraj</a:t>
            </a:r>
          </a:p>
        </p:txBody>
      </p:sp>
      <p:sp>
        <p:nvSpPr>
          <p:cNvPr name="TextBox 6" id="6"/>
          <p:cNvSpPr txBox="true"/>
          <p:nvPr/>
        </p:nvSpPr>
        <p:spPr>
          <a:xfrm rot="0">
            <a:off x="9651666" y="7624429"/>
            <a:ext cx="8358866" cy="2380615"/>
          </a:xfrm>
          <a:prstGeom prst="rect">
            <a:avLst/>
          </a:prstGeom>
        </p:spPr>
        <p:txBody>
          <a:bodyPr anchor="t" rtlCol="false" tIns="0" lIns="0" bIns="0" rIns="0">
            <a:spAutoFit/>
          </a:bodyPr>
          <a:lstStyle/>
          <a:p>
            <a:pPr algn="r">
              <a:lnSpc>
                <a:spcPts val="4759"/>
              </a:lnSpc>
            </a:pPr>
            <a:r>
              <a:rPr lang="en-US" sz="3399">
                <a:solidFill>
                  <a:srgbClr val="227C9D"/>
                </a:solidFill>
                <a:latin typeface="Canva Sans"/>
              </a:rPr>
              <a:t>Presented by:</a:t>
            </a:r>
          </a:p>
          <a:p>
            <a:pPr algn="r">
              <a:lnSpc>
                <a:spcPts val="4759"/>
              </a:lnSpc>
              <a:spcBef>
                <a:spcPct val="0"/>
              </a:spcBef>
            </a:pPr>
            <a:r>
              <a:rPr lang="en-US" sz="3399">
                <a:solidFill>
                  <a:srgbClr val="227C9D"/>
                </a:solidFill>
                <a:latin typeface="Canva Sans"/>
              </a:rPr>
              <a:t>Abhinav Aggarwal 20200003</a:t>
            </a:r>
          </a:p>
          <a:p>
            <a:pPr algn="r">
              <a:lnSpc>
                <a:spcPts val="4759"/>
              </a:lnSpc>
              <a:spcBef>
                <a:spcPct val="0"/>
              </a:spcBef>
            </a:pPr>
            <a:r>
              <a:rPr lang="en-US" sz="3399">
                <a:solidFill>
                  <a:srgbClr val="227C9D"/>
                </a:solidFill>
                <a:latin typeface="Canva Sans"/>
              </a:rPr>
              <a:t>Ratna Rathaur 20200041</a:t>
            </a:r>
          </a:p>
          <a:p>
            <a:pPr algn="r">
              <a:lnSpc>
                <a:spcPts val="4759"/>
              </a:lnSpc>
              <a:spcBef>
                <a:spcPct val="0"/>
              </a:spcBef>
            </a:pPr>
            <a:r>
              <a:rPr lang="en-US" sz="3399">
                <a:solidFill>
                  <a:srgbClr val="227C9D"/>
                </a:solidFill>
                <a:latin typeface="Canva Sans"/>
              </a:rPr>
              <a:t>Shivam Pandey 20200049</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51002" y="742995"/>
            <a:ext cx="10620170"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METHODOLOGY</a:t>
            </a:r>
          </a:p>
        </p:txBody>
      </p:sp>
      <p:sp>
        <p:nvSpPr>
          <p:cNvPr name="TextBox 3" id="3"/>
          <p:cNvSpPr txBox="true"/>
          <p:nvPr/>
        </p:nvSpPr>
        <p:spPr>
          <a:xfrm rot="0">
            <a:off x="1351002" y="2705145"/>
            <a:ext cx="13312609" cy="887095"/>
          </a:xfrm>
          <a:prstGeom prst="rect">
            <a:avLst/>
          </a:prstGeom>
        </p:spPr>
        <p:txBody>
          <a:bodyPr anchor="t" rtlCol="false" tIns="0" lIns="0" bIns="0" rIns="0">
            <a:spAutoFit/>
          </a:bodyPr>
          <a:lstStyle/>
          <a:p>
            <a:pPr algn="just">
              <a:lnSpc>
                <a:spcPts val="7279"/>
              </a:lnSpc>
            </a:pPr>
            <a:r>
              <a:rPr lang="en-US" sz="5199">
                <a:solidFill>
                  <a:srgbClr val="227C9D"/>
                </a:solidFill>
                <a:latin typeface="Canva Sans Bold"/>
              </a:rPr>
              <a:t>Data Acquisition</a:t>
            </a:r>
          </a:p>
        </p:txBody>
      </p:sp>
      <p:sp>
        <p:nvSpPr>
          <p:cNvPr name="TextBox 4" id="4"/>
          <p:cNvSpPr txBox="true"/>
          <p:nvPr/>
        </p:nvSpPr>
        <p:spPr>
          <a:xfrm rot="0">
            <a:off x="1351002" y="3922508"/>
            <a:ext cx="14769381" cy="4180840"/>
          </a:xfrm>
          <a:prstGeom prst="rect">
            <a:avLst/>
          </a:prstGeom>
        </p:spPr>
        <p:txBody>
          <a:bodyPr anchor="t" rtlCol="false" tIns="0" lIns="0" bIns="0" rIns="0">
            <a:spAutoFit/>
          </a:bodyPr>
          <a:lstStyle/>
          <a:p>
            <a:pPr>
              <a:lnSpc>
                <a:spcPts val="4759"/>
              </a:lnSpc>
              <a:spcBef>
                <a:spcPct val="0"/>
              </a:spcBef>
            </a:pPr>
            <a:r>
              <a:rPr lang="en-US" sz="3399">
                <a:solidFill>
                  <a:srgbClr val="227C9D"/>
                </a:solidFill>
                <a:latin typeface="Canva Sans"/>
              </a:rPr>
              <a:t>The dataset utilized is composed of four parts or sub-databases i.e., Hungary, Switzerland, Cleveland, and Long Beach which has 76 different attributes. In this work a subset of 11 attributes is utilized because all the published experiments in the literature review referred to these selected 11 attributes which helps to understand the major risk factors of heart disease. This dataset is available online in UCI repository to be availed freely for experimental purpose</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90303" y="1019175"/>
            <a:ext cx="10620170" cy="1222376"/>
          </a:xfrm>
          <a:prstGeom prst="rect">
            <a:avLst/>
          </a:prstGeom>
        </p:spPr>
        <p:txBody>
          <a:bodyPr anchor="t" rtlCol="false" tIns="0" lIns="0" bIns="0" rIns="0">
            <a:spAutoFit/>
          </a:bodyPr>
          <a:lstStyle/>
          <a:p>
            <a:pPr>
              <a:lnSpc>
                <a:spcPts val="8000"/>
              </a:lnSpc>
            </a:pPr>
            <a:r>
              <a:rPr lang="en-US" sz="8000">
                <a:solidFill>
                  <a:srgbClr val="227C9D"/>
                </a:solidFill>
                <a:latin typeface="Kollektif Bold"/>
              </a:rPr>
              <a:t>METHODOLOGY</a:t>
            </a:r>
          </a:p>
        </p:txBody>
      </p:sp>
      <p:sp>
        <p:nvSpPr>
          <p:cNvPr name="TextBox 3" id="3"/>
          <p:cNvSpPr txBox="true"/>
          <p:nvPr/>
        </p:nvSpPr>
        <p:spPr>
          <a:xfrm rot="0">
            <a:off x="1190303" y="2504622"/>
            <a:ext cx="13312609" cy="1028700"/>
          </a:xfrm>
          <a:prstGeom prst="rect">
            <a:avLst/>
          </a:prstGeom>
        </p:spPr>
        <p:txBody>
          <a:bodyPr anchor="t" rtlCol="false" tIns="0" lIns="0" bIns="0" rIns="0">
            <a:spAutoFit/>
          </a:bodyPr>
          <a:lstStyle/>
          <a:p>
            <a:pPr algn="just">
              <a:lnSpc>
                <a:spcPts val="8400"/>
              </a:lnSpc>
            </a:pPr>
            <a:r>
              <a:rPr lang="en-US" sz="6000">
                <a:solidFill>
                  <a:srgbClr val="227C9D"/>
                </a:solidFill>
                <a:latin typeface="Canva Sans Bold"/>
              </a:rPr>
              <a:t>Data inference and pre-processing</a:t>
            </a:r>
          </a:p>
        </p:txBody>
      </p:sp>
      <p:sp>
        <p:nvSpPr>
          <p:cNvPr name="TextBox 4" id="4"/>
          <p:cNvSpPr txBox="true"/>
          <p:nvPr/>
        </p:nvSpPr>
        <p:spPr>
          <a:xfrm rot="0">
            <a:off x="1190303" y="3617808"/>
            <a:ext cx="15471983" cy="4442460"/>
          </a:xfrm>
          <a:prstGeom prst="rect">
            <a:avLst/>
          </a:prstGeom>
        </p:spPr>
        <p:txBody>
          <a:bodyPr anchor="t" rtlCol="false" tIns="0" lIns="0" bIns="0" rIns="0">
            <a:spAutoFit/>
          </a:bodyPr>
          <a:lstStyle/>
          <a:p>
            <a:pPr marL="777240" indent="-388620" lvl="1">
              <a:lnSpc>
                <a:spcPts val="5040"/>
              </a:lnSpc>
              <a:buFont typeface="Arial"/>
              <a:buChar char="•"/>
            </a:pPr>
            <a:r>
              <a:rPr lang="en-US" sz="3600">
                <a:solidFill>
                  <a:srgbClr val="227C9D"/>
                </a:solidFill>
                <a:latin typeface="Canva Sans"/>
              </a:rPr>
              <a:t>There are 11 features and 1 target variable.</a:t>
            </a:r>
          </a:p>
          <a:p>
            <a:pPr marL="777240" indent="-388620" lvl="1">
              <a:lnSpc>
                <a:spcPts val="5040"/>
              </a:lnSpc>
              <a:buFont typeface="Arial"/>
              <a:buChar char="•"/>
            </a:pPr>
            <a:r>
              <a:rPr lang="en-US" sz="3600">
                <a:solidFill>
                  <a:srgbClr val="227C9D"/>
                </a:solidFill>
                <a:latin typeface="Canva Sans"/>
              </a:rPr>
              <a:t>Data consists of 918 instances.</a:t>
            </a:r>
          </a:p>
          <a:p>
            <a:pPr marL="777240" indent="-388620" lvl="1">
              <a:lnSpc>
                <a:spcPts val="5040"/>
              </a:lnSpc>
              <a:buFont typeface="Arial"/>
              <a:buChar char="•"/>
            </a:pPr>
            <a:r>
              <a:rPr lang="en-US" sz="3600">
                <a:solidFill>
                  <a:srgbClr val="227C9D"/>
                </a:solidFill>
                <a:latin typeface="Canva Sans"/>
              </a:rPr>
              <a:t>There were ~230 duplicate values in the dataset. These were removed which shrinked the dataset from down to ~970 instances.</a:t>
            </a:r>
          </a:p>
          <a:p>
            <a:pPr marL="777240" indent="-388620" lvl="1">
              <a:lnSpc>
                <a:spcPts val="5040"/>
              </a:lnSpc>
              <a:buFont typeface="Arial"/>
              <a:buChar char="•"/>
            </a:pPr>
            <a:r>
              <a:rPr lang="en-US" sz="3600">
                <a:solidFill>
                  <a:srgbClr val="227C9D"/>
                </a:solidFill>
                <a:latin typeface="Canva Sans"/>
              </a:rPr>
              <a:t>There were some null values in the dataset. These null values has multiple missing values for the entire row, which were then simply removed. This shrinked the dataset to 918 instances.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90303" y="3334966"/>
            <a:ext cx="15907394" cy="4821573"/>
          </a:xfrm>
          <a:custGeom>
            <a:avLst/>
            <a:gdLst/>
            <a:ahLst/>
            <a:cxnLst/>
            <a:rect r="r" b="b" t="t" l="l"/>
            <a:pathLst>
              <a:path h="4821573" w="15907394">
                <a:moveTo>
                  <a:pt x="0" y="0"/>
                </a:moveTo>
                <a:lnTo>
                  <a:pt x="15907394" y="0"/>
                </a:lnTo>
                <a:lnTo>
                  <a:pt x="15907394" y="4821573"/>
                </a:lnTo>
                <a:lnTo>
                  <a:pt x="0" y="4821573"/>
                </a:lnTo>
                <a:lnTo>
                  <a:pt x="0" y="0"/>
                </a:lnTo>
                <a:close/>
              </a:path>
            </a:pathLst>
          </a:custGeom>
          <a:blipFill>
            <a:blip r:embed="rId2"/>
            <a:stretch>
              <a:fillRect l="0" t="0" r="0" b="0"/>
            </a:stretch>
          </a:blipFill>
        </p:spPr>
      </p:sp>
      <p:sp>
        <p:nvSpPr>
          <p:cNvPr name="TextBox 3" id="3"/>
          <p:cNvSpPr txBox="true"/>
          <p:nvPr/>
        </p:nvSpPr>
        <p:spPr>
          <a:xfrm rot="0">
            <a:off x="1190303" y="759959"/>
            <a:ext cx="10620170"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METHODOLOGY</a:t>
            </a:r>
          </a:p>
        </p:txBody>
      </p:sp>
      <p:sp>
        <p:nvSpPr>
          <p:cNvPr name="TextBox 4" id="4"/>
          <p:cNvSpPr txBox="true"/>
          <p:nvPr/>
        </p:nvSpPr>
        <p:spPr>
          <a:xfrm rot="0">
            <a:off x="1190303" y="2017259"/>
            <a:ext cx="13312609" cy="887095"/>
          </a:xfrm>
          <a:prstGeom prst="rect">
            <a:avLst/>
          </a:prstGeom>
        </p:spPr>
        <p:txBody>
          <a:bodyPr anchor="t" rtlCol="false" tIns="0" lIns="0" bIns="0" rIns="0">
            <a:spAutoFit/>
          </a:bodyPr>
          <a:lstStyle/>
          <a:p>
            <a:pPr algn="just">
              <a:lnSpc>
                <a:spcPts val="7279"/>
              </a:lnSpc>
            </a:pPr>
            <a:r>
              <a:rPr lang="en-US" sz="5199">
                <a:solidFill>
                  <a:srgbClr val="227C9D"/>
                </a:solidFill>
                <a:latin typeface="Canva Sans Bold"/>
              </a:rPr>
              <a:t>Data Acquisition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00713" y="2533900"/>
            <a:ext cx="12867822" cy="7181359"/>
          </a:xfrm>
          <a:custGeom>
            <a:avLst/>
            <a:gdLst/>
            <a:ahLst/>
            <a:cxnLst/>
            <a:rect r="r" b="b" t="t" l="l"/>
            <a:pathLst>
              <a:path h="7181359" w="12867822">
                <a:moveTo>
                  <a:pt x="0" y="0"/>
                </a:moveTo>
                <a:lnTo>
                  <a:pt x="12867822" y="0"/>
                </a:lnTo>
                <a:lnTo>
                  <a:pt x="12867822" y="7181358"/>
                </a:lnTo>
                <a:lnTo>
                  <a:pt x="0" y="7181358"/>
                </a:lnTo>
                <a:lnTo>
                  <a:pt x="0" y="0"/>
                </a:lnTo>
                <a:close/>
              </a:path>
            </a:pathLst>
          </a:custGeom>
          <a:blipFill>
            <a:blip r:embed="rId2"/>
            <a:stretch>
              <a:fillRect l="0" t="0" r="0" b="0"/>
            </a:stretch>
          </a:blipFill>
        </p:spPr>
      </p:sp>
      <p:sp>
        <p:nvSpPr>
          <p:cNvPr name="TextBox 3" id="3"/>
          <p:cNvSpPr txBox="true"/>
          <p:nvPr/>
        </p:nvSpPr>
        <p:spPr>
          <a:xfrm rot="0">
            <a:off x="1190303" y="477271"/>
            <a:ext cx="10620170"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METHODOLOGY</a:t>
            </a:r>
          </a:p>
        </p:txBody>
      </p:sp>
      <p:sp>
        <p:nvSpPr>
          <p:cNvPr name="TextBox 4" id="4"/>
          <p:cNvSpPr txBox="true"/>
          <p:nvPr/>
        </p:nvSpPr>
        <p:spPr>
          <a:xfrm rot="0">
            <a:off x="1190303" y="1475354"/>
            <a:ext cx="13312609" cy="887095"/>
          </a:xfrm>
          <a:prstGeom prst="rect">
            <a:avLst/>
          </a:prstGeom>
        </p:spPr>
        <p:txBody>
          <a:bodyPr anchor="t" rtlCol="false" tIns="0" lIns="0" bIns="0" rIns="0">
            <a:spAutoFit/>
          </a:bodyPr>
          <a:lstStyle/>
          <a:p>
            <a:pPr algn="just">
              <a:lnSpc>
                <a:spcPts val="7279"/>
              </a:lnSpc>
            </a:pPr>
            <a:r>
              <a:rPr lang="en-US" sz="5199">
                <a:solidFill>
                  <a:srgbClr val="227C9D"/>
                </a:solidFill>
                <a:latin typeface="Canva Sans Bold"/>
              </a:rPr>
              <a:t>Data inference and pre-processing</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77721" y="477271"/>
            <a:ext cx="10620170"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METHODOLOGY</a:t>
            </a:r>
          </a:p>
        </p:txBody>
      </p:sp>
      <p:sp>
        <p:nvSpPr>
          <p:cNvPr name="TextBox 3" id="3"/>
          <p:cNvSpPr txBox="true"/>
          <p:nvPr/>
        </p:nvSpPr>
        <p:spPr>
          <a:xfrm rot="0">
            <a:off x="1377721" y="2017259"/>
            <a:ext cx="13312609" cy="887095"/>
          </a:xfrm>
          <a:prstGeom prst="rect">
            <a:avLst/>
          </a:prstGeom>
        </p:spPr>
        <p:txBody>
          <a:bodyPr anchor="t" rtlCol="false" tIns="0" lIns="0" bIns="0" rIns="0">
            <a:spAutoFit/>
          </a:bodyPr>
          <a:lstStyle/>
          <a:p>
            <a:pPr algn="just">
              <a:lnSpc>
                <a:spcPts val="7279"/>
              </a:lnSpc>
            </a:pPr>
            <a:r>
              <a:rPr lang="en-US" sz="5199">
                <a:solidFill>
                  <a:srgbClr val="227C9D"/>
                </a:solidFill>
                <a:latin typeface="Canva Sans Bold"/>
              </a:rPr>
              <a:t>Exploratory Data Analysis (EDA)</a:t>
            </a:r>
          </a:p>
        </p:txBody>
      </p:sp>
      <p:sp>
        <p:nvSpPr>
          <p:cNvPr name="TextBox 4" id="4"/>
          <p:cNvSpPr txBox="true"/>
          <p:nvPr/>
        </p:nvSpPr>
        <p:spPr>
          <a:xfrm rot="0">
            <a:off x="1083809" y="3129643"/>
            <a:ext cx="15578478" cy="53809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227C9D"/>
                </a:solidFill>
                <a:latin typeface="Canva Sans"/>
              </a:rPr>
              <a:t>Extensive Exploratory Data Analysis was performed on the 12 columns of the dataset.</a:t>
            </a:r>
          </a:p>
          <a:p>
            <a:pPr marL="734059" indent="-367030" lvl="1">
              <a:lnSpc>
                <a:spcPts val="4759"/>
              </a:lnSpc>
              <a:buFont typeface="Arial"/>
              <a:buChar char="•"/>
            </a:pPr>
            <a:r>
              <a:rPr lang="en-US" sz="3399">
                <a:solidFill>
                  <a:srgbClr val="227C9D"/>
                </a:solidFill>
                <a:latin typeface="Canva Sans"/>
              </a:rPr>
              <a:t>EDA was performed in 3 stages:</a:t>
            </a:r>
          </a:p>
          <a:p>
            <a:pPr marL="1468119" indent="-489373" lvl="2">
              <a:lnSpc>
                <a:spcPts val="4759"/>
              </a:lnSpc>
              <a:buFont typeface="Arial"/>
              <a:buChar char="•"/>
            </a:pPr>
            <a:r>
              <a:rPr lang="en-US" sz="3399">
                <a:solidFill>
                  <a:srgbClr val="227C9D"/>
                </a:solidFill>
                <a:latin typeface="Canva Sans"/>
              </a:rPr>
              <a:t>Univariate Analysis</a:t>
            </a:r>
          </a:p>
          <a:p>
            <a:pPr marL="1468119" indent="-489373" lvl="2">
              <a:lnSpc>
                <a:spcPts val="4759"/>
              </a:lnSpc>
              <a:buFont typeface="Arial"/>
              <a:buChar char="•"/>
            </a:pPr>
            <a:r>
              <a:rPr lang="en-US" sz="3399">
                <a:solidFill>
                  <a:srgbClr val="227C9D"/>
                </a:solidFill>
                <a:latin typeface="Canva Sans"/>
              </a:rPr>
              <a:t>Bivariate Analysis</a:t>
            </a:r>
          </a:p>
          <a:p>
            <a:pPr marL="1468119" indent="-489373" lvl="2">
              <a:lnSpc>
                <a:spcPts val="4759"/>
              </a:lnSpc>
              <a:buFont typeface="Arial"/>
              <a:buChar char="•"/>
            </a:pPr>
            <a:r>
              <a:rPr lang="en-US" sz="3399">
                <a:solidFill>
                  <a:srgbClr val="227C9D"/>
                </a:solidFill>
                <a:latin typeface="Canva Sans"/>
              </a:rPr>
              <a:t>Multivariate Analysis</a:t>
            </a:r>
          </a:p>
          <a:p>
            <a:pPr marL="734059" indent="-367030" lvl="1">
              <a:lnSpc>
                <a:spcPts val="4759"/>
              </a:lnSpc>
              <a:buFont typeface="Arial"/>
              <a:buChar char="•"/>
            </a:pPr>
            <a:r>
              <a:rPr lang="en-US" sz="3399">
                <a:solidFill>
                  <a:srgbClr val="227C9D"/>
                </a:solidFill>
                <a:latin typeface="Canva Sans"/>
              </a:rPr>
              <a:t>Various plots were used such as histplot, scatterplot, displot kdeplot to identify relationships between features and target.</a:t>
            </a:r>
          </a:p>
          <a:p>
            <a:pPr marL="734059" indent="-367030" lvl="1">
              <a:lnSpc>
                <a:spcPts val="4759"/>
              </a:lnSpc>
              <a:buFont typeface="Arial"/>
              <a:buChar char="•"/>
            </a:pPr>
            <a:r>
              <a:rPr lang="en-US" sz="3399">
                <a:solidFill>
                  <a:srgbClr val="227C9D"/>
                </a:solidFill>
                <a:latin typeface="Canva Sans"/>
              </a:rPr>
              <a:t>Observations were drawn from every plot.</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77721" y="477271"/>
            <a:ext cx="10620170"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METHODOLOGY</a:t>
            </a:r>
          </a:p>
        </p:txBody>
      </p:sp>
      <p:sp>
        <p:nvSpPr>
          <p:cNvPr name="TextBox 3" id="3"/>
          <p:cNvSpPr txBox="true"/>
          <p:nvPr/>
        </p:nvSpPr>
        <p:spPr>
          <a:xfrm rot="0">
            <a:off x="1377721" y="2017259"/>
            <a:ext cx="13312609" cy="887095"/>
          </a:xfrm>
          <a:prstGeom prst="rect">
            <a:avLst/>
          </a:prstGeom>
        </p:spPr>
        <p:txBody>
          <a:bodyPr anchor="t" rtlCol="false" tIns="0" lIns="0" bIns="0" rIns="0">
            <a:spAutoFit/>
          </a:bodyPr>
          <a:lstStyle/>
          <a:p>
            <a:pPr algn="just">
              <a:lnSpc>
                <a:spcPts val="7279"/>
              </a:lnSpc>
            </a:pPr>
            <a:r>
              <a:rPr lang="en-US" sz="5199">
                <a:solidFill>
                  <a:srgbClr val="227C9D"/>
                </a:solidFill>
                <a:latin typeface="Canva Sans Bold"/>
              </a:rPr>
              <a:t>Exploratory Data Analysis (EDA)</a:t>
            </a:r>
          </a:p>
        </p:txBody>
      </p:sp>
      <p:sp>
        <p:nvSpPr>
          <p:cNvPr name="TextBox 4" id="4"/>
          <p:cNvSpPr txBox="true"/>
          <p:nvPr/>
        </p:nvSpPr>
        <p:spPr>
          <a:xfrm rot="0">
            <a:off x="1083809" y="3129643"/>
            <a:ext cx="15578478" cy="53809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227C9D"/>
                </a:solidFill>
                <a:latin typeface="Canva Sans"/>
              </a:rPr>
              <a:t>Extensive Exploratory Data Analysis was performed on the 12 columns of the dataset.</a:t>
            </a:r>
          </a:p>
          <a:p>
            <a:pPr marL="734059" indent="-367030" lvl="1">
              <a:lnSpc>
                <a:spcPts val="4759"/>
              </a:lnSpc>
              <a:buFont typeface="Arial"/>
              <a:buChar char="•"/>
            </a:pPr>
            <a:r>
              <a:rPr lang="en-US" sz="3399">
                <a:solidFill>
                  <a:srgbClr val="227C9D"/>
                </a:solidFill>
                <a:latin typeface="Canva Sans"/>
              </a:rPr>
              <a:t>EDA was performed in 3 stages:</a:t>
            </a:r>
          </a:p>
          <a:p>
            <a:pPr marL="1468119" indent="-489373" lvl="2">
              <a:lnSpc>
                <a:spcPts val="4759"/>
              </a:lnSpc>
              <a:buFont typeface="Arial"/>
              <a:buChar char="•"/>
            </a:pPr>
            <a:r>
              <a:rPr lang="en-US" sz="3399">
                <a:solidFill>
                  <a:srgbClr val="227C9D"/>
                </a:solidFill>
                <a:latin typeface="Canva Sans"/>
              </a:rPr>
              <a:t>Univariate Analysis</a:t>
            </a:r>
          </a:p>
          <a:p>
            <a:pPr marL="1468119" indent="-489373" lvl="2">
              <a:lnSpc>
                <a:spcPts val="4759"/>
              </a:lnSpc>
              <a:buFont typeface="Arial"/>
              <a:buChar char="•"/>
            </a:pPr>
            <a:r>
              <a:rPr lang="en-US" sz="3399">
                <a:solidFill>
                  <a:srgbClr val="227C9D"/>
                </a:solidFill>
                <a:latin typeface="Canva Sans"/>
              </a:rPr>
              <a:t>Bivariate Analysis</a:t>
            </a:r>
          </a:p>
          <a:p>
            <a:pPr marL="1468119" indent="-489373" lvl="2">
              <a:lnSpc>
                <a:spcPts val="4759"/>
              </a:lnSpc>
              <a:buFont typeface="Arial"/>
              <a:buChar char="•"/>
            </a:pPr>
            <a:r>
              <a:rPr lang="en-US" sz="3399">
                <a:solidFill>
                  <a:srgbClr val="227C9D"/>
                </a:solidFill>
                <a:latin typeface="Canva Sans"/>
              </a:rPr>
              <a:t>Multivariate Analysis</a:t>
            </a:r>
          </a:p>
          <a:p>
            <a:pPr marL="734059" indent="-367030" lvl="1">
              <a:lnSpc>
                <a:spcPts val="4759"/>
              </a:lnSpc>
              <a:buFont typeface="Arial"/>
              <a:buChar char="•"/>
            </a:pPr>
            <a:r>
              <a:rPr lang="en-US" sz="3399">
                <a:solidFill>
                  <a:srgbClr val="227C9D"/>
                </a:solidFill>
                <a:latin typeface="Canva Sans"/>
              </a:rPr>
              <a:t>Various plots were used such as histplot, scatterplot, displot kdeplot to identify relationships between features and target.</a:t>
            </a:r>
          </a:p>
          <a:p>
            <a:pPr marL="734059" indent="-367030" lvl="1">
              <a:lnSpc>
                <a:spcPts val="4759"/>
              </a:lnSpc>
              <a:buFont typeface="Arial"/>
              <a:buChar char="•"/>
            </a:pPr>
            <a:r>
              <a:rPr lang="en-US" sz="3399">
                <a:solidFill>
                  <a:srgbClr val="227C9D"/>
                </a:solidFill>
                <a:latin typeface="Canva Sans"/>
              </a:rPr>
              <a:t>Observations were drawn from every plot.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83459" y="1401196"/>
            <a:ext cx="11376935" cy="8513936"/>
          </a:xfrm>
          <a:custGeom>
            <a:avLst/>
            <a:gdLst/>
            <a:ahLst/>
            <a:cxnLst/>
            <a:rect r="r" b="b" t="t" l="l"/>
            <a:pathLst>
              <a:path h="8513936" w="11376935">
                <a:moveTo>
                  <a:pt x="0" y="0"/>
                </a:moveTo>
                <a:lnTo>
                  <a:pt x="11376934" y="0"/>
                </a:lnTo>
                <a:lnTo>
                  <a:pt x="11376934" y="8513936"/>
                </a:lnTo>
                <a:lnTo>
                  <a:pt x="0" y="8513936"/>
                </a:lnTo>
                <a:lnTo>
                  <a:pt x="0" y="0"/>
                </a:lnTo>
                <a:close/>
              </a:path>
            </a:pathLst>
          </a:custGeom>
          <a:blipFill>
            <a:blip r:embed="rId4"/>
            <a:stretch>
              <a:fillRect l="0" t="0" r="0" b="0"/>
            </a:stretch>
          </a:blipFill>
        </p:spPr>
      </p:sp>
      <p:sp>
        <p:nvSpPr>
          <p:cNvPr name="TextBox 4" id="4"/>
          <p:cNvSpPr txBox="true"/>
          <p:nvPr/>
        </p:nvSpPr>
        <p:spPr>
          <a:xfrm rot="0">
            <a:off x="1377721" y="477271"/>
            <a:ext cx="10620170"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METHODOLOGY</a:t>
            </a:r>
          </a:p>
        </p:txBody>
      </p:sp>
      <p:sp>
        <p:nvSpPr>
          <p:cNvPr name="TextBox 5" id="5"/>
          <p:cNvSpPr txBox="true"/>
          <p:nvPr/>
        </p:nvSpPr>
        <p:spPr>
          <a:xfrm rot="0">
            <a:off x="1377721" y="1621336"/>
            <a:ext cx="4205738" cy="6231890"/>
          </a:xfrm>
          <a:prstGeom prst="rect">
            <a:avLst/>
          </a:prstGeom>
        </p:spPr>
        <p:txBody>
          <a:bodyPr anchor="t" rtlCol="false" tIns="0" lIns="0" bIns="0" rIns="0">
            <a:spAutoFit/>
          </a:bodyPr>
          <a:lstStyle/>
          <a:p>
            <a:pPr algn="just">
              <a:lnSpc>
                <a:spcPts val="7279"/>
              </a:lnSpc>
            </a:pPr>
            <a:r>
              <a:rPr lang="en-US" sz="5199">
                <a:solidFill>
                  <a:srgbClr val="227C9D"/>
                </a:solidFill>
                <a:latin typeface="Canva Sans Bold"/>
              </a:rPr>
              <a:t>Exploratory</a:t>
            </a:r>
          </a:p>
          <a:p>
            <a:pPr algn="just">
              <a:lnSpc>
                <a:spcPts val="7279"/>
              </a:lnSpc>
            </a:pPr>
            <a:r>
              <a:rPr lang="en-US" sz="5199">
                <a:solidFill>
                  <a:srgbClr val="227C9D"/>
                </a:solidFill>
                <a:latin typeface="Canva Sans Bold"/>
              </a:rPr>
              <a:t>Data</a:t>
            </a:r>
          </a:p>
          <a:p>
            <a:pPr algn="just">
              <a:lnSpc>
                <a:spcPts val="7279"/>
              </a:lnSpc>
            </a:pPr>
            <a:r>
              <a:rPr lang="en-US" sz="5199">
                <a:solidFill>
                  <a:srgbClr val="227C9D"/>
                </a:solidFill>
                <a:latin typeface="Canva Sans Bold"/>
              </a:rPr>
              <a:t>Analysis</a:t>
            </a:r>
          </a:p>
          <a:p>
            <a:pPr algn="just">
              <a:lnSpc>
                <a:spcPts val="7279"/>
              </a:lnSpc>
            </a:pPr>
          </a:p>
          <a:p>
            <a:pPr>
              <a:lnSpc>
                <a:spcPts val="5040"/>
              </a:lnSpc>
            </a:pPr>
            <a:r>
              <a:rPr lang="en-US" sz="3600">
                <a:solidFill>
                  <a:srgbClr val="227C9D"/>
                </a:solidFill>
                <a:latin typeface="Canva Sans Bold"/>
              </a:rPr>
              <a:t>Countplot of categorical features for univariate analysis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324794" y="2112509"/>
            <a:ext cx="12715072" cy="6990978"/>
          </a:xfrm>
          <a:custGeom>
            <a:avLst/>
            <a:gdLst/>
            <a:ahLst/>
            <a:cxnLst/>
            <a:rect r="r" b="b" t="t" l="l"/>
            <a:pathLst>
              <a:path h="6990978" w="12715072">
                <a:moveTo>
                  <a:pt x="0" y="0"/>
                </a:moveTo>
                <a:lnTo>
                  <a:pt x="12715072" y="0"/>
                </a:lnTo>
                <a:lnTo>
                  <a:pt x="12715072" y="6990978"/>
                </a:lnTo>
                <a:lnTo>
                  <a:pt x="0" y="6990978"/>
                </a:lnTo>
                <a:lnTo>
                  <a:pt x="0" y="0"/>
                </a:lnTo>
                <a:close/>
              </a:path>
            </a:pathLst>
          </a:custGeom>
          <a:blipFill>
            <a:blip r:embed="rId6"/>
            <a:stretch>
              <a:fillRect l="0" t="0" r="0" b="0"/>
            </a:stretch>
          </a:blipFill>
        </p:spPr>
      </p:sp>
      <p:sp>
        <p:nvSpPr>
          <p:cNvPr name="TextBox 5" id="5"/>
          <p:cNvSpPr txBox="true"/>
          <p:nvPr/>
        </p:nvSpPr>
        <p:spPr>
          <a:xfrm rot="0">
            <a:off x="1377721" y="477271"/>
            <a:ext cx="10620170"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METHODOLOGY</a:t>
            </a:r>
          </a:p>
        </p:txBody>
      </p:sp>
      <p:sp>
        <p:nvSpPr>
          <p:cNvPr name="TextBox 6" id="6"/>
          <p:cNvSpPr txBox="true"/>
          <p:nvPr/>
        </p:nvSpPr>
        <p:spPr>
          <a:xfrm rot="0">
            <a:off x="1377721" y="1621336"/>
            <a:ext cx="13312609" cy="2734945"/>
          </a:xfrm>
          <a:prstGeom prst="rect">
            <a:avLst/>
          </a:prstGeom>
        </p:spPr>
        <p:txBody>
          <a:bodyPr anchor="t" rtlCol="false" tIns="0" lIns="0" bIns="0" rIns="0">
            <a:spAutoFit/>
          </a:bodyPr>
          <a:lstStyle/>
          <a:p>
            <a:pPr algn="just">
              <a:lnSpc>
                <a:spcPts val="7279"/>
              </a:lnSpc>
            </a:pPr>
            <a:r>
              <a:rPr lang="en-US" sz="5199">
                <a:solidFill>
                  <a:srgbClr val="227C9D"/>
                </a:solidFill>
                <a:latin typeface="Canva Sans Bold"/>
              </a:rPr>
              <a:t>Exploratory</a:t>
            </a:r>
          </a:p>
          <a:p>
            <a:pPr algn="just">
              <a:lnSpc>
                <a:spcPts val="7279"/>
              </a:lnSpc>
            </a:pPr>
            <a:r>
              <a:rPr lang="en-US" sz="5199">
                <a:solidFill>
                  <a:srgbClr val="227C9D"/>
                </a:solidFill>
                <a:latin typeface="Canva Sans Bold"/>
              </a:rPr>
              <a:t>Data</a:t>
            </a:r>
          </a:p>
          <a:p>
            <a:pPr algn="just">
              <a:lnSpc>
                <a:spcPts val="7279"/>
              </a:lnSpc>
            </a:pPr>
            <a:r>
              <a:rPr lang="en-US" sz="5199">
                <a:solidFill>
                  <a:srgbClr val="227C9D"/>
                </a:solidFill>
                <a:latin typeface="Canva Sans Bold"/>
              </a:rPr>
              <a:t>Analysis</a:t>
            </a:r>
          </a:p>
        </p:txBody>
      </p:sp>
      <p:sp>
        <p:nvSpPr>
          <p:cNvPr name="TextBox 7" id="7"/>
          <p:cNvSpPr txBox="true"/>
          <p:nvPr/>
        </p:nvSpPr>
        <p:spPr>
          <a:xfrm rot="0">
            <a:off x="1377721" y="1621336"/>
            <a:ext cx="3947073" cy="6870065"/>
          </a:xfrm>
          <a:prstGeom prst="rect">
            <a:avLst/>
          </a:prstGeom>
        </p:spPr>
        <p:txBody>
          <a:bodyPr anchor="t" rtlCol="false" tIns="0" lIns="0" bIns="0" rIns="0">
            <a:spAutoFit/>
          </a:bodyPr>
          <a:lstStyle/>
          <a:p>
            <a:pPr algn="just">
              <a:lnSpc>
                <a:spcPts val="7279"/>
              </a:lnSpc>
            </a:pPr>
            <a:r>
              <a:rPr lang="en-US" sz="5199">
                <a:solidFill>
                  <a:srgbClr val="227C9D"/>
                </a:solidFill>
                <a:latin typeface="Canva Sans Bold"/>
              </a:rPr>
              <a:t>Exploratory</a:t>
            </a:r>
          </a:p>
          <a:p>
            <a:pPr algn="just">
              <a:lnSpc>
                <a:spcPts val="7279"/>
              </a:lnSpc>
            </a:pPr>
            <a:r>
              <a:rPr lang="en-US" sz="5199">
                <a:solidFill>
                  <a:srgbClr val="227C9D"/>
                </a:solidFill>
                <a:latin typeface="Canva Sans Bold"/>
              </a:rPr>
              <a:t>Data</a:t>
            </a:r>
          </a:p>
          <a:p>
            <a:pPr algn="just">
              <a:lnSpc>
                <a:spcPts val="7279"/>
              </a:lnSpc>
            </a:pPr>
            <a:r>
              <a:rPr lang="en-US" sz="5199">
                <a:solidFill>
                  <a:srgbClr val="227C9D"/>
                </a:solidFill>
                <a:latin typeface="Canva Sans Bold"/>
              </a:rPr>
              <a:t>Analysis</a:t>
            </a:r>
          </a:p>
          <a:p>
            <a:pPr algn="just">
              <a:lnSpc>
                <a:spcPts val="7279"/>
              </a:lnSpc>
            </a:pPr>
          </a:p>
          <a:p>
            <a:pPr>
              <a:lnSpc>
                <a:spcPts val="5040"/>
              </a:lnSpc>
            </a:pPr>
            <a:r>
              <a:rPr lang="en-US" sz="3600">
                <a:solidFill>
                  <a:srgbClr val="227C9D"/>
                </a:solidFill>
                <a:latin typeface="Canva Sans Bold"/>
              </a:rPr>
              <a:t>Countplot of numerical features for univariate analysis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7920" y="2033594"/>
            <a:ext cx="9138176" cy="7060772"/>
          </a:xfrm>
          <a:custGeom>
            <a:avLst/>
            <a:gdLst/>
            <a:ahLst/>
            <a:cxnLst/>
            <a:rect r="r" b="b" t="t" l="l"/>
            <a:pathLst>
              <a:path h="7060772" w="9138176">
                <a:moveTo>
                  <a:pt x="0" y="0"/>
                </a:moveTo>
                <a:lnTo>
                  <a:pt x="9138176" y="0"/>
                </a:lnTo>
                <a:lnTo>
                  <a:pt x="9138176" y="7060772"/>
                </a:lnTo>
                <a:lnTo>
                  <a:pt x="0" y="7060772"/>
                </a:lnTo>
                <a:lnTo>
                  <a:pt x="0" y="0"/>
                </a:lnTo>
                <a:close/>
              </a:path>
            </a:pathLst>
          </a:custGeom>
          <a:blipFill>
            <a:blip r:embed="rId2"/>
            <a:stretch>
              <a:fillRect l="0" t="0" r="0" b="0"/>
            </a:stretch>
          </a:blipFill>
        </p:spPr>
      </p:sp>
      <p:sp>
        <p:nvSpPr>
          <p:cNvPr name="TextBox 3" id="3"/>
          <p:cNvSpPr txBox="true"/>
          <p:nvPr/>
        </p:nvSpPr>
        <p:spPr>
          <a:xfrm rot="0">
            <a:off x="1377721" y="477271"/>
            <a:ext cx="10620170"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METHODOLOGY</a:t>
            </a:r>
          </a:p>
        </p:txBody>
      </p:sp>
      <p:sp>
        <p:nvSpPr>
          <p:cNvPr name="TextBox 4" id="4"/>
          <p:cNvSpPr txBox="true"/>
          <p:nvPr/>
        </p:nvSpPr>
        <p:spPr>
          <a:xfrm rot="0">
            <a:off x="1377721" y="2017259"/>
            <a:ext cx="13312609" cy="887095"/>
          </a:xfrm>
          <a:prstGeom prst="rect">
            <a:avLst/>
          </a:prstGeom>
        </p:spPr>
        <p:txBody>
          <a:bodyPr anchor="t" rtlCol="false" tIns="0" lIns="0" bIns="0" rIns="0">
            <a:spAutoFit/>
          </a:bodyPr>
          <a:lstStyle/>
          <a:p>
            <a:pPr algn="just">
              <a:lnSpc>
                <a:spcPts val="7279"/>
              </a:lnSpc>
            </a:pPr>
            <a:r>
              <a:rPr lang="en-US" sz="5199">
                <a:solidFill>
                  <a:srgbClr val="227C9D"/>
                </a:solidFill>
                <a:latin typeface="Canva Sans Bold"/>
              </a:rPr>
              <a:t>Feature Engineering</a:t>
            </a:r>
          </a:p>
        </p:txBody>
      </p:sp>
      <p:sp>
        <p:nvSpPr>
          <p:cNvPr name="TextBox 5" id="5"/>
          <p:cNvSpPr txBox="true"/>
          <p:nvPr/>
        </p:nvSpPr>
        <p:spPr>
          <a:xfrm rot="0">
            <a:off x="1083809" y="3129643"/>
            <a:ext cx="7524111" cy="478091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227C9D"/>
                </a:solidFill>
                <a:latin typeface="Canva Sans"/>
              </a:rPr>
              <a:t>Data scaling was performed using MinMaxScaler() as the features did not have a Normal distribution.</a:t>
            </a:r>
          </a:p>
          <a:p>
            <a:pPr marL="734059" indent="-367030" lvl="1">
              <a:lnSpc>
                <a:spcPts val="4759"/>
              </a:lnSpc>
              <a:buFont typeface="Arial"/>
              <a:buChar char="•"/>
            </a:pPr>
            <a:r>
              <a:rPr lang="en-US" sz="3399">
                <a:solidFill>
                  <a:srgbClr val="227C9D"/>
                </a:solidFill>
                <a:latin typeface="Canva Sans"/>
              </a:rPr>
              <a:t>Correlation matrix was plotted to identify correlation between variables and to identify any problem of multicollinearity.</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25713" y="455159"/>
            <a:ext cx="10620170"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METHODOLOGY</a:t>
            </a:r>
          </a:p>
        </p:txBody>
      </p:sp>
      <p:sp>
        <p:nvSpPr>
          <p:cNvPr name="TextBox 3" id="3"/>
          <p:cNvSpPr txBox="true"/>
          <p:nvPr/>
        </p:nvSpPr>
        <p:spPr>
          <a:xfrm rot="0">
            <a:off x="1717740" y="2017259"/>
            <a:ext cx="13312609" cy="887095"/>
          </a:xfrm>
          <a:prstGeom prst="rect">
            <a:avLst/>
          </a:prstGeom>
        </p:spPr>
        <p:txBody>
          <a:bodyPr anchor="t" rtlCol="false" tIns="0" lIns="0" bIns="0" rIns="0">
            <a:spAutoFit/>
          </a:bodyPr>
          <a:lstStyle/>
          <a:p>
            <a:pPr algn="just">
              <a:lnSpc>
                <a:spcPts val="7279"/>
              </a:lnSpc>
            </a:pPr>
            <a:r>
              <a:rPr lang="en-US" sz="5199">
                <a:solidFill>
                  <a:srgbClr val="227C9D"/>
                </a:solidFill>
                <a:latin typeface="Canva Sans Bold"/>
              </a:rPr>
              <a:t>Train ML models</a:t>
            </a:r>
          </a:p>
        </p:txBody>
      </p:sp>
      <p:sp>
        <p:nvSpPr>
          <p:cNvPr name="TextBox 4" id="4"/>
          <p:cNvSpPr txBox="true"/>
          <p:nvPr/>
        </p:nvSpPr>
        <p:spPr>
          <a:xfrm rot="0">
            <a:off x="1717740" y="3129643"/>
            <a:ext cx="15486451" cy="5380990"/>
          </a:xfrm>
          <a:prstGeom prst="rect">
            <a:avLst/>
          </a:prstGeom>
        </p:spPr>
        <p:txBody>
          <a:bodyPr anchor="t" rtlCol="false" tIns="0" lIns="0" bIns="0" rIns="0">
            <a:spAutoFit/>
          </a:bodyPr>
          <a:lstStyle/>
          <a:p>
            <a:pPr>
              <a:lnSpc>
                <a:spcPts val="4759"/>
              </a:lnSpc>
            </a:pPr>
            <a:r>
              <a:rPr lang="en-US" sz="3399">
                <a:solidFill>
                  <a:srgbClr val="227C9D"/>
                </a:solidFill>
                <a:latin typeface="Canva Sans"/>
              </a:rPr>
              <a:t>Following ML models were trained:</a:t>
            </a:r>
          </a:p>
          <a:p>
            <a:pPr marL="734059" indent="-367030" lvl="1">
              <a:lnSpc>
                <a:spcPts val="4759"/>
              </a:lnSpc>
              <a:buFont typeface="Arial"/>
              <a:buChar char="•"/>
            </a:pPr>
            <a:r>
              <a:rPr lang="en-US" sz="3399">
                <a:solidFill>
                  <a:srgbClr val="227C9D"/>
                </a:solidFill>
                <a:latin typeface="Canva Sans"/>
              </a:rPr>
              <a:t>K-nearest Neighbour classifier (KNN)</a:t>
            </a:r>
          </a:p>
          <a:p>
            <a:pPr marL="734059" indent="-367030" lvl="1">
              <a:lnSpc>
                <a:spcPts val="4759"/>
              </a:lnSpc>
              <a:buFont typeface="Arial"/>
              <a:buChar char="•"/>
            </a:pPr>
            <a:r>
              <a:rPr lang="en-US" sz="3399">
                <a:solidFill>
                  <a:srgbClr val="227C9D"/>
                </a:solidFill>
                <a:latin typeface="Canva Sans"/>
              </a:rPr>
              <a:t>Logistic Regression</a:t>
            </a:r>
          </a:p>
          <a:p>
            <a:pPr marL="734059" indent="-367030" lvl="1">
              <a:lnSpc>
                <a:spcPts val="4759"/>
              </a:lnSpc>
              <a:buFont typeface="Arial"/>
              <a:buChar char="•"/>
            </a:pPr>
            <a:r>
              <a:rPr lang="en-US" sz="3399">
                <a:solidFill>
                  <a:srgbClr val="227C9D"/>
                </a:solidFill>
                <a:latin typeface="Canva Sans"/>
              </a:rPr>
              <a:t>Support Vector Machine (SVM)</a:t>
            </a:r>
          </a:p>
          <a:p>
            <a:pPr marL="734059" indent="-367030" lvl="1">
              <a:lnSpc>
                <a:spcPts val="4759"/>
              </a:lnSpc>
              <a:buFont typeface="Arial"/>
              <a:buChar char="•"/>
            </a:pPr>
            <a:r>
              <a:rPr lang="en-US" sz="3399">
                <a:solidFill>
                  <a:srgbClr val="227C9D"/>
                </a:solidFill>
                <a:latin typeface="Canva Sans"/>
              </a:rPr>
              <a:t>Decision trees</a:t>
            </a:r>
          </a:p>
          <a:p>
            <a:pPr marL="734059" indent="-367030" lvl="1">
              <a:lnSpc>
                <a:spcPts val="4759"/>
              </a:lnSpc>
              <a:buFont typeface="Arial"/>
              <a:buChar char="•"/>
            </a:pPr>
            <a:r>
              <a:rPr lang="en-US" sz="3399">
                <a:solidFill>
                  <a:srgbClr val="227C9D"/>
                </a:solidFill>
                <a:latin typeface="Canva Sans"/>
              </a:rPr>
              <a:t>Random Forest</a:t>
            </a:r>
          </a:p>
          <a:p>
            <a:pPr marL="734059" indent="-367030" lvl="1">
              <a:lnSpc>
                <a:spcPts val="4759"/>
              </a:lnSpc>
              <a:buFont typeface="Arial"/>
              <a:buChar char="•"/>
            </a:pPr>
            <a:r>
              <a:rPr lang="en-US" sz="3399">
                <a:solidFill>
                  <a:srgbClr val="227C9D"/>
                </a:solidFill>
                <a:latin typeface="Canva Sans"/>
              </a:rPr>
              <a:t>Gradient Boost</a:t>
            </a:r>
          </a:p>
          <a:p>
            <a:pPr>
              <a:lnSpc>
                <a:spcPts val="4759"/>
              </a:lnSpc>
            </a:pPr>
          </a:p>
          <a:p>
            <a:pPr>
              <a:lnSpc>
                <a:spcPts val="4759"/>
              </a:lnSpc>
            </a:pPr>
            <a:r>
              <a:rPr lang="en-US" sz="3399">
                <a:solidFill>
                  <a:srgbClr val="227C9D"/>
                </a:solidFill>
                <a:latin typeface="Canva Sans"/>
              </a:rPr>
              <a:t>Scikit-learn implementation of these models were used for training.</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023726" y="1340531"/>
            <a:ext cx="12828372"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TABLE OF CONTENTS</a:t>
            </a:r>
          </a:p>
        </p:txBody>
      </p:sp>
      <p:sp>
        <p:nvSpPr>
          <p:cNvPr name="AutoShape 3" id="3"/>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4" id="4"/>
          <p:cNvSpPr txBox="true"/>
          <p:nvPr/>
        </p:nvSpPr>
        <p:spPr>
          <a:xfrm rot="0">
            <a:off x="5971299" y="3880530"/>
            <a:ext cx="6032500" cy="4908550"/>
          </a:xfrm>
          <a:prstGeom prst="rect">
            <a:avLst/>
          </a:prstGeom>
        </p:spPr>
        <p:txBody>
          <a:bodyPr anchor="t" rtlCol="false" tIns="0" lIns="0" bIns="0" rIns="0">
            <a:spAutoFit/>
          </a:bodyPr>
          <a:lstStyle/>
          <a:p>
            <a:pPr algn="ctr" marL="863596" indent="-431798" lvl="1">
              <a:lnSpc>
                <a:spcPts val="5599"/>
              </a:lnSpc>
              <a:buFont typeface="Arial"/>
              <a:buChar char="•"/>
            </a:pPr>
            <a:r>
              <a:rPr lang="en-US" sz="3999">
                <a:solidFill>
                  <a:srgbClr val="227C9D"/>
                </a:solidFill>
                <a:latin typeface="Canva Sans Bold"/>
              </a:rPr>
              <a:t>INTRODUCTION</a:t>
            </a:r>
          </a:p>
          <a:p>
            <a:pPr algn="ctr" marL="863596" indent="-431798" lvl="1">
              <a:lnSpc>
                <a:spcPts val="5599"/>
              </a:lnSpc>
              <a:buFont typeface="Arial"/>
              <a:buChar char="•"/>
            </a:pPr>
            <a:r>
              <a:rPr lang="en-US" sz="3999">
                <a:solidFill>
                  <a:srgbClr val="227C9D"/>
                </a:solidFill>
                <a:latin typeface="Canva Sans Bold"/>
              </a:rPr>
              <a:t>LITERATURE REVIEW</a:t>
            </a:r>
          </a:p>
          <a:p>
            <a:pPr algn="ctr" marL="863596" indent="-431798" lvl="1">
              <a:lnSpc>
                <a:spcPts val="5599"/>
              </a:lnSpc>
              <a:buFont typeface="Arial"/>
              <a:buChar char="•"/>
            </a:pPr>
            <a:r>
              <a:rPr lang="en-US" sz="3999">
                <a:solidFill>
                  <a:srgbClr val="227C9D"/>
                </a:solidFill>
                <a:latin typeface="Canva Sans Bold"/>
              </a:rPr>
              <a:t>RESEARCH GAP</a:t>
            </a:r>
          </a:p>
          <a:p>
            <a:pPr algn="ctr" marL="863596" indent="-431798" lvl="1">
              <a:lnSpc>
                <a:spcPts val="5599"/>
              </a:lnSpc>
              <a:buFont typeface="Arial"/>
              <a:buChar char="•"/>
            </a:pPr>
            <a:r>
              <a:rPr lang="en-US" sz="3999">
                <a:solidFill>
                  <a:srgbClr val="227C9D"/>
                </a:solidFill>
                <a:latin typeface="Canva Sans Bold"/>
              </a:rPr>
              <a:t>OBJECTIVE</a:t>
            </a:r>
          </a:p>
          <a:p>
            <a:pPr algn="ctr" marL="863596" indent="-431798" lvl="1">
              <a:lnSpc>
                <a:spcPts val="5599"/>
              </a:lnSpc>
              <a:buFont typeface="Arial"/>
              <a:buChar char="•"/>
            </a:pPr>
            <a:r>
              <a:rPr lang="en-US" sz="3999">
                <a:solidFill>
                  <a:srgbClr val="227C9D"/>
                </a:solidFill>
                <a:latin typeface="Canva Sans Bold"/>
              </a:rPr>
              <a:t>WORK PLAN</a:t>
            </a:r>
          </a:p>
          <a:p>
            <a:pPr algn="ctr" marL="863596" indent="-431798" lvl="1">
              <a:lnSpc>
                <a:spcPts val="5599"/>
              </a:lnSpc>
              <a:buFont typeface="Arial"/>
              <a:buChar char="•"/>
            </a:pPr>
            <a:r>
              <a:rPr lang="en-US" sz="3999">
                <a:solidFill>
                  <a:srgbClr val="227C9D"/>
                </a:solidFill>
                <a:latin typeface="Canva Sans Bold"/>
              </a:rPr>
              <a:t>METHODOLOGY</a:t>
            </a:r>
          </a:p>
          <a:p>
            <a:pPr algn="ctr" marL="863596" indent="-431798" lvl="1">
              <a:lnSpc>
                <a:spcPts val="5599"/>
              </a:lnSpc>
              <a:buFont typeface="Arial"/>
              <a:buChar char="•"/>
            </a:pPr>
            <a:r>
              <a:rPr lang="en-US" sz="3999">
                <a:solidFill>
                  <a:srgbClr val="227C9D"/>
                </a:solidFill>
                <a:latin typeface="Canva Sans Bold"/>
              </a:rPr>
              <a:t>RESULTS</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598421" y="3086100"/>
          <a:ext cx="13521962" cy="6569967"/>
        </p:xfrm>
        <a:graphic>
          <a:graphicData uri="http://schemas.openxmlformats.org/drawingml/2006/table">
            <a:tbl>
              <a:tblPr/>
              <a:tblGrid>
                <a:gridCol w="4507321"/>
                <a:gridCol w="4507321"/>
                <a:gridCol w="4507321"/>
              </a:tblGrid>
              <a:tr h="1166532">
                <a:tc>
                  <a:txBody>
                    <a:bodyPr anchor="t" rtlCol="false"/>
                    <a:lstStyle/>
                    <a:p>
                      <a:pPr algn="ctr">
                        <a:lnSpc>
                          <a:spcPts val="5040"/>
                        </a:lnSpc>
                        <a:defRPr/>
                      </a:pPr>
                      <a:r>
                        <a:rPr lang="en-US" sz="3600">
                          <a:solidFill>
                            <a:srgbClr val="FFFFFF"/>
                          </a:solidFill>
                          <a:latin typeface="Canva Sans Bold"/>
                        </a:rPr>
                        <a:t>Algorithm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5040"/>
                        </a:lnSpc>
                        <a:defRPr/>
                      </a:pPr>
                      <a:r>
                        <a:rPr lang="en-US" sz="3600">
                          <a:solidFill>
                            <a:srgbClr val="FFFFFF"/>
                          </a:solidFill>
                          <a:latin typeface="Canva Sans Bold"/>
                        </a:rPr>
                        <a:t>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5040"/>
                        </a:lnSpc>
                        <a:defRPr/>
                      </a:pPr>
                      <a:r>
                        <a:rPr lang="en-US" sz="3600">
                          <a:solidFill>
                            <a:srgbClr val="FFFFFF"/>
                          </a:solidFill>
                          <a:latin typeface="Canva Sans Bold"/>
                        </a:rPr>
                        <a:t>“At risk” Recall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r>
              <a:tr h="900573">
                <a:tc>
                  <a:txBody>
                    <a:bodyPr anchor="t" rtlCol="false"/>
                    <a:lstStyle/>
                    <a:p>
                      <a:pPr algn="ctr">
                        <a:lnSpc>
                          <a:spcPts val="3359"/>
                        </a:lnSpc>
                        <a:defRPr/>
                      </a:pPr>
                      <a:r>
                        <a:rPr lang="en-US" sz="2400">
                          <a:solidFill>
                            <a:srgbClr val="000000"/>
                          </a:solidFill>
                          <a:latin typeface="Canva Sans Bold"/>
                        </a:rPr>
                        <a:t>KNN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Canva Sans Bold"/>
                        </a:rPr>
                        <a:t>84%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Canva Sans Bold"/>
                        </a:rPr>
                        <a:t>87%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00573">
                <a:tc>
                  <a:txBody>
                    <a:bodyPr anchor="t" rtlCol="false"/>
                    <a:lstStyle/>
                    <a:p>
                      <a:pPr algn="ctr">
                        <a:lnSpc>
                          <a:spcPts val="3359"/>
                        </a:lnSpc>
                        <a:defRPr/>
                      </a:pPr>
                      <a:r>
                        <a:rPr lang="en-US" sz="2400">
                          <a:solidFill>
                            <a:srgbClr val="000000"/>
                          </a:solidFill>
                          <a:latin typeface="Canva Sans Bold"/>
                        </a:rPr>
                        <a:t>Logistic Regression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Canva Sans Bold"/>
                        </a:rPr>
                        <a:t>88%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Canva Sans Bold"/>
                        </a:rPr>
                        <a:t>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00573">
                <a:tc>
                  <a:txBody>
                    <a:bodyPr anchor="t" rtlCol="false"/>
                    <a:lstStyle/>
                    <a:p>
                      <a:pPr algn="ctr">
                        <a:lnSpc>
                          <a:spcPts val="3359"/>
                        </a:lnSpc>
                        <a:defRPr/>
                      </a:pPr>
                      <a:r>
                        <a:rPr lang="en-US" sz="2400">
                          <a:solidFill>
                            <a:srgbClr val="000000"/>
                          </a:solidFill>
                          <a:latin typeface="Canva Sans Bold"/>
                        </a:rPr>
                        <a:t>Support Vector Machine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Canva Sans Bold"/>
                        </a:rPr>
                        <a:t>89%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Canva Sans Bold"/>
                        </a:rPr>
                        <a:t>91%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00573">
                <a:tc>
                  <a:txBody>
                    <a:bodyPr anchor="t" rtlCol="false"/>
                    <a:lstStyle/>
                    <a:p>
                      <a:pPr algn="ctr">
                        <a:lnSpc>
                          <a:spcPts val="3359"/>
                        </a:lnSpc>
                        <a:defRPr/>
                      </a:pPr>
                      <a:r>
                        <a:rPr lang="en-US" sz="2400">
                          <a:solidFill>
                            <a:srgbClr val="000000"/>
                          </a:solidFill>
                          <a:latin typeface="Canva Sans Bold"/>
                        </a:rPr>
                        <a:t>Decision Tree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Canva Sans Bold"/>
                        </a:rPr>
                        <a:t>73%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Canva Sans Bold"/>
                        </a:rPr>
                        <a:t>76%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00573">
                <a:tc>
                  <a:txBody>
                    <a:bodyPr anchor="t" rtlCol="false"/>
                    <a:lstStyle/>
                    <a:p>
                      <a:pPr algn="ctr">
                        <a:lnSpc>
                          <a:spcPts val="3359"/>
                        </a:lnSpc>
                        <a:defRPr/>
                      </a:pPr>
                      <a:r>
                        <a:rPr lang="en-US" sz="2400">
                          <a:solidFill>
                            <a:srgbClr val="000000"/>
                          </a:solidFill>
                          <a:latin typeface="Canva Sans Bold"/>
                        </a:rPr>
                        <a:t>Random Forest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Canva Sans Bold"/>
                        </a:rPr>
                        <a:t>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Canva Sans Bold"/>
                        </a:rPr>
                        <a:t>93%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00573">
                <a:tc>
                  <a:txBody>
                    <a:bodyPr anchor="t" rtlCol="false"/>
                    <a:lstStyle/>
                    <a:p>
                      <a:pPr algn="ctr">
                        <a:lnSpc>
                          <a:spcPts val="3359"/>
                        </a:lnSpc>
                        <a:defRPr/>
                      </a:pPr>
                      <a:r>
                        <a:rPr lang="en-US" sz="2400">
                          <a:solidFill>
                            <a:srgbClr val="000000"/>
                          </a:solidFill>
                          <a:latin typeface="Canva Sans Bold"/>
                        </a:rPr>
                        <a:t>Gradient Boost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Canva Sans Bold"/>
                        </a:rPr>
                        <a:t>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Canva Sans Bold"/>
                        </a:rPr>
                        <a:t>93%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625713" y="477271"/>
            <a:ext cx="10620170"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METHODOLOGY</a:t>
            </a:r>
          </a:p>
        </p:txBody>
      </p:sp>
      <p:sp>
        <p:nvSpPr>
          <p:cNvPr name="TextBox 4" id="4"/>
          <p:cNvSpPr txBox="true"/>
          <p:nvPr/>
        </p:nvSpPr>
        <p:spPr>
          <a:xfrm rot="0">
            <a:off x="1625713" y="1767318"/>
            <a:ext cx="13312609" cy="887095"/>
          </a:xfrm>
          <a:prstGeom prst="rect">
            <a:avLst/>
          </a:prstGeom>
        </p:spPr>
        <p:txBody>
          <a:bodyPr anchor="t" rtlCol="false" tIns="0" lIns="0" bIns="0" rIns="0">
            <a:spAutoFit/>
          </a:bodyPr>
          <a:lstStyle/>
          <a:p>
            <a:pPr algn="just">
              <a:lnSpc>
                <a:spcPts val="7279"/>
              </a:lnSpc>
            </a:pPr>
            <a:r>
              <a:rPr lang="en-US" sz="5199">
                <a:solidFill>
                  <a:srgbClr val="227C9D"/>
                </a:solidFill>
                <a:latin typeface="Canva Sans Bold"/>
              </a:rPr>
              <a:t>Train ML models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35798" y="2112509"/>
            <a:ext cx="10968938" cy="4421920"/>
          </a:xfrm>
          <a:custGeom>
            <a:avLst/>
            <a:gdLst/>
            <a:ahLst/>
            <a:cxnLst/>
            <a:rect r="r" b="b" t="t" l="l"/>
            <a:pathLst>
              <a:path h="4421920" w="10968938">
                <a:moveTo>
                  <a:pt x="0" y="0"/>
                </a:moveTo>
                <a:lnTo>
                  <a:pt x="10968939" y="0"/>
                </a:lnTo>
                <a:lnTo>
                  <a:pt x="10968939" y="4421920"/>
                </a:lnTo>
                <a:lnTo>
                  <a:pt x="0" y="4421920"/>
                </a:lnTo>
                <a:lnTo>
                  <a:pt x="0" y="0"/>
                </a:lnTo>
                <a:close/>
              </a:path>
            </a:pathLst>
          </a:custGeom>
          <a:blipFill>
            <a:blip r:embed="rId2"/>
            <a:stretch>
              <a:fillRect l="0" t="0" r="0" b="0"/>
            </a:stretch>
          </a:blipFill>
        </p:spPr>
      </p:sp>
      <p:sp>
        <p:nvSpPr>
          <p:cNvPr name="TextBox 3" id="3"/>
          <p:cNvSpPr txBox="true"/>
          <p:nvPr/>
        </p:nvSpPr>
        <p:spPr>
          <a:xfrm rot="0">
            <a:off x="1625713" y="477271"/>
            <a:ext cx="10620170"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RESULTS</a:t>
            </a:r>
          </a:p>
        </p:txBody>
      </p:sp>
      <p:sp>
        <p:nvSpPr>
          <p:cNvPr name="TextBox 4" id="4"/>
          <p:cNvSpPr txBox="true"/>
          <p:nvPr/>
        </p:nvSpPr>
        <p:spPr>
          <a:xfrm rot="0">
            <a:off x="1625713" y="2446409"/>
            <a:ext cx="5310085" cy="3658870"/>
          </a:xfrm>
          <a:prstGeom prst="rect">
            <a:avLst/>
          </a:prstGeom>
        </p:spPr>
        <p:txBody>
          <a:bodyPr anchor="t" rtlCol="false" tIns="0" lIns="0" bIns="0" rIns="0">
            <a:spAutoFit/>
          </a:bodyPr>
          <a:lstStyle/>
          <a:p>
            <a:pPr>
              <a:lnSpc>
                <a:spcPts val="7279"/>
              </a:lnSpc>
            </a:pPr>
            <a:r>
              <a:rPr lang="en-US" sz="5199">
                <a:solidFill>
                  <a:srgbClr val="227C9D"/>
                </a:solidFill>
                <a:latin typeface="Canva Sans Bold"/>
              </a:rPr>
              <a:t>Gradient Boost was the best performing model.</a:t>
            </a:r>
          </a:p>
        </p:txBody>
      </p:sp>
      <p:sp>
        <p:nvSpPr>
          <p:cNvPr name="TextBox 5" id="5"/>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6" id="6"/>
          <p:cNvSpPr txBox="true"/>
          <p:nvPr/>
        </p:nvSpPr>
        <p:spPr>
          <a:xfrm rot="0">
            <a:off x="5026981" y="6896379"/>
            <a:ext cx="8234038" cy="2980690"/>
          </a:xfrm>
          <a:prstGeom prst="rect">
            <a:avLst/>
          </a:prstGeom>
        </p:spPr>
        <p:txBody>
          <a:bodyPr anchor="t" rtlCol="false" tIns="0" lIns="0" bIns="0" rIns="0">
            <a:spAutoFit/>
          </a:bodyPr>
          <a:lstStyle/>
          <a:p>
            <a:pPr algn="ctr">
              <a:lnSpc>
                <a:spcPts val="4759"/>
              </a:lnSpc>
            </a:pPr>
            <a:r>
              <a:rPr lang="en-US" sz="3399">
                <a:solidFill>
                  <a:srgbClr val="227C9D"/>
                </a:solidFill>
                <a:latin typeface="Canva Sans"/>
              </a:rPr>
              <a:t>The </a:t>
            </a:r>
            <a:r>
              <a:rPr lang="en-US" sz="3399">
                <a:solidFill>
                  <a:srgbClr val="227C9D"/>
                </a:solidFill>
                <a:latin typeface="Canva Sans Bold"/>
              </a:rPr>
              <a:t>accuracy</a:t>
            </a:r>
            <a:r>
              <a:rPr lang="en-US" sz="3399">
                <a:solidFill>
                  <a:srgbClr val="227C9D"/>
                </a:solidFill>
                <a:latin typeface="Canva Sans"/>
              </a:rPr>
              <a:t> of Gradient Boost was the highest of all models at </a:t>
            </a:r>
            <a:r>
              <a:rPr lang="en-US" sz="3399">
                <a:solidFill>
                  <a:srgbClr val="227C9D"/>
                </a:solidFill>
                <a:latin typeface="Canva Sans Bold"/>
              </a:rPr>
              <a:t>92%.</a:t>
            </a:r>
            <a:r>
              <a:rPr lang="en-US" sz="3399">
                <a:solidFill>
                  <a:srgbClr val="227C9D"/>
                </a:solidFill>
                <a:latin typeface="Canva Sans"/>
              </a:rPr>
              <a:t> </a:t>
            </a:r>
          </a:p>
          <a:p>
            <a:pPr algn="ctr">
              <a:lnSpc>
                <a:spcPts val="4759"/>
              </a:lnSpc>
            </a:pPr>
            <a:r>
              <a:rPr lang="en-US" sz="3399">
                <a:solidFill>
                  <a:srgbClr val="227C9D"/>
                </a:solidFill>
                <a:latin typeface="Canva Sans"/>
              </a:rPr>
              <a:t>The most important criterion for disease prediction, the </a:t>
            </a:r>
            <a:r>
              <a:rPr lang="en-US" sz="3399">
                <a:solidFill>
                  <a:srgbClr val="227C9D"/>
                </a:solidFill>
                <a:latin typeface="Canva Sans Bold"/>
              </a:rPr>
              <a:t>“at risk” recall</a:t>
            </a:r>
            <a:r>
              <a:rPr lang="en-US" sz="3399">
                <a:solidFill>
                  <a:srgbClr val="227C9D"/>
                </a:solidFill>
                <a:latin typeface="Canva Sans"/>
              </a:rPr>
              <a:t> was </a:t>
            </a:r>
            <a:r>
              <a:rPr lang="en-US" sz="3399">
                <a:solidFill>
                  <a:srgbClr val="227C9D"/>
                </a:solidFill>
                <a:latin typeface="Canva Sans Bold"/>
              </a:rPr>
              <a:t>93%</a:t>
            </a:r>
            <a:r>
              <a:rPr lang="en-US" sz="3399">
                <a:solidFill>
                  <a:srgbClr val="227C9D"/>
                </a:solidFill>
                <a:latin typeface="Canva Sans"/>
              </a:rPr>
              <a:t>.</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77721" y="477271"/>
            <a:ext cx="10620170"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FUTURE DIRECTION</a:t>
            </a:r>
          </a:p>
        </p:txBody>
      </p:sp>
      <p:sp>
        <p:nvSpPr>
          <p:cNvPr name="TextBox 3" id="3"/>
          <p:cNvSpPr txBox="true"/>
          <p:nvPr/>
        </p:nvSpPr>
        <p:spPr>
          <a:xfrm rot="0">
            <a:off x="1400774" y="1651363"/>
            <a:ext cx="15803417" cy="2221230"/>
          </a:xfrm>
          <a:prstGeom prst="rect">
            <a:avLst/>
          </a:prstGeom>
        </p:spPr>
        <p:txBody>
          <a:bodyPr anchor="t" rtlCol="false" tIns="0" lIns="0" bIns="0" rIns="0">
            <a:spAutoFit/>
          </a:bodyPr>
          <a:lstStyle/>
          <a:p>
            <a:pPr>
              <a:lnSpc>
                <a:spcPts val="4899"/>
              </a:lnSpc>
            </a:pPr>
            <a:r>
              <a:rPr lang="en-US" sz="3499">
                <a:solidFill>
                  <a:srgbClr val="227C9D"/>
                </a:solidFill>
                <a:latin typeface="Canva Sans Bold"/>
              </a:rPr>
              <a:t>FEATURE SCALING</a:t>
            </a:r>
          </a:p>
          <a:p>
            <a:pPr>
              <a:lnSpc>
                <a:spcPts val="4340"/>
              </a:lnSpc>
            </a:pPr>
            <a:r>
              <a:rPr lang="en-US" sz="3100">
                <a:solidFill>
                  <a:srgbClr val="227C9D"/>
                </a:solidFill>
                <a:latin typeface="Canva Sans"/>
              </a:rPr>
              <a:t>Implementing feature scaling to choose the most important features for prediction. These features will then be feeded into the ML model which can result in potential increase in the performance of the mode to give more accurate results.</a:t>
            </a:r>
          </a:p>
        </p:txBody>
      </p:sp>
      <p:sp>
        <p:nvSpPr>
          <p:cNvPr name="TextBox 4" id="4"/>
          <p:cNvSpPr txBox="true"/>
          <p:nvPr/>
        </p:nvSpPr>
        <p:spPr>
          <a:xfrm rot="0">
            <a:off x="1377721" y="4181582"/>
            <a:ext cx="15658635" cy="2221230"/>
          </a:xfrm>
          <a:prstGeom prst="rect">
            <a:avLst/>
          </a:prstGeom>
        </p:spPr>
        <p:txBody>
          <a:bodyPr anchor="t" rtlCol="false" tIns="0" lIns="0" bIns="0" rIns="0">
            <a:spAutoFit/>
          </a:bodyPr>
          <a:lstStyle/>
          <a:p>
            <a:pPr>
              <a:lnSpc>
                <a:spcPts val="4899"/>
              </a:lnSpc>
            </a:pPr>
            <a:r>
              <a:rPr lang="en-US" sz="3499">
                <a:solidFill>
                  <a:srgbClr val="227C9D"/>
                </a:solidFill>
                <a:latin typeface="Canva Sans Bold"/>
              </a:rPr>
              <a:t>FEATURE IMPORTANCE</a:t>
            </a:r>
          </a:p>
          <a:p>
            <a:pPr>
              <a:lnSpc>
                <a:spcPts val="4340"/>
              </a:lnSpc>
            </a:pPr>
            <a:r>
              <a:rPr lang="en-US" sz="3100">
                <a:solidFill>
                  <a:srgbClr val="227C9D"/>
                </a:solidFill>
                <a:latin typeface="Canva Sans"/>
              </a:rPr>
              <a:t>Using algorithms like Random Forest, we can calculate the feature importance of various attributes. These features can then be used for early medical diagnosis of the disease.</a:t>
            </a:r>
          </a:p>
        </p:txBody>
      </p:sp>
      <p:sp>
        <p:nvSpPr>
          <p:cNvPr name="TextBox 5" id="5"/>
          <p:cNvSpPr txBox="true"/>
          <p:nvPr/>
        </p:nvSpPr>
        <p:spPr>
          <a:xfrm rot="0">
            <a:off x="1400774" y="6631412"/>
            <a:ext cx="15635582" cy="2451735"/>
          </a:xfrm>
          <a:prstGeom prst="rect">
            <a:avLst/>
          </a:prstGeom>
        </p:spPr>
        <p:txBody>
          <a:bodyPr anchor="t" rtlCol="false" tIns="0" lIns="0" bIns="0" rIns="0">
            <a:spAutoFit/>
          </a:bodyPr>
          <a:lstStyle/>
          <a:p>
            <a:pPr>
              <a:lnSpc>
                <a:spcPts val="5319"/>
              </a:lnSpc>
            </a:pPr>
            <a:r>
              <a:rPr lang="en-US" sz="3799">
                <a:solidFill>
                  <a:srgbClr val="227C9D"/>
                </a:solidFill>
                <a:latin typeface="Canva Sans Bold"/>
              </a:rPr>
              <a:t>EXPANSION TO OTHER DISEASES</a:t>
            </a:r>
          </a:p>
          <a:p>
            <a:pPr>
              <a:lnSpc>
                <a:spcPts val="4759"/>
              </a:lnSpc>
            </a:pPr>
            <a:r>
              <a:rPr lang="en-US" sz="3399">
                <a:solidFill>
                  <a:srgbClr val="227C9D"/>
                </a:solidFill>
                <a:latin typeface="Canva Sans"/>
              </a:rPr>
              <a:t>Similar prediction models will be developed for other diseases and this can be used to create an open-source prediction resource for further research and eventual mainstream usage by medical institutions.</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833915" y="3960810"/>
            <a:ext cx="10620170" cy="18865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THANK YOU</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530364"/>
            <a:ext cx="9550844" cy="1017905"/>
          </a:xfrm>
          <a:prstGeom prst="rect">
            <a:avLst/>
          </a:prstGeom>
        </p:spPr>
        <p:txBody>
          <a:bodyPr anchor="t" rtlCol="false" tIns="0" lIns="0" bIns="0" rIns="0">
            <a:spAutoFit/>
          </a:bodyPr>
          <a:lstStyle/>
          <a:p>
            <a:pPr>
              <a:lnSpc>
                <a:spcPts val="6699"/>
              </a:lnSpc>
            </a:pPr>
            <a:r>
              <a:rPr lang="en-US" sz="6699">
                <a:solidFill>
                  <a:srgbClr val="227C9D"/>
                </a:solidFill>
                <a:latin typeface="Kollektif Bold"/>
              </a:rPr>
              <a:t>INTRODUCTION</a:t>
            </a:r>
          </a:p>
        </p:txBody>
      </p:sp>
      <p:sp>
        <p:nvSpPr>
          <p:cNvPr name="TextBox 3" id="3"/>
          <p:cNvSpPr txBox="true"/>
          <p:nvPr/>
        </p:nvSpPr>
        <p:spPr>
          <a:xfrm rot="0">
            <a:off x="1028700" y="5791024"/>
            <a:ext cx="14983826" cy="3313430"/>
          </a:xfrm>
          <a:prstGeom prst="rect">
            <a:avLst/>
          </a:prstGeom>
        </p:spPr>
        <p:txBody>
          <a:bodyPr anchor="t" rtlCol="false" tIns="0" lIns="0" bIns="0" rIns="0">
            <a:spAutoFit/>
          </a:bodyPr>
          <a:lstStyle/>
          <a:p>
            <a:pPr>
              <a:lnSpc>
                <a:spcPts val="5319"/>
              </a:lnSpc>
            </a:pPr>
            <a:r>
              <a:rPr lang="en-US" sz="3799">
                <a:solidFill>
                  <a:srgbClr val="227C9D"/>
                </a:solidFill>
                <a:latin typeface="Canva Sans Bold"/>
              </a:rPr>
              <a:t>Heart Attack</a:t>
            </a:r>
          </a:p>
          <a:p>
            <a:pPr>
              <a:lnSpc>
                <a:spcPts val="5319"/>
              </a:lnSpc>
              <a:spcBef>
                <a:spcPct val="0"/>
              </a:spcBef>
            </a:pPr>
            <a:r>
              <a:rPr lang="en-US" sz="3799">
                <a:solidFill>
                  <a:srgbClr val="227C9D"/>
                </a:solidFill>
                <a:latin typeface="Canva Sans"/>
              </a:rPr>
              <a:t>A myocardial infarction, commonly known as a heart attack, occurs when blood flow decreases or stops in one of the coronary arteries of the heart causing infarction (tissue death) to the heart muscle.</a:t>
            </a:r>
          </a:p>
        </p:txBody>
      </p:sp>
      <p:sp>
        <p:nvSpPr>
          <p:cNvPr name="TextBox 4" id="4"/>
          <p:cNvSpPr txBox="true"/>
          <p:nvPr/>
        </p:nvSpPr>
        <p:spPr>
          <a:xfrm rot="0">
            <a:off x="1028700" y="1961179"/>
            <a:ext cx="14441922" cy="3313430"/>
          </a:xfrm>
          <a:prstGeom prst="rect">
            <a:avLst/>
          </a:prstGeom>
        </p:spPr>
        <p:txBody>
          <a:bodyPr anchor="t" rtlCol="false" tIns="0" lIns="0" bIns="0" rIns="0">
            <a:spAutoFit/>
          </a:bodyPr>
          <a:lstStyle/>
          <a:p>
            <a:pPr>
              <a:lnSpc>
                <a:spcPts val="5319"/>
              </a:lnSpc>
            </a:pPr>
            <a:r>
              <a:rPr lang="en-US" sz="3799">
                <a:solidFill>
                  <a:srgbClr val="227C9D"/>
                </a:solidFill>
                <a:latin typeface="Canva Sans Bold"/>
              </a:rPr>
              <a:t>Cardiovascular disease</a:t>
            </a:r>
          </a:p>
          <a:p>
            <a:pPr>
              <a:lnSpc>
                <a:spcPts val="5319"/>
              </a:lnSpc>
            </a:pPr>
            <a:r>
              <a:rPr lang="en-US" sz="3799">
                <a:solidFill>
                  <a:srgbClr val="227C9D"/>
                </a:solidFill>
                <a:latin typeface="Canva Sans"/>
              </a:rPr>
              <a:t>Cardiovascular disease (CVD) is any disease involving the heart or blood vessels. CVDs constitute a class of diseases that includes coronary artery diseases (e.g. angina, heart attack), heart failure, etc.</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520839"/>
            <a:ext cx="9550844"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INTRODUCTION</a:t>
            </a:r>
          </a:p>
        </p:txBody>
      </p:sp>
      <p:sp>
        <p:nvSpPr>
          <p:cNvPr name="TextBox 3" id="3"/>
          <p:cNvSpPr txBox="true"/>
          <p:nvPr/>
        </p:nvSpPr>
        <p:spPr>
          <a:xfrm rot="0">
            <a:off x="1028700" y="1754009"/>
            <a:ext cx="14186585" cy="3580765"/>
          </a:xfrm>
          <a:prstGeom prst="rect">
            <a:avLst/>
          </a:prstGeom>
        </p:spPr>
        <p:txBody>
          <a:bodyPr anchor="t" rtlCol="false" tIns="0" lIns="0" bIns="0" rIns="0">
            <a:spAutoFit/>
          </a:bodyPr>
          <a:lstStyle/>
          <a:p>
            <a:pPr>
              <a:lnSpc>
                <a:spcPts val="4759"/>
              </a:lnSpc>
            </a:pPr>
            <a:r>
              <a:rPr lang="en-US" sz="3399">
                <a:solidFill>
                  <a:srgbClr val="227C9D"/>
                </a:solidFill>
                <a:latin typeface="Canva Sans Bold"/>
              </a:rPr>
              <a:t>Epidemiology</a:t>
            </a:r>
          </a:p>
          <a:p>
            <a:pPr>
              <a:lnSpc>
                <a:spcPts val="4759"/>
              </a:lnSpc>
            </a:pPr>
            <a:r>
              <a:rPr lang="en-US" sz="3399">
                <a:solidFill>
                  <a:srgbClr val="227C9D"/>
                </a:solidFill>
                <a:latin typeface="Canva Sans"/>
              </a:rPr>
              <a:t>Cardiovascular diseases, including heart attacks, remains a significant global health concern.</a:t>
            </a:r>
            <a:r>
              <a:rPr lang="en-US" sz="3399">
                <a:solidFill>
                  <a:srgbClr val="227C9D"/>
                </a:solidFill>
                <a:latin typeface="Canva Sans"/>
              </a:rPr>
              <a:t> An estimated 17.9 million people died from cardiovascular diseases in 2019, representing 32% of all global deaths. Of these deaths, 85% were due to heart attack and stroke.</a:t>
            </a:r>
          </a:p>
        </p:txBody>
      </p:sp>
      <p:sp>
        <p:nvSpPr>
          <p:cNvPr name="TextBox 4" id="4"/>
          <p:cNvSpPr txBox="true"/>
          <p:nvPr/>
        </p:nvSpPr>
        <p:spPr>
          <a:xfrm rot="0">
            <a:off x="1028700" y="5677535"/>
            <a:ext cx="16609539" cy="3580765"/>
          </a:xfrm>
          <a:prstGeom prst="rect">
            <a:avLst/>
          </a:prstGeom>
        </p:spPr>
        <p:txBody>
          <a:bodyPr anchor="t" rtlCol="false" tIns="0" lIns="0" bIns="0" rIns="0">
            <a:spAutoFit/>
          </a:bodyPr>
          <a:lstStyle/>
          <a:p>
            <a:pPr>
              <a:lnSpc>
                <a:spcPts val="4759"/>
              </a:lnSpc>
            </a:pPr>
            <a:r>
              <a:rPr lang="en-US" sz="3399">
                <a:solidFill>
                  <a:srgbClr val="227C9D"/>
                </a:solidFill>
                <a:latin typeface="Canva Sans Bold"/>
              </a:rPr>
              <a:t>Importance of heart attack prediction</a:t>
            </a:r>
          </a:p>
          <a:p>
            <a:pPr>
              <a:lnSpc>
                <a:spcPts val="4759"/>
              </a:lnSpc>
              <a:spcBef>
                <a:spcPct val="0"/>
              </a:spcBef>
            </a:pPr>
            <a:r>
              <a:rPr lang="en-US" sz="3399">
                <a:solidFill>
                  <a:srgbClr val="227C9D"/>
                </a:solidFill>
                <a:latin typeface="Canva Sans"/>
              </a:rPr>
              <a:t>Conventional methods of CVD diagnosis are time taking, maybe invasive, are often expensive and sometimes may lead to imprecise diagnosis. Additionally, there maybe a limited availability of medical diagnosing tools and medical experts, specially in undeveloped countries. Early diagnosis and subsequent prevention will prove to be life saving for patients.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625713"/>
          <a:ext cx="16492800" cy="8251992"/>
        </p:xfrm>
        <a:graphic>
          <a:graphicData uri="http://schemas.openxmlformats.org/drawingml/2006/table">
            <a:tbl>
              <a:tblPr/>
              <a:tblGrid>
                <a:gridCol w="4328157"/>
                <a:gridCol w="7193738"/>
                <a:gridCol w="4970904"/>
              </a:tblGrid>
              <a:tr h="1330116">
                <a:tc>
                  <a:txBody>
                    <a:bodyPr anchor="t" rtlCol="false"/>
                    <a:lstStyle/>
                    <a:p>
                      <a:pPr algn="ctr">
                        <a:lnSpc>
                          <a:spcPts val="6439"/>
                        </a:lnSpc>
                        <a:defRPr/>
                      </a:pPr>
                      <a:r>
                        <a:rPr lang="en-US" sz="4599">
                          <a:solidFill>
                            <a:srgbClr val="FFFFFF"/>
                          </a:solidFill>
                          <a:latin typeface="Canva Sans Bold"/>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6020"/>
                        </a:lnSpc>
                        <a:defRPr/>
                      </a:pPr>
                      <a:r>
                        <a:rPr lang="en-US" sz="4300">
                          <a:solidFill>
                            <a:srgbClr val="FFFFFF"/>
                          </a:solidFill>
                          <a:latin typeface="Canva Sans Bold"/>
                        </a:rPr>
                        <a:t>DESCRIPTION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c>
                  <a:txBody>
                    <a:bodyPr anchor="t" rtlCol="false"/>
                    <a:lstStyle/>
                    <a:p>
                      <a:pPr algn="ctr">
                        <a:lnSpc>
                          <a:spcPts val="6439"/>
                        </a:lnSpc>
                        <a:defRPr/>
                      </a:pPr>
                      <a:r>
                        <a:rPr lang="en-US" sz="4599">
                          <a:solidFill>
                            <a:srgbClr val="FFFFFF"/>
                          </a:solidFill>
                          <a:latin typeface="Canva Sans Bold"/>
                        </a:rPr>
                        <a:t>LINK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1919"/>
                    </a:solidFill>
                  </a:tcPr>
                </a:tc>
              </a:tr>
              <a:tr h="1722453">
                <a:tc>
                  <a:txBody>
                    <a:bodyPr anchor="t" rtlCol="false"/>
                    <a:lstStyle/>
                    <a:p>
                      <a:pPr algn="ctr">
                        <a:lnSpc>
                          <a:spcPts val="2520"/>
                        </a:lnSpc>
                        <a:defRPr/>
                      </a:pPr>
                      <a:r>
                        <a:rPr lang="en-US" sz="1800">
                          <a:solidFill>
                            <a:srgbClr val="000000"/>
                          </a:solidFill>
                          <a:latin typeface="Canva Sans"/>
                        </a:rPr>
                        <a:t>Prediction and Diagnosis of Heart Disease by</a:t>
                      </a:r>
                      <a:endParaRPr lang="en-US" sz="1100"/>
                    </a:p>
                    <a:p>
                      <a:pPr algn="ctr">
                        <a:lnSpc>
                          <a:spcPts val="2520"/>
                        </a:lnSpc>
                      </a:pPr>
                      <a:r>
                        <a:rPr lang="en-US" sz="1800">
                          <a:solidFill>
                            <a:srgbClr val="000000"/>
                          </a:solidFill>
                          <a:latin typeface="Canva Sans"/>
                        </a:rPr>
                        <a:t>Data Mining Techniques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rPr>
                        <a:t>Data mining techniques were utilized for the prediction of heart disease and J48 outperformed other models like K-Nearest Neighbor (KNN), Support Vector Machines (SVM), and naïve Baye with accuracy of 83%.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u="sng">
                          <a:solidFill>
                            <a:srgbClr val="000000"/>
                          </a:solidFill>
                          <a:latin typeface="Canva Sans"/>
                        </a:rPr>
                        <a:t>https://www.jmest.org/wp-content/uploads/JMESTN42350475.pdf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917078">
                <a:tc>
                  <a:txBody>
                    <a:bodyPr anchor="t" rtlCol="false"/>
                    <a:lstStyle/>
                    <a:p>
                      <a:pPr algn="ctr">
                        <a:lnSpc>
                          <a:spcPts val="2520"/>
                        </a:lnSpc>
                        <a:defRPr/>
                      </a:pPr>
                      <a:r>
                        <a:rPr lang="en-US" sz="1800">
                          <a:solidFill>
                            <a:srgbClr val="000000"/>
                          </a:solidFill>
                          <a:latin typeface="Canva Sans"/>
                        </a:rPr>
                        <a:t>Prediction of Heart Disease Using Machine Learning Algorithms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rPr>
                        <a:t>Naive Bayes algorithm is analyzed on dataset based on risk factors along with decision trees and combination of algorithms for the prediction of heart disease based on the various attributes, followed by comparison of the two.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u="sng">
                          <a:solidFill>
                            <a:srgbClr val="000000"/>
                          </a:solidFill>
                          <a:latin typeface="Canva Sans"/>
                        </a:rPr>
                        <a:t>https://www.researchgate.net/publication/326733163_Prediction_of_Heart_Disease_Using_Machine_Learning_Algorithms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06670">
                <a:tc>
                  <a:txBody>
                    <a:bodyPr anchor="t" rtlCol="false"/>
                    <a:lstStyle/>
                    <a:p>
                      <a:pPr algn="ctr">
                        <a:lnSpc>
                          <a:spcPts val="2520"/>
                        </a:lnSpc>
                        <a:defRPr/>
                      </a:pPr>
                      <a:r>
                        <a:rPr lang="en-US" sz="1800">
                          <a:solidFill>
                            <a:srgbClr val="000000"/>
                          </a:solidFill>
                          <a:latin typeface="Canva Sans"/>
                        </a:rPr>
                        <a:t>Heart disease prediction using machine learning algorithms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rPr>
                        <a:t>A prediction system has been declared in this work where logistic regression and KNN have been utilized. An improved accuracy has been shown by the proposed 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u="sng">
                          <a:solidFill>
                            <a:srgbClr val="000000"/>
                          </a:solidFill>
                          <a:latin typeface="Canva Sans"/>
                        </a:rPr>
                        <a:t>https://iopscience.iop.org/article/10.1088/1757-899X/1022/1/012072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75675">
                <a:tc>
                  <a:txBody>
                    <a:bodyPr anchor="t" rtlCol="false"/>
                    <a:lstStyle/>
                    <a:p>
                      <a:pPr algn="ctr">
                        <a:lnSpc>
                          <a:spcPts val="2520"/>
                        </a:lnSpc>
                        <a:defRPr/>
                      </a:pPr>
                      <a:r>
                        <a:rPr lang="en-US" sz="1800">
                          <a:solidFill>
                            <a:srgbClr val="000000"/>
                          </a:solidFill>
                          <a:latin typeface="Canva Sans"/>
                        </a:rPr>
                        <a:t>Effective Heart Disease Prediction Using Hybrid Machine Learning Techniques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rPr>
                        <a:t>Worked on different machine learning classifiers to develop HRFLM for the defect prediction in which the maximum accuracy achieved was 88.4%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u="sng">
                          <a:solidFill>
                            <a:srgbClr val="000000"/>
                          </a:solidFill>
                          <a:latin typeface="Canva Sans"/>
                        </a:rPr>
                        <a:t>https://ieeexplore.ieee.org/document/8740989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028700" y="520839"/>
            <a:ext cx="9550844"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LITERATURE REVIEW</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520839"/>
            <a:ext cx="9550844"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RESEARCH GAPS</a:t>
            </a:r>
          </a:p>
        </p:txBody>
      </p:sp>
      <p:sp>
        <p:nvSpPr>
          <p:cNvPr name="TextBox 3" id="3"/>
          <p:cNvSpPr txBox="true"/>
          <p:nvPr/>
        </p:nvSpPr>
        <p:spPr>
          <a:xfrm rot="0">
            <a:off x="1028700" y="1713010"/>
            <a:ext cx="14258244" cy="3804285"/>
          </a:xfrm>
          <a:prstGeom prst="rect">
            <a:avLst/>
          </a:prstGeom>
        </p:spPr>
        <p:txBody>
          <a:bodyPr anchor="t" rtlCol="false" tIns="0" lIns="0" bIns="0" rIns="0">
            <a:spAutoFit/>
          </a:bodyPr>
          <a:lstStyle/>
          <a:p>
            <a:pPr>
              <a:lnSpc>
                <a:spcPts val="5039"/>
              </a:lnSpc>
            </a:pPr>
            <a:r>
              <a:rPr lang="en-US" sz="3599">
                <a:solidFill>
                  <a:srgbClr val="227C9D"/>
                </a:solidFill>
                <a:latin typeface="Canva Sans Bold"/>
              </a:rPr>
              <a:t>Lack of research on new ML algorithms for prediction</a:t>
            </a:r>
          </a:p>
          <a:p>
            <a:pPr>
              <a:lnSpc>
                <a:spcPts val="5039"/>
              </a:lnSpc>
            </a:pPr>
            <a:r>
              <a:rPr lang="en-US" sz="3599">
                <a:solidFill>
                  <a:srgbClr val="227C9D"/>
                </a:solidFill>
                <a:latin typeface="Canva Sans"/>
              </a:rPr>
              <a:t>Most of the current literature and research focus on improving old machine learning models using parameter tuning, which can go only so far. New machine learning algorithms allow for more accurate prediction along with improved performance.</a:t>
            </a:r>
          </a:p>
          <a:p>
            <a:pPr>
              <a:lnSpc>
                <a:spcPts val="5039"/>
              </a:lnSpc>
              <a:spcBef>
                <a:spcPct val="0"/>
              </a:spcBef>
            </a:pPr>
          </a:p>
        </p:txBody>
      </p:sp>
      <p:sp>
        <p:nvSpPr>
          <p:cNvPr name="TextBox 4" id="4"/>
          <p:cNvSpPr txBox="true"/>
          <p:nvPr/>
        </p:nvSpPr>
        <p:spPr>
          <a:xfrm rot="0">
            <a:off x="1028700" y="5484249"/>
            <a:ext cx="14258244" cy="3804285"/>
          </a:xfrm>
          <a:prstGeom prst="rect">
            <a:avLst/>
          </a:prstGeom>
        </p:spPr>
        <p:txBody>
          <a:bodyPr anchor="t" rtlCol="false" tIns="0" lIns="0" bIns="0" rIns="0">
            <a:spAutoFit/>
          </a:bodyPr>
          <a:lstStyle/>
          <a:p>
            <a:pPr>
              <a:lnSpc>
                <a:spcPts val="5039"/>
              </a:lnSpc>
            </a:pPr>
            <a:r>
              <a:rPr lang="en-US" sz="3599">
                <a:solidFill>
                  <a:srgbClr val="227C9D"/>
                </a:solidFill>
                <a:latin typeface="Canva Sans Bold"/>
              </a:rPr>
              <a:t>Limited use of ML models for early detection</a:t>
            </a:r>
          </a:p>
          <a:p>
            <a:pPr>
              <a:lnSpc>
                <a:spcPts val="5039"/>
              </a:lnSpc>
              <a:spcBef>
                <a:spcPct val="0"/>
              </a:spcBef>
            </a:pPr>
            <a:r>
              <a:rPr lang="en-US" sz="3599">
                <a:solidFill>
                  <a:srgbClr val="227C9D"/>
                </a:solidFill>
                <a:latin typeface="Canva Sans"/>
              </a:rPr>
              <a:t>There has been very limited use of ML models by health institutions and doctors due to the absence of a consolidated prediction resource. Existing resources are in their nascent stage, use old ML algorithms or have a proprietary model which limits their use.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520839"/>
            <a:ext cx="9550844"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OBJECTIVE</a:t>
            </a:r>
          </a:p>
        </p:txBody>
      </p:sp>
      <p:sp>
        <p:nvSpPr>
          <p:cNvPr name="TextBox 3" id="3"/>
          <p:cNvSpPr txBox="true"/>
          <p:nvPr/>
        </p:nvSpPr>
        <p:spPr>
          <a:xfrm rot="0">
            <a:off x="1028700" y="2155605"/>
            <a:ext cx="14186585" cy="5980430"/>
          </a:xfrm>
          <a:prstGeom prst="rect">
            <a:avLst/>
          </a:prstGeom>
        </p:spPr>
        <p:txBody>
          <a:bodyPr anchor="t" rtlCol="false" tIns="0" lIns="0" bIns="0" rIns="0">
            <a:spAutoFit/>
          </a:bodyPr>
          <a:lstStyle/>
          <a:p>
            <a:pPr>
              <a:lnSpc>
                <a:spcPts val="5319"/>
              </a:lnSpc>
            </a:pPr>
            <a:r>
              <a:rPr lang="en-US" sz="3799">
                <a:solidFill>
                  <a:srgbClr val="227C9D"/>
                </a:solidFill>
                <a:latin typeface="Canva Sans Bold"/>
              </a:rPr>
              <a:t>Development of an accurate heart attack prediction</a:t>
            </a:r>
            <a:r>
              <a:rPr lang="en-US" sz="3799">
                <a:solidFill>
                  <a:srgbClr val="227C9D"/>
                </a:solidFill>
                <a:latin typeface="Canva Sans Bold"/>
              </a:rPr>
              <a:t> model</a:t>
            </a:r>
          </a:p>
          <a:p>
            <a:pPr>
              <a:lnSpc>
                <a:spcPts val="5319"/>
              </a:lnSpc>
            </a:pPr>
            <a:r>
              <a:rPr lang="en-US" sz="3799">
                <a:solidFill>
                  <a:srgbClr val="227C9D"/>
                </a:solidFill>
                <a:latin typeface="Canva Sans"/>
              </a:rPr>
              <a:t>Conventional risk assessment models, while informative, have limitations in their ability to account for the multifaceted nature of heart attack risk. </a:t>
            </a:r>
          </a:p>
          <a:p>
            <a:pPr>
              <a:lnSpc>
                <a:spcPts val="5319"/>
              </a:lnSpc>
            </a:pPr>
            <a:r>
              <a:rPr lang="en-US" sz="3799">
                <a:solidFill>
                  <a:srgbClr val="227C9D"/>
                </a:solidFill>
                <a:latin typeface="Canva Sans"/>
              </a:rPr>
              <a:t>Machine learning, on the other hand, has the capacity to consider a multitude of risk factors, some of which may be subtle or non-obvious, can identify hidden patterns and thus holds promise in enhancing the accuracy of predictions and facilitating timely interventions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520839"/>
            <a:ext cx="9550844" cy="923925"/>
          </a:xfrm>
          <a:prstGeom prst="rect">
            <a:avLst/>
          </a:prstGeom>
        </p:spPr>
        <p:txBody>
          <a:bodyPr anchor="t" rtlCol="false" tIns="0" lIns="0" bIns="0" rIns="0">
            <a:spAutoFit/>
          </a:bodyPr>
          <a:lstStyle/>
          <a:p>
            <a:pPr>
              <a:lnSpc>
                <a:spcPts val="6000"/>
              </a:lnSpc>
            </a:pPr>
            <a:r>
              <a:rPr lang="en-US" sz="6000">
                <a:solidFill>
                  <a:srgbClr val="227C9D"/>
                </a:solidFill>
                <a:latin typeface="Kollektif Bold"/>
              </a:rPr>
              <a:t>OBJECTIVE</a:t>
            </a:r>
          </a:p>
        </p:txBody>
      </p:sp>
      <p:sp>
        <p:nvSpPr>
          <p:cNvPr name="TextBox 3" id="3"/>
          <p:cNvSpPr txBox="true"/>
          <p:nvPr/>
        </p:nvSpPr>
        <p:spPr>
          <a:xfrm rot="0">
            <a:off x="1028700" y="1936530"/>
            <a:ext cx="14258244" cy="3804285"/>
          </a:xfrm>
          <a:prstGeom prst="rect">
            <a:avLst/>
          </a:prstGeom>
        </p:spPr>
        <p:txBody>
          <a:bodyPr anchor="t" rtlCol="false" tIns="0" lIns="0" bIns="0" rIns="0">
            <a:spAutoFit/>
          </a:bodyPr>
          <a:lstStyle/>
          <a:p>
            <a:pPr>
              <a:lnSpc>
                <a:spcPts val="5039"/>
              </a:lnSpc>
            </a:pPr>
            <a:r>
              <a:rPr lang="en-US" sz="3599">
                <a:solidFill>
                  <a:srgbClr val="227C9D"/>
                </a:solidFill>
                <a:latin typeface="Canva Sans Bold"/>
              </a:rPr>
              <a:t>Identification of factors critical in heart attack diagnosis</a:t>
            </a:r>
          </a:p>
          <a:p>
            <a:pPr>
              <a:lnSpc>
                <a:spcPts val="5039"/>
              </a:lnSpc>
              <a:spcBef>
                <a:spcPct val="0"/>
              </a:spcBef>
            </a:pPr>
            <a:r>
              <a:rPr lang="en-US" sz="3599">
                <a:solidFill>
                  <a:srgbClr val="227C9D"/>
                </a:solidFill>
                <a:latin typeface="Canva Sans"/>
              </a:rPr>
              <a:t>Identifying important factors in diagnosis is possible through various machine learning techniques like feature selection and feature importance. More focus can be diverted to early diagnosis of these factors medically in a patient which can lead to early detection of the disease.</a:t>
            </a:r>
          </a:p>
        </p:txBody>
      </p:sp>
      <p:sp>
        <p:nvSpPr>
          <p:cNvPr name="TextBox 4" id="4"/>
          <p:cNvSpPr txBox="true"/>
          <p:nvPr/>
        </p:nvSpPr>
        <p:spPr>
          <a:xfrm rot="0">
            <a:off x="1028700" y="6236115"/>
            <a:ext cx="15525731" cy="3166110"/>
          </a:xfrm>
          <a:prstGeom prst="rect">
            <a:avLst/>
          </a:prstGeom>
        </p:spPr>
        <p:txBody>
          <a:bodyPr anchor="t" rtlCol="false" tIns="0" lIns="0" bIns="0" rIns="0">
            <a:spAutoFit/>
          </a:bodyPr>
          <a:lstStyle/>
          <a:p>
            <a:pPr>
              <a:lnSpc>
                <a:spcPts val="5039"/>
              </a:lnSpc>
            </a:pPr>
            <a:r>
              <a:rPr lang="en-US" sz="3599">
                <a:solidFill>
                  <a:srgbClr val="227C9D"/>
                </a:solidFill>
                <a:latin typeface="Canva Sans Bold"/>
              </a:rPr>
              <a:t>Creating a resource for prediction of diseases</a:t>
            </a:r>
          </a:p>
          <a:p>
            <a:pPr>
              <a:lnSpc>
                <a:spcPts val="5039"/>
              </a:lnSpc>
              <a:spcBef>
                <a:spcPct val="0"/>
              </a:spcBef>
            </a:pPr>
            <a:r>
              <a:rPr lang="en-US" sz="3599">
                <a:solidFill>
                  <a:srgbClr val="227C9D"/>
                </a:solidFill>
                <a:latin typeface="Canva Sans"/>
              </a:rPr>
              <a:t>We aim to expand this prediction to other diseases and leverage the power of machine learning in diagnosis. This can be used by doctors (or even patients) for assessing the health of a patient. An open source resource will also attract more research and adoption.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58025" y="1190539"/>
            <a:ext cx="10620170" cy="1222376"/>
          </a:xfrm>
          <a:prstGeom prst="rect">
            <a:avLst/>
          </a:prstGeom>
        </p:spPr>
        <p:txBody>
          <a:bodyPr anchor="t" rtlCol="false" tIns="0" lIns="0" bIns="0" rIns="0">
            <a:spAutoFit/>
          </a:bodyPr>
          <a:lstStyle/>
          <a:p>
            <a:pPr>
              <a:lnSpc>
                <a:spcPts val="8000"/>
              </a:lnSpc>
            </a:pPr>
            <a:r>
              <a:rPr lang="en-US" sz="8000">
                <a:solidFill>
                  <a:srgbClr val="227C9D"/>
                </a:solidFill>
                <a:latin typeface="Kollektif Bold"/>
              </a:rPr>
              <a:t>WORK PLAN</a:t>
            </a:r>
          </a:p>
        </p:txBody>
      </p:sp>
      <p:sp>
        <p:nvSpPr>
          <p:cNvPr name="TextBox 3" id="3"/>
          <p:cNvSpPr txBox="true"/>
          <p:nvPr/>
        </p:nvSpPr>
        <p:spPr>
          <a:xfrm rot="0">
            <a:off x="1385240" y="2809789"/>
            <a:ext cx="14735142" cy="4582795"/>
          </a:xfrm>
          <a:prstGeom prst="rect">
            <a:avLst/>
          </a:prstGeom>
        </p:spPr>
        <p:txBody>
          <a:bodyPr anchor="t" rtlCol="false" tIns="0" lIns="0" bIns="0" rIns="0">
            <a:spAutoFit/>
          </a:bodyPr>
          <a:lstStyle/>
          <a:p>
            <a:pPr algn="just" marL="1122679" indent="-561340" lvl="1">
              <a:lnSpc>
                <a:spcPts val="7279"/>
              </a:lnSpc>
              <a:buFont typeface="Arial"/>
              <a:buChar char="•"/>
            </a:pPr>
            <a:r>
              <a:rPr lang="en-US" sz="5199">
                <a:solidFill>
                  <a:srgbClr val="227C9D"/>
                </a:solidFill>
                <a:latin typeface="Canva Sans Bold"/>
              </a:rPr>
              <a:t>Data Acquisition</a:t>
            </a:r>
          </a:p>
          <a:p>
            <a:pPr algn="just" marL="1122679" indent="-561340" lvl="1">
              <a:lnSpc>
                <a:spcPts val="7279"/>
              </a:lnSpc>
              <a:buFont typeface="Arial"/>
              <a:buChar char="•"/>
            </a:pPr>
            <a:r>
              <a:rPr lang="en-US" sz="5199">
                <a:solidFill>
                  <a:srgbClr val="227C9D"/>
                </a:solidFill>
                <a:latin typeface="Canva Sans Bold"/>
              </a:rPr>
              <a:t>Initial data inference and preprocessing</a:t>
            </a:r>
          </a:p>
          <a:p>
            <a:pPr algn="just" marL="1122679" indent="-561340" lvl="1">
              <a:lnSpc>
                <a:spcPts val="7279"/>
              </a:lnSpc>
              <a:buFont typeface="Arial"/>
              <a:buChar char="•"/>
            </a:pPr>
            <a:r>
              <a:rPr lang="en-US" sz="5199">
                <a:solidFill>
                  <a:srgbClr val="227C9D"/>
                </a:solidFill>
                <a:latin typeface="Canva Sans Bold"/>
              </a:rPr>
              <a:t>Exploratory Data Analysis (EDA)</a:t>
            </a:r>
          </a:p>
          <a:p>
            <a:pPr algn="just" marL="1122679" indent="-561340" lvl="1">
              <a:lnSpc>
                <a:spcPts val="7279"/>
              </a:lnSpc>
              <a:buFont typeface="Arial"/>
              <a:buChar char="•"/>
            </a:pPr>
            <a:r>
              <a:rPr lang="en-US" sz="5199">
                <a:solidFill>
                  <a:srgbClr val="227C9D"/>
                </a:solidFill>
                <a:latin typeface="Canva Sans Bold"/>
              </a:rPr>
              <a:t>Feature Engineering</a:t>
            </a:r>
          </a:p>
          <a:p>
            <a:pPr algn="just" marL="1122679" indent="-561340" lvl="1">
              <a:lnSpc>
                <a:spcPts val="7279"/>
              </a:lnSpc>
              <a:buFont typeface="Arial"/>
              <a:buChar char="•"/>
            </a:pPr>
            <a:r>
              <a:rPr lang="en-US" sz="5199">
                <a:solidFill>
                  <a:srgbClr val="227C9D"/>
                </a:solidFill>
                <a:latin typeface="Canva Sans Bold"/>
              </a:rPr>
              <a:t>Training ML models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DAF3X_CzySA</dc:identifier>
  <dcterms:modified xsi:type="dcterms:W3CDTF">2011-08-01T06:04:30Z</dcterms:modified>
  <cp:revision>1</cp:revision>
  <dc:title>Heart Attack Prediction</dc:title>
</cp:coreProperties>
</file>