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1" r:id="rId6"/>
    <p:sldId id="262" r:id="rId7"/>
    <p:sldId id="259"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smtClean="0"/>
              <a:t>Modifiez le style du titre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180928" y="2829117"/>
            <a:ext cx="5692347" cy="826984"/>
          </a:xfrm>
        </p:spPr>
        <p:txBody>
          <a:bodyPr>
            <a:noAutofit/>
          </a:bodyPr>
          <a:lstStyle/>
          <a:p>
            <a:pPr algn="ctr"/>
            <a:r>
              <a:rPr lang="fr-BE" sz="5000" dirty="0" smtClean="0"/>
              <a:t>Agile </a:t>
            </a:r>
            <a:r>
              <a:rPr lang="fr-BE" sz="5000" dirty="0" err="1" smtClean="0"/>
              <a:t>methode</a:t>
            </a:r>
            <a:r>
              <a:rPr lang="fr-BE" sz="5000" dirty="0" smtClean="0"/>
              <a:t/>
            </a:r>
            <a:br>
              <a:rPr lang="fr-BE" sz="5000" dirty="0" smtClean="0"/>
            </a:br>
            <a:r>
              <a:rPr lang="fr-BE" sz="5000" dirty="0" smtClean="0"/>
              <a:t>(Project </a:t>
            </a:r>
            <a:r>
              <a:rPr lang="fr-BE" sz="5000" dirty="0" err="1" smtClean="0"/>
              <a:t>methode</a:t>
            </a:r>
            <a:r>
              <a:rPr lang="fr-BE" sz="5000" dirty="0" smtClean="0"/>
              <a:t>)</a:t>
            </a:r>
            <a:endParaRPr lang="fr-BE" sz="5000" dirty="0"/>
          </a:p>
        </p:txBody>
      </p:sp>
      <p:sp>
        <p:nvSpPr>
          <p:cNvPr id="3" name="Sous-titre 2"/>
          <p:cNvSpPr>
            <a:spLocks noGrp="1"/>
          </p:cNvSpPr>
          <p:nvPr>
            <p:ph type="subTitle" idx="1"/>
          </p:nvPr>
        </p:nvSpPr>
        <p:spPr>
          <a:xfrm>
            <a:off x="4062015" y="3581960"/>
            <a:ext cx="5930172" cy="482833"/>
          </a:xfrm>
        </p:spPr>
        <p:txBody>
          <a:bodyPr>
            <a:noAutofit/>
          </a:bodyPr>
          <a:lstStyle/>
          <a:p>
            <a:pPr algn="ctr"/>
            <a:r>
              <a:rPr lang="fr-BE" sz="2500" dirty="0" err="1" smtClean="0"/>
              <a:t>Work</a:t>
            </a:r>
            <a:r>
              <a:rPr lang="fr-BE" sz="2500" dirty="0" smtClean="0"/>
              <a:t> </a:t>
            </a:r>
            <a:r>
              <a:rPr lang="fr-BE" sz="2500" dirty="0" err="1" smtClean="0"/>
              <a:t>faster</a:t>
            </a:r>
            <a:r>
              <a:rPr lang="fr-BE" sz="2500" dirty="0" smtClean="0"/>
              <a:t> and Be more productive</a:t>
            </a:r>
            <a:endParaRPr lang="fr-BE" sz="2500" dirty="0"/>
          </a:p>
        </p:txBody>
      </p:sp>
    </p:spTree>
    <p:extLst>
      <p:ext uri="{BB962C8B-B14F-4D97-AF65-F5344CB8AC3E}">
        <p14:creationId xmlns:p14="http://schemas.microsoft.com/office/powerpoint/2010/main" val="62604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926" y="2779444"/>
            <a:ext cx="10537500" cy="1200329"/>
          </a:xfrm>
          <a:prstGeom prst="rect">
            <a:avLst/>
          </a:prstGeom>
          <a:noFill/>
          <a:ln>
            <a:no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fr-FR" sz="7200" b="1" dirty="0" smtClean="0">
                <a:ln w="22225">
                  <a:solidFill>
                    <a:schemeClr val="accent1"/>
                  </a:solidFill>
                  <a:prstDash val="solid"/>
                </a:ln>
                <a:solidFill>
                  <a:schemeClr val="accent2">
                    <a:lumMod val="40000"/>
                    <a:lumOff val="60000"/>
                  </a:schemeClr>
                </a:solidFill>
                <a:effectLst>
                  <a:glow rad="63500">
                    <a:schemeClr val="accent2">
                      <a:satMod val="175000"/>
                      <a:alpha val="40000"/>
                    </a:schemeClr>
                  </a:glow>
                  <a:reflection blurRad="6350" stA="50000" endA="300" endPos="50000" dist="29997" dir="5400000" sy="-100000" algn="bl" rotWithShape="0"/>
                </a:effectLst>
              </a:rPr>
              <a:t>And </a:t>
            </a:r>
            <a:r>
              <a:rPr lang="fr-FR" sz="7200" b="1" dirty="0" err="1" smtClean="0">
                <a:ln w="22225">
                  <a:solidFill>
                    <a:schemeClr val="accent1"/>
                  </a:solidFill>
                  <a:prstDash val="solid"/>
                </a:ln>
                <a:solidFill>
                  <a:schemeClr val="accent2">
                    <a:lumMod val="40000"/>
                    <a:lumOff val="60000"/>
                  </a:schemeClr>
                </a:solidFill>
                <a:effectLst>
                  <a:glow rad="63500">
                    <a:schemeClr val="accent2">
                      <a:satMod val="175000"/>
                      <a:alpha val="40000"/>
                    </a:schemeClr>
                  </a:glow>
                  <a:reflection blurRad="6350" stA="50000" endA="300" endPos="50000" dist="29997" dir="5400000" sy="-100000" algn="bl" rotWithShape="0"/>
                </a:effectLst>
              </a:rPr>
              <a:t>don’t</a:t>
            </a:r>
            <a:r>
              <a:rPr lang="fr-FR" sz="7200" b="1" dirty="0" smtClean="0">
                <a:ln w="22225">
                  <a:solidFill>
                    <a:schemeClr val="accent1"/>
                  </a:solidFill>
                  <a:prstDash val="solid"/>
                </a:ln>
                <a:solidFill>
                  <a:schemeClr val="accent2">
                    <a:lumMod val="40000"/>
                    <a:lumOff val="60000"/>
                  </a:schemeClr>
                </a:solidFill>
                <a:effectLst>
                  <a:glow rad="63500">
                    <a:schemeClr val="accent2">
                      <a:satMod val="175000"/>
                      <a:alpha val="40000"/>
                    </a:schemeClr>
                  </a:glow>
                  <a:reflection blurRad="6350" stA="50000" endA="300" endPos="50000" dist="29997" dir="5400000" sy="-100000" algn="bl" rotWithShape="0"/>
                </a:effectLst>
              </a:rPr>
              <a:t> </a:t>
            </a:r>
            <a:r>
              <a:rPr lang="fr-FR" sz="7200" b="1" dirty="0" err="1" smtClean="0">
                <a:ln w="22225">
                  <a:solidFill>
                    <a:schemeClr val="accent1"/>
                  </a:solidFill>
                  <a:prstDash val="solid"/>
                </a:ln>
                <a:solidFill>
                  <a:schemeClr val="accent2">
                    <a:lumMod val="40000"/>
                    <a:lumOff val="60000"/>
                  </a:schemeClr>
                </a:solidFill>
                <a:effectLst>
                  <a:glow rad="63500">
                    <a:schemeClr val="accent2">
                      <a:satMod val="175000"/>
                      <a:alpha val="40000"/>
                    </a:schemeClr>
                  </a:glow>
                  <a:reflection blurRad="6350" stA="50000" endA="300" endPos="50000" dist="29997" dir="5400000" sy="-100000" algn="bl" rotWithShape="0"/>
                </a:effectLst>
              </a:rPr>
              <a:t>forget</a:t>
            </a:r>
            <a:r>
              <a:rPr lang="fr-FR" sz="7200" b="1" dirty="0" smtClean="0">
                <a:ln w="22225">
                  <a:solidFill>
                    <a:schemeClr val="accent1"/>
                  </a:solidFill>
                  <a:prstDash val="solid"/>
                </a:ln>
                <a:solidFill>
                  <a:schemeClr val="accent2">
                    <a:lumMod val="40000"/>
                    <a:lumOff val="60000"/>
                  </a:schemeClr>
                </a:solidFill>
                <a:effectLst>
                  <a:glow rad="63500">
                    <a:schemeClr val="accent2">
                      <a:satMod val="175000"/>
                      <a:alpha val="40000"/>
                    </a:schemeClr>
                  </a:glow>
                  <a:reflection blurRad="6350" stA="50000" endA="300" endPos="50000" dist="29997" dir="5400000" sy="-100000" algn="bl" rotWithShape="0"/>
                </a:effectLst>
              </a:rPr>
              <a:t>, </a:t>
            </a:r>
            <a:r>
              <a:rPr lang="fr-FR" sz="7200" b="1" dirty="0" err="1" smtClean="0">
                <a:ln w="22225">
                  <a:solidFill>
                    <a:schemeClr val="accent1"/>
                  </a:solidFill>
                  <a:prstDash val="solid"/>
                </a:ln>
                <a:solidFill>
                  <a:schemeClr val="accent2">
                    <a:lumMod val="40000"/>
                    <a:lumOff val="60000"/>
                  </a:schemeClr>
                </a:solidFill>
                <a:effectLst>
                  <a:glow rad="63500">
                    <a:schemeClr val="accent2">
                      <a:satMod val="175000"/>
                      <a:alpha val="40000"/>
                    </a:schemeClr>
                  </a:glow>
                  <a:reflection blurRad="6350" stA="50000" endA="300" endPos="50000" dist="29997" dir="5400000" sy="-100000" algn="bl" rotWithShape="0"/>
                </a:effectLst>
              </a:rPr>
              <a:t>be</a:t>
            </a:r>
            <a:r>
              <a:rPr lang="fr-FR" sz="7200" b="1" dirty="0" smtClean="0">
                <a:ln w="22225">
                  <a:solidFill>
                    <a:schemeClr val="accent1"/>
                  </a:solidFill>
                  <a:prstDash val="solid"/>
                </a:ln>
                <a:solidFill>
                  <a:schemeClr val="accent2">
                    <a:lumMod val="40000"/>
                    <a:lumOff val="60000"/>
                  </a:schemeClr>
                </a:solidFill>
                <a:effectLst>
                  <a:glow rad="63500">
                    <a:schemeClr val="accent2">
                      <a:satMod val="175000"/>
                      <a:alpha val="40000"/>
                    </a:schemeClr>
                  </a:glow>
                  <a:reflection blurRad="6350" stA="50000" endA="300" endPos="50000" dist="29997" dir="5400000" sy="-100000" algn="bl" rotWithShape="0"/>
                </a:effectLst>
              </a:rPr>
              <a:t> Agile </a:t>
            </a:r>
            <a:r>
              <a:rPr lang="fr-FR" sz="7200" b="1" dirty="0" smtClean="0">
                <a:ln w="22225">
                  <a:solidFill>
                    <a:schemeClr val="accent1"/>
                  </a:solidFill>
                  <a:prstDash val="solid"/>
                </a:ln>
                <a:solidFill>
                  <a:schemeClr val="accent2">
                    <a:lumMod val="40000"/>
                    <a:lumOff val="60000"/>
                  </a:schemeClr>
                </a:solidFill>
                <a:effectLst>
                  <a:glow rad="63500">
                    <a:schemeClr val="accent2">
                      <a:satMod val="175000"/>
                      <a:alpha val="40000"/>
                    </a:schemeClr>
                  </a:glow>
                  <a:reflection blurRad="6350" stA="50000" endA="300" endPos="50000" dist="29997" dir="5400000" sy="-100000" algn="bl" rotWithShape="0"/>
                </a:effectLst>
              </a:rPr>
              <a:t>!</a:t>
            </a:r>
          </a:p>
        </p:txBody>
      </p:sp>
    </p:spTree>
    <p:extLst>
      <p:ext uri="{BB962C8B-B14F-4D97-AF65-F5344CB8AC3E}">
        <p14:creationId xmlns:p14="http://schemas.microsoft.com/office/powerpoint/2010/main" val="2162426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0332" y="159707"/>
            <a:ext cx="10131425" cy="1456267"/>
          </a:xfrm>
        </p:spPr>
        <p:txBody>
          <a:bodyPr>
            <a:normAutofit/>
          </a:bodyPr>
          <a:lstStyle/>
          <a:p>
            <a:pPr algn="ctr"/>
            <a:r>
              <a:rPr lang="fr-BE" sz="7200" dirty="0" err="1" smtClean="0"/>
              <a:t>What</a:t>
            </a:r>
            <a:r>
              <a:rPr lang="fr-BE" sz="7200" dirty="0" smtClean="0"/>
              <a:t> </a:t>
            </a:r>
            <a:r>
              <a:rPr lang="fr-BE" sz="7200" dirty="0" err="1" smtClean="0"/>
              <a:t>is</a:t>
            </a:r>
            <a:r>
              <a:rPr lang="fr-BE" sz="7200" dirty="0" smtClean="0"/>
              <a:t> Agile ?</a:t>
            </a:r>
            <a:endParaRPr lang="fr-BE" sz="7200" dirty="0"/>
          </a:p>
        </p:txBody>
      </p:sp>
      <p:sp>
        <p:nvSpPr>
          <p:cNvPr id="3" name="Espace réservé du contenu 2"/>
          <p:cNvSpPr>
            <a:spLocks noGrp="1"/>
          </p:cNvSpPr>
          <p:nvPr>
            <p:ph idx="1"/>
          </p:nvPr>
        </p:nvSpPr>
        <p:spPr>
          <a:xfrm>
            <a:off x="209812" y="1745990"/>
            <a:ext cx="10131425" cy="5162231"/>
          </a:xfrm>
        </p:spPr>
        <p:txBody>
          <a:bodyPr>
            <a:normAutofit fontScale="92500" lnSpcReduction="10000"/>
          </a:bodyPr>
          <a:lstStyle/>
          <a:p>
            <a:pPr marL="0" indent="0" algn="ctr">
              <a:buNone/>
            </a:pPr>
            <a:r>
              <a:rPr lang="en-US" sz="3200" dirty="0" smtClean="0"/>
              <a:t>To </a:t>
            </a:r>
            <a:r>
              <a:rPr lang="en-US" sz="3200" dirty="0"/>
              <a:t>put it simply, it's a project management </a:t>
            </a:r>
            <a:r>
              <a:rPr lang="en-US" sz="3200" dirty="0" smtClean="0"/>
              <a:t>method</a:t>
            </a:r>
          </a:p>
          <a:p>
            <a:pPr marL="0" indent="0" algn="ctr">
              <a:buNone/>
            </a:pPr>
            <a:r>
              <a:rPr lang="en-US" sz="3200" dirty="0" smtClean="0"/>
              <a:t>(Step by step)</a:t>
            </a:r>
          </a:p>
          <a:p>
            <a:pPr marL="0" indent="0" algn="ctr">
              <a:buNone/>
            </a:pPr>
            <a:r>
              <a:rPr lang="en-US" sz="3200" dirty="0" smtClean="0"/>
              <a:t>for</a:t>
            </a:r>
            <a:r>
              <a:rPr lang="en-US" sz="3200" dirty="0" smtClean="0"/>
              <a:t> </a:t>
            </a:r>
            <a:r>
              <a:rPr lang="en-US" sz="3200" dirty="0"/>
              <a:t>little history </a:t>
            </a:r>
            <a:r>
              <a:rPr lang="en-US" sz="3200" dirty="0" smtClean="0"/>
              <a:t/>
            </a:r>
            <a:br>
              <a:rPr lang="en-US" sz="3200" dirty="0" smtClean="0"/>
            </a:br>
            <a:r>
              <a:rPr lang="en-US" sz="2200" dirty="0" smtClean="0"/>
              <a:t>(</a:t>
            </a:r>
            <a:r>
              <a:rPr lang="en-US" sz="2200" dirty="0"/>
              <a:t>it will save me </a:t>
            </a:r>
            <a:r>
              <a:rPr lang="en-US" sz="2200" dirty="0" smtClean="0"/>
              <a:t>minutes a few minutes)</a:t>
            </a:r>
            <a:endParaRPr lang="en-US" sz="3200" dirty="0" smtClean="0"/>
          </a:p>
          <a:p>
            <a:pPr marL="0" indent="0" algn="ctr">
              <a:buNone/>
            </a:pPr>
            <a:r>
              <a:rPr lang="en-US" sz="3200" dirty="0" smtClean="0"/>
              <a:t>Agile was born in 2007</a:t>
            </a:r>
          </a:p>
          <a:p>
            <a:pPr marL="0" indent="0" algn="ctr">
              <a:buNone/>
            </a:pPr>
            <a:r>
              <a:rPr lang="en-US" sz="3200" dirty="0"/>
              <a:t>when a developer group find it necessary to find a new way of working to respond to the fact that clients are unable to define their needs in the </a:t>
            </a:r>
            <a:r>
              <a:rPr lang="en-US" sz="3200" dirty="0" smtClean="0"/>
              <a:t>beginning</a:t>
            </a:r>
          </a:p>
          <a:p>
            <a:pPr marL="0" indent="0" algn="ctr">
              <a:buNone/>
            </a:pPr>
            <a:r>
              <a:rPr lang="en-US" sz="3200" dirty="0"/>
              <a:t>(take your time to </a:t>
            </a:r>
            <a:r>
              <a:rPr lang="en-US" sz="3200" dirty="0" smtClean="0"/>
              <a:t>read)</a:t>
            </a:r>
          </a:p>
          <a:p>
            <a:pPr marL="0" indent="0" algn="ctr">
              <a:buNone/>
            </a:pPr>
            <a:r>
              <a:rPr lang="en-US" sz="2000" dirty="0"/>
              <a:t>(otherwise google translate translated well</a:t>
            </a:r>
            <a:r>
              <a:rPr lang="en-US" sz="2000" dirty="0" smtClean="0"/>
              <a:t>?)</a:t>
            </a:r>
          </a:p>
          <a:p>
            <a:pPr marL="0" indent="0" algn="ctr">
              <a:buNone/>
            </a:pPr>
            <a:endParaRPr lang="fr-BE" sz="3200" dirty="0" smtClean="0"/>
          </a:p>
          <a:p>
            <a:pPr marL="0" indent="0" algn="ctr">
              <a:buNone/>
            </a:pPr>
            <a:endParaRPr lang="fr-BE" dirty="0"/>
          </a:p>
        </p:txBody>
      </p:sp>
    </p:spTree>
    <p:extLst>
      <p:ext uri="{BB962C8B-B14F-4D97-AF65-F5344CB8AC3E}">
        <p14:creationId xmlns:p14="http://schemas.microsoft.com/office/powerpoint/2010/main" val="3200880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493" y="1302707"/>
            <a:ext cx="8217073" cy="50814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ZoneTexte 4"/>
          <p:cNvSpPr txBox="1"/>
          <p:nvPr/>
        </p:nvSpPr>
        <p:spPr>
          <a:xfrm>
            <a:off x="1440493" y="237995"/>
            <a:ext cx="8020096" cy="923330"/>
          </a:xfrm>
          <a:prstGeom prst="rect">
            <a:avLst/>
          </a:prstGeom>
          <a:noFill/>
        </p:spPr>
        <p:txBody>
          <a:bodyPr wrap="square" rtlCol="0">
            <a:spAutoFit/>
          </a:bodyPr>
          <a:lstStyle/>
          <a:p>
            <a:pPr algn="ctr"/>
            <a:r>
              <a:rPr lang="fr-BE" sz="5400" dirty="0" err="1" smtClean="0"/>
              <a:t>Why</a:t>
            </a:r>
            <a:r>
              <a:rPr lang="fr-BE" sz="5400" dirty="0" smtClean="0"/>
              <a:t> Agile ?</a:t>
            </a:r>
            <a:endParaRPr lang="fr-BE" sz="5400" dirty="0"/>
          </a:p>
        </p:txBody>
      </p:sp>
    </p:spTree>
    <p:extLst>
      <p:ext uri="{BB962C8B-B14F-4D97-AF65-F5344CB8AC3E}">
        <p14:creationId xmlns:p14="http://schemas.microsoft.com/office/powerpoint/2010/main" val="190317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0124" y="609600"/>
            <a:ext cx="10131425" cy="1456267"/>
          </a:xfrm>
        </p:spPr>
        <p:txBody>
          <a:bodyPr/>
          <a:lstStyle/>
          <a:p>
            <a:pPr algn="ctr"/>
            <a:r>
              <a:rPr lang="en-US" dirty="0"/>
              <a:t>what is the difference with the traditional </a:t>
            </a:r>
            <a:r>
              <a:rPr lang="en-US" dirty="0" smtClean="0"/>
              <a:t>method ?</a:t>
            </a:r>
            <a:endParaRPr lang="fr-BE" dirty="0"/>
          </a:p>
        </p:txBody>
      </p:sp>
      <p:sp>
        <p:nvSpPr>
          <p:cNvPr id="5" name="Espace réservé du contenu 4"/>
          <p:cNvSpPr>
            <a:spLocks noGrp="1"/>
          </p:cNvSpPr>
          <p:nvPr>
            <p:ph idx="1"/>
          </p:nvPr>
        </p:nvSpPr>
        <p:spPr/>
        <p:txBody>
          <a:bodyPr/>
          <a:lstStyle/>
          <a:p>
            <a:r>
              <a:rPr lang="fr-BE" dirty="0" smtClean="0"/>
              <a:t>-</a:t>
            </a:r>
            <a:endParaRPr lang="fr-BE" dirty="0"/>
          </a:p>
        </p:txBody>
      </p:sp>
      <p:sp>
        <p:nvSpPr>
          <p:cNvPr id="6" name="ZoneTexte 5"/>
          <p:cNvSpPr txBox="1"/>
          <p:nvPr/>
        </p:nvSpPr>
        <p:spPr>
          <a:xfrm>
            <a:off x="463461" y="2065867"/>
            <a:ext cx="9507255" cy="4216539"/>
          </a:xfrm>
          <a:prstGeom prst="rect">
            <a:avLst/>
          </a:prstGeom>
          <a:noFill/>
        </p:spPr>
        <p:txBody>
          <a:bodyPr wrap="square" rtlCol="0">
            <a:spAutoFit/>
          </a:bodyPr>
          <a:lstStyle/>
          <a:p>
            <a:pPr algn="ctr"/>
            <a:r>
              <a:rPr lang="en-US" sz="3200" dirty="0"/>
              <a:t>where the method waterfall (method also called tunnel because the project is carried out without customer feedback) leaves no communication with the customer throughout the project, the agile method is completely the opposite by communicating with the customer throughout the </a:t>
            </a:r>
            <a:r>
              <a:rPr lang="en-US" sz="3200" dirty="0" smtClean="0"/>
              <a:t>project</a:t>
            </a:r>
          </a:p>
          <a:p>
            <a:pPr algn="ctr"/>
            <a:r>
              <a:rPr lang="en-US" sz="3200" dirty="0"/>
              <a:t>(see on the next slide what it looks </a:t>
            </a:r>
            <a:r>
              <a:rPr lang="en-US" sz="3200" dirty="0" smtClean="0"/>
              <a:t>like)</a:t>
            </a:r>
          </a:p>
          <a:p>
            <a:pPr algn="ctr"/>
            <a:r>
              <a:rPr lang="en-US" sz="2000" dirty="0" smtClean="0"/>
              <a:t>(I have amazing picture to show you)</a:t>
            </a:r>
          </a:p>
          <a:p>
            <a:pPr algn="ctr"/>
            <a:r>
              <a:rPr lang="en-US" dirty="0" smtClean="0"/>
              <a:t>(Obviously, it was a joke)</a:t>
            </a:r>
            <a:endParaRPr lang="fr-BE" dirty="0"/>
          </a:p>
        </p:txBody>
      </p:sp>
    </p:spTree>
    <p:extLst>
      <p:ext uri="{BB962C8B-B14F-4D97-AF65-F5344CB8AC3E}">
        <p14:creationId xmlns:p14="http://schemas.microsoft.com/office/powerpoint/2010/main" val="313984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54" y="1675936"/>
            <a:ext cx="9899771" cy="389977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6603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589" y="521918"/>
            <a:ext cx="5586645" cy="589957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4543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544" y="665016"/>
            <a:ext cx="8016660" cy="56277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1630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3066" y="396658"/>
            <a:ext cx="10131425" cy="906049"/>
          </a:xfrm>
        </p:spPr>
        <p:txBody>
          <a:bodyPr/>
          <a:lstStyle/>
          <a:p>
            <a:pPr algn="ctr"/>
            <a:r>
              <a:rPr lang="en-US" dirty="0"/>
              <a:t>But what does it look like?</a:t>
            </a:r>
            <a:endParaRPr lang="fr-BE"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515649"/>
            <a:ext cx="9680858" cy="442168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5287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9162" y="634652"/>
            <a:ext cx="8182626" cy="668055"/>
          </a:xfrm>
        </p:spPr>
        <p:txBody>
          <a:bodyPr>
            <a:noAutofit/>
          </a:bodyPr>
          <a:lstStyle/>
          <a:p>
            <a:pPr algn="ctr"/>
            <a:r>
              <a:rPr lang="fr-FR" sz="4400" dirty="0"/>
              <a:t>Les 12 principes</a:t>
            </a:r>
            <a:br>
              <a:rPr lang="fr-FR" sz="4400" dirty="0"/>
            </a:br>
            <a:endParaRPr lang="fr-BE" sz="4400" dirty="0"/>
          </a:p>
        </p:txBody>
      </p:sp>
      <p:sp>
        <p:nvSpPr>
          <p:cNvPr id="3" name="Espace réservé du contenu 2"/>
          <p:cNvSpPr>
            <a:spLocks noGrp="1"/>
          </p:cNvSpPr>
          <p:nvPr>
            <p:ph idx="1"/>
          </p:nvPr>
        </p:nvSpPr>
        <p:spPr>
          <a:xfrm>
            <a:off x="585593" y="1578280"/>
            <a:ext cx="10131425" cy="4501019"/>
          </a:xfrm>
        </p:spPr>
        <p:txBody>
          <a:bodyPr>
            <a:noAutofit/>
          </a:bodyPr>
          <a:lstStyle/>
          <a:p>
            <a:r>
              <a:rPr lang="fr-FR" sz="1400" dirty="0" smtClean="0"/>
              <a:t>Notre plus haute priorité est de satisfaire le client en livrant rapidement et régulièrement des fonctionnalités à grande valeur ajoutée.</a:t>
            </a:r>
          </a:p>
          <a:p>
            <a:r>
              <a:rPr lang="fr-FR" sz="1400" dirty="0" smtClean="0"/>
              <a:t>Accueillez </a:t>
            </a:r>
            <a:r>
              <a:rPr lang="fr-FR" sz="1400" dirty="0"/>
              <a:t>positivement les changements de besoins, même tard dans le projet.</a:t>
            </a:r>
          </a:p>
          <a:p>
            <a:r>
              <a:rPr lang="fr-FR" sz="1400" dirty="0"/>
              <a:t>Livrez fréquemment un logiciel opérationnel avec des cycles de quelques semaines à quelques mois et une préférence pour les plus courts.</a:t>
            </a:r>
          </a:p>
          <a:p>
            <a:r>
              <a:rPr lang="fr-FR" sz="1400" dirty="0"/>
              <a:t>Les utilisateurs ou leurs représentants et les développeurs doivent travailler ensemble quotidiennement tout au long du projet.</a:t>
            </a:r>
          </a:p>
          <a:p>
            <a:r>
              <a:rPr lang="fr-FR" sz="1400" dirty="0"/>
              <a:t>Réalisez les projets avec des personnes motivées. Fournissez-leur l’environnement et le soutien dont elles ont besoin et faites-leur confiance pour atteindre les objectifs fixés.</a:t>
            </a:r>
          </a:p>
          <a:p>
            <a:r>
              <a:rPr lang="fr-FR" sz="1400" dirty="0"/>
              <a:t>Privilégiez la </a:t>
            </a:r>
            <a:r>
              <a:rPr lang="fr-FR" sz="1400" dirty="0" err="1"/>
              <a:t>co-location</a:t>
            </a:r>
            <a:r>
              <a:rPr lang="fr-FR" sz="1400" dirty="0"/>
              <a:t> de toutes les personnes travaillant ensemble et le dialogue en face à face comme méthode de communication.</a:t>
            </a:r>
          </a:p>
          <a:p>
            <a:r>
              <a:rPr lang="fr-FR" sz="1400" dirty="0"/>
              <a:t>Un logiciel opérationnel est la principale mesure de progression d'un projet.</a:t>
            </a:r>
          </a:p>
          <a:p>
            <a:r>
              <a:rPr lang="fr-FR" sz="1400" dirty="0"/>
              <a:t>Les processus agiles encouragent un rythme de développement soutenable. Ensemble, les commanditaires, les développeurs et les utilisateurs devraient être capables de maintenir indéfiniment un rythme constant.</a:t>
            </a:r>
          </a:p>
          <a:p>
            <a:r>
              <a:rPr lang="fr-FR" sz="1400" dirty="0"/>
              <a:t>Une attention continue à l'excellence technique et à un bon design.</a:t>
            </a:r>
          </a:p>
          <a:p>
            <a:r>
              <a:rPr lang="fr-FR" sz="1400" dirty="0"/>
              <a:t>La simplicité – c’est-à-dire l’art de minimiser la quantité de travail inutile – est essentielle.</a:t>
            </a:r>
          </a:p>
          <a:p>
            <a:r>
              <a:rPr lang="fr-FR" sz="1400" dirty="0"/>
              <a:t>Les meilleures architectures, spécifications et conceptions émergent d'équipes auto-organisées.</a:t>
            </a:r>
          </a:p>
          <a:p>
            <a:r>
              <a:rPr lang="fr-FR" sz="1400" dirty="0"/>
              <a:t>À intervalles réguliers, l'équipe réfléchit aux moyens possibles pour devenir plus efficace. Puis elle s'adapte et modifie son mode de fonctionnement en conséquence.</a:t>
            </a:r>
          </a:p>
          <a:p>
            <a:endParaRPr lang="fr-BE" sz="1400" dirty="0"/>
          </a:p>
        </p:txBody>
      </p:sp>
    </p:spTree>
    <p:extLst>
      <p:ext uri="{BB962C8B-B14F-4D97-AF65-F5344CB8AC3E}">
        <p14:creationId xmlns:p14="http://schemas.microsoft.com/office/powerpoint/2010/main" val="2752094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1020</TotalTime>
  <Words>360</Words>
  <Application>Microsoft Office PowerPoint</Application>
  <PresentationFormat>Grand écran</PresentationFormat>
  <Paragraphs>32</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Céleste</vt:lpstr>
      <vt:lpstr>Agile methode (Project methode)</vt:lpstr>
      <vt:lpstr>What is Agile ?</vt:lpstr>
      <vt:lpstr>Présentation PowerPoint</vt:lpstr>
      <vt:lpstr>what is the difference with the traditional method ?</vt:lpstr>
      <vt:lpstr>Présentation PowerPoint</vt:lpstr>
      <vt:lpstr>Présentation PowerPoint</vt:lpstr>
      <vt:lpstr>Présentation PowerPoint</vt:lpstr>
      <vt:lpstr>But what does it look like?</vt:lpstr>
      <vt:lpstr>Les 12 principes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methode</dc:title>
  <dc:creator>Samy Aggad</dc:creator>
  <cp:lastModifiedBy>Samy Aggad</cp:lastModifiedBy>
  <cp:revision>16</cp:revision>
  <dcterms:created xsi:type="dcterms:W3CDTF">2018-09-16T14:57:24Z</dcterms:created>
  <dcterms:modified xsi:type="dcterms:W3CDTF">2018-10-25T07:37:37Z</dcterms:modified>
</cp:coreProperties>
</file>