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90" r:id="rId4"/>
    <p:sldId id="269" r:id="rId5"/>
    <p:sldId id="291" r:id="rId6"/>
    <p:sldId id="272" r:id="rId7"/>
    <p:sldId id="292" r:id="rId8"/>
    <p:sldId id="294" r:id="rId9"/>
    <p:sldId id="295" r:id="rId10"/>
    <p:sldId id="297" r:id="rId11"/>
    <p:sldId id="298" r:id="rId12"/>
    <p:sldId id="299" r:id="rId13"/>
    <p:sldId id="300" r:id="rId14"/>
    <p:sldId id="302" r:id="rId15"/>
    <p:sldId id="303" r:id="rId16"/>
    <p:sldId id="305" r:id="rId17"/>
    <p:sldId id="306" r:id="rId18"/>
    <p:sldId id="307" r:id="rId19"/>
    <p:sldId id="310" r:id="rId20"/>
    <p:sldId id="309" r:id="rId21"/>
    <p:sldId id="311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6A1"/>
    <a:srgbClr val="EC9CD3"/>
    <a:srgbClr val="DF5BB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31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1A1C-7F0C-4A3B-A4FF-F37C7C6D9B2A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F1F9E-B849-43DF-A895-CF44E7E3A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170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value that "lies outside" (is much smaller or larger than) most of the other values in a set of data.</a:t>
            </a:r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F1F9E-B849-43DF-A895-CF44E7E3AC3D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58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value that "lies outside" (is much smaller or larger than) most of the other values in a set of data.</a:t>
            </a:r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F1F9E-B849-43DF-A895-CF44E7E3AC3D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363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value that "lies outside" (is much smaller or larger than) most of the other values in a set of data.</a:t>
            </a:r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F1F9E-B849-43DF-A895-CF44E7E3AC3D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716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value that "lies outside" (is much smaller or larger than) most of the other values in a set of data.</a:t>
            </a:r>
            <a:endParaRPr lang="en-P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F1F9E-B849-43DF-A895-CF44E7E3AC3D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95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31FC-48A8-031D-98B5-B4128FED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A35DB-3136-243A-739C-AB2CC4B7F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5460-655A-160F-1BCC-6A214A94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F78D-4BFD-C189-8DB0-0DF7036A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5150-DFAC-4F7C-2B63-0D70E00B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725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A69B-78C9-1FDF-35CA-FBC1F81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04F9A-775A-029E-0139-E9012423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533A-43B5-FFCC-8F2F-298691AF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FA54-D97E-CAA4-EC8A-27BBC4E4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D062-A35F-1910-9BED-E1B94C4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2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AAADA-AC27-8D38-11B6-D7EA64A9E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62E00-6A73-5E04-00A3-60A38E6B0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07CA-A7EC-A7C8-4AC9-2D73B0F6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F2F5-5DD4-D81F-C106-B7B2A82C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66FF-CFE3-71BD-11CC-C98D843B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6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D3FF-F73C-CF00-F41D-A3060A58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DCED-14AE-3868-18C3-E8D898D0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446D-899F-6283-76A7-011259D0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C43A-8935-5F0A-CEF9-077CA6C5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C284-F752-05CB-A363-F86D195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36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615-852A-1BB8-9FE2-F6A9F10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8B09-F6BA-BBF6-BF8D-934A1AB3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2943-D690-593A-439C-0E8FFB5E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5EC8-1E3F-A1C6-D65F-CD5B4614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7B5C-FAC6-F4A5-8985-F25C8DF6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417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AB5F-EA7A-DD36-FF65-9844FB98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EE7C-C578-8862-0F2C-E0406027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56A34-1A96-EDE0-67A5-569DDC70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BD90-CFD5-A6BD-F32A-A567D379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7D57-A0E8-CA6A-B54D-E8E0249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FE991-2604-2711-9831-A1854106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89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0E-847F-051C-2F61-0B2194E8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CB40-2D15-4C0A-30C2-6C5958F8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C84-80F8-5A18-FC94-D07F20C7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64290-0A73-3493-4EEC-56666B6BC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2F0FF-A0D9-F0BE-88D1-4E65F682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A13C-2A95-5573-CB60-955C1AD5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858A7-5BFB-2FB7-20F8-A5CC3DB3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AF873-29EA-7274-ADFD-E3A56FF3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59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2B38-B444-DFA7-F4E0-CAA7511F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A0678-9407-ABAD-3077-DF32188F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AFD9-8E0F-30AE-B826-91089159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5C98C-3F5A-DB66-0EA5-C90F1E10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2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321DC-AE6D-275A-0DAA-452DA4BE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E09F-DADB-3B74-CEAF-AA18B110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2949-12AC-9BC3-83B6-E4822CD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76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2ACF-4442-3378-A6F9-7038E8DD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1349-011B-F34F-522F-381E6456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6042D-9449-8918-7F78-D1AF75C10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466F-C4D9-EFA5-74CD-27CAF63E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3597-6ABB-E648-AACF-CBF11D77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668D-5A78-D68D-5BE3-187D9D70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885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E7B-B3B5-CFDF-1A10-BEA55E3A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A8AB-B3C8-290C-1DA0-F8336A65D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E98A-000D-D64C-0976-96FCD2E8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3DD7-0822-C66C-F6CF-5EE147D6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1FE2-4483-7561-7A14-3FCABC4B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11308-8AC2-FFED-5FCD-94290778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79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44C1-6DC8-D396-F775-175EAF4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B605-A9D0-87E6-1590-BA58E720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DCDA-6197-4204-9CE8-1DA2B03E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2DCD-933D-445D-A5F8-7F9F89766C6D}" type="datetimeFigureOut">
              <a:rPr lang="en-PH" smtClean="0"/>
              <a:t>17/09/2022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3016-222B-AEDD-AF38-7CC2C80AF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F26A-E05A-5594-C2EB-C7080BFE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92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1A5F3E6-8FF7-6A45-6868-4F6A597D8820}"/>
              </a:ext>
            </a:extLst>
          </p:cNvPr>
          <p:cNvSpPr/>
          <p:nvPr/>
        </p:nvSpPr>
        <p:spPr>
          <a:xfrm>
            <a:off x="3672136" y="1176020"/>
            <a:ext cx="4847729" cy="4505960"/>
          </a:xfrm>
          <a:prstGeom prst="ellipse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A95C-12AB-A021-4B40-A62CC1BD87D4}"/>
              </a:ext>
            </a:extLst>
          </p:cNvPr>
          <p:cNvSpPr txBox="1"/>
          <p:nvPr/>
        </p:nvSpPr>
        <p:spPr>
          <a:xfrm>
            <a:off x="2543176" y="2240429"/>
            <a:ext cx="7105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SCIENCE BOOTCAMP</a:t>
            </a:r>
            <a:endParaRPr lang="en-PH" sz="60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2126-FDAA-561F-078A-289F580EAE47}"/>
              </a:ext>
            </a:extLst>
          </p:cNvPr>
          <p:cNvSpPr txBox="1"/>
          <p:nvPr/>
        </p:nvSpPr>
        <p:spPr>
          <a:xfrm>
            <a:off x="2543176" y="4278779"/>
            <a:ext cx="710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8: EDA – Data Preparation</a:t>
            </a:r>
            <a:endParaRPr lang="en-PH" sz="16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7D0F9-FAF2-03E1-BCAA-8BCBC38BEA4C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408517"/>
            <a:ext cx="1076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QUALITY COMMON ISSUES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3564-DBA5-07F2-09B9-B3E6CED84C2F}"/>
              </a:ext>
            </a:extLst>
          </p:cNvPr>
          <p:cNvSpPr txBox="1"/>
          <p:nvPr/>
        </p:nvSpPr>
        <p:spPr>
          <a:xfrm>
            <a:off x="343883" y="1900680"/>
            <a:ext cx="5121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Improper Labels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Incorrect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Duplicated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Incorrect Spelling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12545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408517"/>
            <a:ext cx="1076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QUALITY COMMON ISSUES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3564-DBA5-07F2-09B9-B3E6CED84C2F}"/>
              </a:ext>
            </a:extLst>
          </p:cNvPr>
          <p:cNvSpPr txBox="1"/>
          <p:nvPr/>
        </p:nvSpPr>
        <p:spPr>
          <a:xfrm>
            <a:off x="343883" y="1900680"/>
            <a:ext cx="5121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Improper Labels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Duplicated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Spelling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C76F5-465F-8760-BF9C-E012750C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06" y="2021599"/>
            <a:ext cx="5461730" cy="163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CBA28-F042-F8B4-E2F4-240E8ADF73AF}"/>
              </a:ext>
            </a:extLst>
          </p:cNvPr>
          <p:cNvSpPr txBox="1"/>
          <p:nvPr/>
        </p:nvSpPr>
        <p:spPr>
          <a:xfrm>
            <a:off x="5972173" y="4147343"/>
            <a:ext cx="51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Medium" panose="020B0603030202060203" pitchFamily="34" charset="0"/>
              </a:rPr>
              <a:t>0 -&gt; Product</a:t>
            </a:r>
          </a:p>
          <a:p>
            <a:r>
              <a:rPr lang="en-US" sz="2000" dirty="0">
                <a:latin typeface="Graphik Medium" panose="020B0603030202060203" pitchFamily="34" charset="0"/>
              </a:rPr>
              <a:t>Br4nd -&gt; Brand</a:t>
            </a:r>
          </a:p>
        </p:txBody>
      </p:sp>
    </p:spTree>
    <p:extLst>
      <p:ext uri="{BB962C8B-B14F-4D97-AF65-F5344CB8AC3E}">
        <p14:creationId xmlns:p14="http://schemas.microsoft.com/office/powerpoint/2010/main" val="309109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408517"/>
            <a:ext cx="1076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QUALITY COMMON ISSUES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3564-DBA5-07F2-09B9-B3E6CED84C2F}"/>
              </a:ext>
            </a:extLst>
          </p:cNvPr>
          <p:cNvSpPr txBox="1"/>
          <p:nvPr/>
        </p:nvSpPr>
        <p:spPr>
          <a:xfrm>
            <a:off x="343883" y="1900680"/>
            <a:ext cx="5121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Improper Labels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Duplicated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Spelling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008F-90EC-0D6C-C509-19DFF445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611" y="2007311"/>
            <a:ext cx="5177629" cy="159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79D37-67A0-5DAA-F344-77807C2FEFBB}"/>
              </a:ext>
            </a:extLst>
          </p:cNvPr>
          <p:cNvSpPr txBox="1"/>
          <p:nvPr/>
        </p:nvSpPr>
        <p:spPr>
          <a:xfrm>
            <a:off x="5972173" y="4147343"/>
            <a:ext cx="51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raphik Medium" panose="020B0603030202060203" pitchFamily="34" charset="0"/>
              </a:rPr>
              <a:t>* drop the column or handle using other values – mean, mode</a:t>
            </a:r>
          </a:p>
        </p:txBody>
      </p:sp>
    </p:spTree>
    <p:extLst>
      <p:ext uri="{BB962C8B-B14F-4D97-AF65-F5344CB8AC3E}">
        <p14:creationId xmlns:p14="http://schemas.microsoft.com/office/powerpoint/2010/main" val="219357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408517"/>
            <a:ext cx="1076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QUALITY COMMON ISSUES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3564-DBA5-07F2-09B9-B3E6CED84C2F}"/>
              </a:ext>
            </a:extLst>
          </p:cNvPr>
          <p:cNvSpPr txBox="1"/>
          <p:nvPr/>
        </p:nvSpPr>
        <p:spPr>
          <a:xfrm>
            <a:off x="343883" y="1900680"/>
            <a:ext cx="5121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Improper Labels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Incorrect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Duplicated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Spelling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313EA-65C2-7AFF-DDE9-88660F61E2B7}"/>
              </a:ext>
            </a:extLst>
          </p:cNvPr>
          <p:cNvSpPr txBox="1"/>
          <p:nvPr/>
        </p:nvSpPr>
        <p:spPr>
          <a:xfrm>
            <a:off x="6287483" y="5019702"/>
            <a:ext cx="51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raphik Medium" panose="020B0603030202060203" pitchFamily="34" charset="0"/>
              </a:rPr>
              <a:t>Convert to datetime instead of object</a:t>
            </a:r>
          </a:p>
          <a:p>
            <a:r>
              <a:rPr lang="en-US" sz="2000" i="1" dirty="0">
                <a:latin typeface="Graphik Medium" panose="020B0603030202060203" pitchFamily="34" charset="0"/>
              </a:rPr>
              <a:t>Convert to numbers instead of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E4A29-0E27-8126-66E4-E1584F06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28" y="2843540"/>
            <a:ext cx="5610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408517"/>
            <a:ext cx="1076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QUALITY COMMON ISSUES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3564-DBA5-07F2-09B9-B3E6CED84C2F}"/>
              </a:ext>
            </a:extLst>
          </p:cNvPr>
          <p:cNvSpPr txBox="1"/>
          <p:nvPr/>
        </p:nvSpPr>
        <p:spPr>
          <a:xfrm>
            <a:off x="343883" y="1900680"/>
            <a:ext cx="5121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Improper Labels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Duplicated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Spelling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313EA-65C2-7AFF-DDE9-88660F61E2B7}"/>
              </a:ext>
            </a:extLst>
          </p:cNvPr>
          <p:cNvSpPr txBox="1"/>
          <p:nvPr/>
        </p:nvSpPr>
        <p:spPr>
          <a:xfrm>
            <a:off x="5583290" y="4494184"/>
            <a:ext cx="5121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raphik Medium" panose="020B0603030202060203" pitchFamily="34" charset="0"/>
              </a:rPr>
              <a:t>.duplicate()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E76B0-DF73-4EE1-7920-AADA1CE1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57" y="2407690"/>
            <a:ext cx="6344976" cy="19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408517"/>
            <a:ext cx="1076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QUALITY COMMON ISSUES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3564-DBA5-07F2-09B9-B3E6CED84C2F}"/>
              </a:ext>
            </a:extLst>
          </p:cNvPr>
          <p:cNvSpPr txBox="1"/>
          <p:nvPr/>
        </p:nvSpPr>
        <p:spPr>
          <a:xfrm>
            <a:off x="343883" y="1900680"/>
            <a:ext cx="5121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Improper Labels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Duplicated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Incorrect Spelling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Outliers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313EA-65C2-7AFF-DDE9-88660F61E2B7}"/>
              </a:ext>
            </a:extLst>
          </p:cNvPr>
          <p:cNvSpPr txBox="1"/>
          <p:nvPr/>
        </p:nvSpPr>
        <p:spPr>
          <a:xfrm>
            <a:off x="5331042" y="4494184"/>
            <a:ext cx="5589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Graphik Medium" panose="020B0603030202060203" pitchFamily="34" charset="0"/>
              </a:rPr>
              <a:t>* Replace the values with correct spelling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CA0E5-E818-3662-1563-3BC3C4BA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49" y="2057071"/>
            <a:ext cx="6754154" cy="21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408517"/>
            <a:ext cx="1076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QUALITY COMMON ISSUES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73564-DBA5-07F2-09B9-B3E6CED84C2F}"/>
              </a:ext>
            </a:extLst>
          </p:cNvPr>
          <p:cNvSpPr txBox="1"/>
          <p:nvPr/>
        </p:nvSpPr>
        <p:spPr>
          <a:xfrm>
            <a:off x="343883" y="1900680"/>
            <a:ext cx="5121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Improper Labels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Duplicated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Graphik Medium" panose="020B0603030202060203" pitchFamily="34" charset="0"/>
              </a:rPr>
              <a:t>Incorrect Spelling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Outliers</a:t>
            </a:r>
          </a:p>
        </p:txBody>
      </p:sp>
      <p:pic>
        <p:nvPicPr>
          <p:cNvPr id="2050" name="Picture 2" descr="It's all about Outliers. An outlier is a data point in a data… | by Ritika  singh | Analytics Vidhya | Medium">
            <a:extLst>
              <a:ext uri="{FF2B5EF4-FFF2-40B4-BE49-F238E27FC236}">
                <a16:creationId xmlns:a16="http://schemas.microsoft.com/office/drawing/2014/main" id="{3EAAD9FB-F467-3196-DFE3-15AF5B9D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97" y="1953775"/>
            <a:ext cx="66389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E3EF3-E338-5959-851F-207BEFD2E77B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Google Images: “outliers”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5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MACHINE LEARNING PROCESS RECAP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VERIFYING DATA QUALITY: COMMON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rgbClr val="F446A1"/>
                </a:solidFill>
                <a:latin typeface="Graphik Bold" panose="020B0803030202060203" pitchFamily="34" charset="0"/>
              </a:rPr>
              <a:t>CONVERTING: CATEGORY TO NUMBERS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1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503110"/>
            <a:ext cx="10762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CONVERTING: CATEGORY TO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pic>
        <p:nvPicPr>
          <p:cNvPr id="3074" name="Picture 2" descr="It's All 1s and 0s: How Computers Map the Physical World | by Jonathan  Mines | Medium">
            <a:extLst>
              <a:ext uri="{FF2B5EF4-FFF2-40B4-BE49-F238E27FC236}">
                <a16:creationId xmlns:a16="http://schemas.microsoft.com/office/drawing/2014/main" id="{119D5812-07ED-829C-18B6-918F0172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27" y="2012916"/>
            <a:ext cx="5339912" cy="300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88DEF5-5653-D4AF-06F5-3FE53F681BF0}"/>
              </a:ext>
            </a:extLst>
          </p:cNvPr>
          <p:cNvSpPr txBox="1"/>
          <p:nvPr/>
        </p:nvSpPr>
        <p:spPr>
          <a:xfrm>
            <a:off x="6180083" y="5179908"/>
            <a:ext cx="563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Remember, a computer can only understand 1s and 0s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500C-C58B-83FD-AAFE-9C0FF8C4DF45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Google Images: “computer 1 and 0”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98912A-3D2A-1A6D-5865-BA6E4E008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55" y="2136720"/>
            <a:ext cx="4392928" cy="21199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D86792-1805-15FA-1EDB-76CE8B91DE31}"/>
              </a:ext>
            </a:extLst>
          </p:cNvPr>
          <p:cNvCxnSpPr>
            <a:cxnSpLocks/>
          </p:cNvCxnSpPr>
          <p:nvPr/>
        </p:nvCxnSpPr>
        <p:spPr>
          <a:xfrm>
            <a:off x="3331780" y="2554014"/>
            <a:ext cx="67266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9BC201-D283-4030-8D07-04D9962E9AA0}"/>
              </a:ext>
            </a:extLst>
          </p:cNvPr>
          <p:cNvCxnSpPr>
            <a:cxnSpLocks/>
          </p:cNvCxnSpPr>
          <p:nvPr/>
        </p:nvCxnSpPr>
        <p:spPr>
          <a:xfrm>
            <a:off x="3358056" y="3200400"/>
            <a:ext cx="67266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D12EC-9979-1238-5954-FA31B17D3822}"/>
              </a:ext>
            </a:extLst>
          </p:cNvPr>
          <p:cNvCxnSpPr>
            <a:cxnSpLocks/>
          </p:cNvCxnSpPr>
          <p:nvPr/>
        </p:nvCxnSpPr>
        <p:spPr>
          <a:xfrm>
            <a:off x="3337034" y="3862552"/>
            <a:ext cx="67266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9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MACHINE LEARNING PROCESS RECAP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VERIFYING DATA QUALITY: COMMON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CONVERTING: CATEGORY TO NUMBERS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rgbClr val="F446A1"/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MACHINE LEARNING PROCESS RECAP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VERIFYING DATA QUALITY: COMMON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CONVERTING: CATEGORY TO NUMBERS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2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503110"/>
            <a:ext cx="10762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500C-C58B-83FD-AAFE-9C0FF8C4DF45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https://www.geeksforgeeks.org/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F7367-3A62-0DD3-31D4-D45F4CA3CE81}"/>
              </a:ext>
            </a:extLst>
          </p:cNvPr>
          <p:cNvSpPr txBox="1"/>
          <p:nvPr/>
        </p:nvSpPr>
        <p:spPr>
          <a:xfrm>
            <a:off x="942974" y="1942722"/>
            <a:ext cx="10448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Feature Scaling is a technique to standardize the independent features present in the data in a fixed range. </a:t>
            </a:r>
          </a:p>
          <a:p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It is performed during the data pre-processing to handle highly varying magnitudes or values or units.</a:t>
            </a:r>
            <a:endParaRPr lang="en-PH" sz="3600" b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8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872360" y="503110"/>
            <a:ext cx="10762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0500C-C58B-83FD-AAFE-9C0FF8C4DF45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https://www.geeksforgeeks.org/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F7367-3A62-0DD3-31D4-D45F4CA3CE81}"/>
              </a:ext>
            </a:extLst>
          </p:cNvPr>
          <p:cNvSpPr txBox="1"/>
          <p:nvPr/>
        </p:nvSpPr>
        <p:spPr>
          <a:xfrm>
            <a:off x="942974" y="1942722"/>
            <a:ext cx="10448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Feature Scaling is a technique to standardize the independent features present in the data in a fixed range. </a:t>
            </a:r>
          </a:p>
          <a:p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It is performed during the data pre-processing to handle highly </a:t>
            </a:r>
            <a:r>
              <a:rPr lang="en-US" sz="36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varying magnitudes or values or units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</a:t>
            </a:r>
            <a:endParaRPr lang="en-PH" sz="3600" b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5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1A5F3E6-8FF7-6A45-6868-4F6A597D8820}"/>
              </a:ext>
            </a:extLst>
          </p:cNvPr>
          <p:cNvSpPr/>
          <p:nvPr/>
        </p:nvSpPr>
        <p:spPr>
          <a:xfrm>
            <a:off x="3672136" y="1176020"/>
            <a:ext cx="4847729" cy="4505960"/>
          </a:xfrm>
          <a:prstGeom prst="ellipse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A95C-12AB-A021-4B40-A62CC1BD87D4}"/>
              </a:ext>
            </a:extLst>
          </p:cNvPr>
          <p:cNvSpPr txBox="1"/>
          <p:nvPr/>
        </p:nvSpPr>
        <p:spPr>
          <a:xfrm>
            <a:off x="2543176" y="2240429"/>
            <a:ext cx="7105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SCIENCE BOOTCAMP</a:t>
            </a:r>
            <a:endParaRPr lang="en-PH" sz="60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2126-FDAA-561F-078A-289F580EAE47}"/>
              </a:ext>
            </a:extLst>
          </p:cNvPr>
          <p:cNvSpPr txBox="1"/>
          <p:nvPr/>
        </p:nvSpPr>
        <p:spPr>
          <a:xfrm>
            <a:off x="2543176" y="4278779"/>
            <a:ext cx="710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8: EDA – Data Preparation</a:t>
            </a:r>
            <a:endParaRPr lang="en-PH" sz="16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7D0F9-FAF2-03E1-BCAA-8BCBC38BEA4C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DF5BB6"/>
                </a:solidFill>
                <a:latin typeface="Graphik Bold" panose="020B0803030202060203" pitchFamily="34" charset="0"/>
              </a:rPr>
              <a:t>MACHINE LEARNING PROCESS RECAP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VERIFYING DATA QUALITY: COMMON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CONVERTING: CATEGORY TO NUMBERS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A113D7-ACBF-B98A-E212-2AE84A148144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6B2B5-69F7-6D64-3448-8BF248F7E0D8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C651A-94B6-8090-FA4D-741742B7FD26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Google Images: “machine learning process”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022FA-56AF-D056-D9B7-DD4881D85B35}"/>
              </a:ext>
            </a:extLst>
          </p:cNvPr>
          <p:cNvSpPr txBox="1"/>
          <p:nvPr/>
        </p:nvSpPr>
        <p:spPr>
          <a:xfrm>
            <a:off x="1933208" y="471580"/>
            <a:ext cx="838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MACHINE LEARNING PROCESS</a:t>
            </a:r>
            <a:endParaRPr lang="en-PH" sz="40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94ADED-6A22-525A-C78F-1E596B20C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4" b="-657"/>
          <a:stretch/>
        </p:blipFill>
        <p:spPr bwMode="auto">
          <a:xfrm>
            <a:off x="1512049" y="1996965"/>
            <a:ext cx="9167902" cy="40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MACHINE LEARNING PROCESS RECAP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446A1"/>
                </a:solidFill>
                <a:latin typeface="Graphik Bold" panose="020B0803030202060203" pitchFamily="34" charset="0"/>
              </a:rPr>
              <a:t>DESCRIPTIVE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VERIFYING DATA QUALITY: COMMON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CONVERTING: CATEGORY TO NUMBERS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1933208" y="408517"/>
            <a:ext cx="838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44EBD-3997-C8BB-81E7-73CAA327FBBD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https://www.investopedia.com/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1D576-2A42-86F3-8E80-3C3C5AAF815D}"/>
              </a:ext>
            </a:extLst>
          </p:cNvPr>
          <p:cNvSpPr txBox="1"/>
          <p:nvPr/>
        </p:nvSpPr>
        <p:spPr>
          <a:xfrm>
            <a:off x="942974" y="1942722"/>
            <a:ext cx="10448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Descriptive statistics are brief informational coefficients that summarize a given data set, which can be either a representation of the entire population or a sample of a population. Descriptive statistics are broken down into measures of central tendency and measures of variability (spread)</a:t>
            </a:r>
            <a:endParaRPr lang="en-PH" sz="3600" b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2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1933208" y="408517"/>
            <a:ext cx="838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44EBD-3997-C8BB-81E7-73CAA327FBBD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https://www.investopedia.com/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1D576-2A42-86F3-8E80-3C3C5AAF815D}"/>
              </a:ext>
            </a:extLst>
          </p:cNvPr>
          <p:cNvSpPr txBox="1"/>
          <p:nvPr/>
        </p:nvSpPr>
        <p:spPr>
          <a:xfrm>
            <a:off x="942974" y="1942722"/>
            <a:ext cx="10448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Descriptive statistics are brief informational coefficients that </a:t>
            </a:r>
            <a:r>
              <a:rPr lang="en-US" sz="36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summarize a given data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set, which can be either a representation of the entire population or a sample of a population. Descriptive statistics are broken down into </a:t>
            </a:r>
            <a:r>
              <a:rPr lang="en-US" sz="3600" b="1" dirty="0">
                <a:solidFill>
                  <a:srgbClr val="F446A1"/>
                </a:solidFill>
                <a:latin typeface="Graphik Medium" panose="020B0603030202060203" pitchFamily="34" charset="0"/>
              </a:rPr>
              <a:t>measures of central tendency 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and measures of variability (spread)</a:t>
            </a:r>
            <a:endParaRPr lang="en-PH" sz="3600" b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F01188-B500-E009-D841-C2E8284E47BE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2767-0B2A-F4BE-FAF1-D7269FECF7FF}"/>
              </a:ext>
            </a:extLst>
          </p:cNvPr>
          <p:cNvSpPr txBox="1"/>
          <p:nvPr/>
        </p:nvSpPr>
        <p:spPr>
          <a:xfrm>
            <a:off x="1933208" y="408517"/>
            <a:ext cx="838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  <a:endParaRPr lang="en-PH" sz="48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CF3C0-86CA-72CA-0E21-A942BB02EF59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1D576-2A42-86F3-8E80-3C3C5AAF815D}"/>
              </a:ext>
            </a:extLst>
          </p:cNvPr>
          <p:cNvSpPr txBox="1"/>
          <p:nvPr/>
        </p:nvSpPr>
        <p:spPr>
          <a:xfrm>
            <a:off x="942974" y="1942722"/>
            <a:ext cx="10448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.head()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.tail()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.shape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.columns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.info()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dtypes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Graphik Medium" panose="020B0603030202060203" pitchFamily="34" charset="0"/>
            </a:endParaRP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.describe()</a:t>
            </a:r>
          </a:p>
        </p:txBody>
      </p:sp>
    </p:spTree>
    <p:extLst>
      <p:ext uri="{BB962C8B-B14F-4D97-AF65-F5344CB8AC3E}">
        <p14:creationId xmlns:p14="http://schemas.microsoft.com/office/powerpoint/2010/main" val="336113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MACHINE LEARNING PROCESS RECAP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DESCRIPTIVE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rgbClr val="F446A1"/>
                </a:solidFill>
                <a:latin typeface="Graphik Bold" panose="020B0803030202060203" pitchFamily="34" charset="0"/>
              </a:rPr>
              <a:t>VERIFYING DATA QUALITY: COMMON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CONVERTING: CATEGORY TO NUMBERS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8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863</Words>
  <Application>Microsoft Office PowerPoint</Application>
  <PresentationFormat>Widescreen</PresentationFormat>
  <Paragraphs>156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Graphik Bold</vt:lpstr>
      <vt:lpstr>Graphik Light</vt:lpstr>
      <vt:lpstr>Graphik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 Jayvee Ganzon</dc:creator>
  <cp:lastModifiedBy>Aries Jayvee Ganzon</cp:lastModifiedBy>
  <cp:revision>32</cp:revision>
  <dcterms:created xsi:type="dcterms:W3CDTF">2022-06-18T02:01:59Z</dcterms:created>
  <dcterms:modified xsi:type="dcterms:W3CDTF">2022-09-17T04:34:35Z</dcterms:modified>
</cp:coreProperties>
</file>