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67" r:id="rId5"/>
    <p:sldId id="268" r:id="rId6"/>
    <p:sldId id="275" r:id="rId7"/>
    <p:sldId id="276" r:id="rId8"/>
    <p:sldId id="277" r:id="rId9"/>
    <p:sldId id="269" r:id="rId10"/>
    <p:sldId id="272" r:id="rId11"/>
    <p:sldId id="271" r:id="rId12"/>
    <p:sldId id="26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/>
    <p:restoredTop sz="94755"/>
  </p:normalViewPr>
  <p:slideViewPr>
    <p:cSldViewPr snapToGrid="0" snapToObjects="1">
      <p:cViewPr varScale="1">
        <p:scale>
          <a:sx n="128" d="100"/>
          <a:sy n="128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039112-6445-694D-B3C6-72D22363E6ED}" type="datetimeFigureOut">
              <a:rPr lang="en-US" altLang="en-US"/>
              <a:pPr/>
              <a:t>11/28/17</a:t>
            </a:fld>
            <a:endParaRPr lang="en-US" altLang="en-US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38982D-F5E9-294E-B60E-10A0707A6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00 w 120000"/>
              <a:gd name="T3" fmla="*/ 0 h 120000"/>
              <a:gd name="T4" fmla="*/ 3096768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7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8" name="Shape 7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0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4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25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" name="Shape 1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F500768E-8AD8-BB49-9551-28D588377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Shape 20"/>
          <p:cNvSpPr>
            <a:spLocks noChangeArrowheads="1"/>
          </p:cNvSpPr>
          <p:nvPr/>
        </p:nvSpPr>
        <p:spPr bwMode="auto">
          <a:xfrm>
            <a:off x="0" y="1685925"/>
            <a:ext cx="91440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55781F59-98B6-F642-BB2B-D1509E3C6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43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hape 47"/>
          <p:cNvSpPr>
            <a:spLocks noChangeArrowheads="1"/>
          </p:cNvSpPr>
          <p:nvPr/>
        </p:nvSpPr>
        <p:spPr bwMode="auto">
          <a:xfrm rot="5400000">
            <a:off x="1946275" y="2517775"/>
            <a:ext cx="51435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5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A408E5F1-8E47-9945-9417-7257860A1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 rot="10800000" flipH="1">
            <a:off x="0" y="655638"/>
            <a:ext cx="9144000" cy="4487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hape 33"/>
          <p:cNvSpPr>
            <a:spLocks noChangeArrowheads="1"/>
          </p:cNvSpPr>
          <p:nvPr/>
        </p:nvSpPr>
        <p:spPr bwMode="auto">
          <a:xfrm>
            <a:off x="0" y="655638"/>
            <a:ext cx="9144000" cy="109537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5" name="Shape 3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CE0A8BDB-F3DE-0E4F-9DF3-6B03CD1BD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8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471488" y="738188"/>
            <a:ext cx="8223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71488" y="1919288"/>
            <a:ext cx="822325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8196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95825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737373"/>
                </a:solidFill>
                <a:latin typeface="Roboto" charset="0"/>
                <a:ea typeface="Roboto" charset="0"/>
                <a:cs typeface="Roboto" charset="0"/>
                <a:sym typeface="Roboto" charset="0"/>
              </a:defRPr>
            </a:lvl1pPr>
          </a:lstStyle>
          <a:p>
            <a:pPr>
              <a:defRPr/>
            </a:pPr>
            <a:fld id="{247A2F0D-BD4A-7C4A-9E00-1B4CE0A57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73"/>
          <p:cNvSpPr txBox="1">
            <a:spLocks noGrp="1"/>
          </p:cNvSpPr>
          <p:nvPr>
            <p:ph type="title"/>
          </p:nvPr>
        </p:nvSpPr>
        <p:spPr>
          <a:xfrm>
            <a:off x="390525" y="1677988"/>
            <a:ext cx="8396288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the Max Cut Problem</a:t>
            </a:r>
          </a:p>
        </p:txBody>
      </p:sp>
      <p:sp>
        <p:nvSpPr>
          <p:cNvPr id="8194" name="Shape 68"/>
          <p:cNvSpPr txBox="1">
            <a:spLocks/>
          </p:cNvSpPr>
          <p:nvPr/>
        </p:nvSpPr>
        <p:spPr bwMode="auto">
          <a:xfrm>
            <a:off x="390525" y="2571750"/>
            <a:ext cx="822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 Alam,  Alex Gardner,  Vincent Gonzales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Planar Graphs</a:t>
            </a:r>
          </a:p>
        </p:txBody>
      </p:sp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39348"/>
              </p:ext>
            </p:extLst>
          </p:nvPr>
        </p:nvGraphicFramePr>
        <p:xfrm>
          <a:off x="138113" y="852488"/>
          <a:ext cx="8855073" cy="37068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</a:tblGrid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250.909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17.329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18.603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34.314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63.855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2609.894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(~43 mins)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5949.041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(~1.65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59315.691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16.5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73"/>
          <p:cNvSpPr txBox="1">
            <a:spLocks/>
          </p:cNvSpPr>
          <p:nvPr/>
        </p:nvSpPr>
        <p:spPr bwMode="auto">
          <a:xfrm>
            <a:off x="400050" y="0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Algorithmic Shortcomings and Potential Improvements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Slower than expected for planar graphs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Algorithms tens of thousands of times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endParaRPr lang="en-US" altLang="en-US" sz="24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Implementation - BFS vs DFS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Duplicate cut generation and check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Better lower bound algorithm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30723" name="Picture 2" descr="mage result for tim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492500"/>
            <a:ext cx="15049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4563" y="2289175"/>
            <a:ext cx="73644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3810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  <a:sym typeface="Arial"/>
              </a:rPr>
              <a:t>Implementations of Dijkstra’s on sparse graphs that run quicker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8713" y="723900"/>
            <a:ext cx="3838575" cy="369570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Questions?</a:t>
            </a:r>
          </a:p>
        </p:txBody>
      </p:sp>
      <p:sp>
        <p:nvSpPr>
          <p:cNvPr id="32770" name="Shape 73"/>
          <p:cNvSpPr txBox="1">
            <a:spLocks/>
          </p:cNvSpPr>
          <p:nvPr/>
        </p:nvSpPr>
        <p:spPr bwMode="auto">
          <a:xfrm>
            <a:off x="0" y="163513"/>
            <a:ext cx="455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Recap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 bwMode="auto">
          <a:xfrm>
            <a:off x="138113" y="1101725"/>
            <a:ext cx="4283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Problem Overview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Our 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Potential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build="p"/>
      <p:bldP spid="8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78"/>
          <p:cNvSpPr txBox="1">
            <a:spLocks noGrp="1"/>
          </p:cNvSpPr>
          <p:nvPr>
            <p:ph type="title"/>
          </p:nvPr>
        </p:nvSpPr>
        <p:spPr>
          <a:xfrm>
            <a:off x="471488" y="738188"/>
            <a:ext cx="8223250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 charset="0"/>
              <a:buNone/>
            </a:pPr>
            <a:r>
              <a:rPr lang="en-US" altLang="en-US" sz="3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488" y="1789113"/>
            <a:ext cx="8223250" cy="3051175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Introducing the General Max Cut Problem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Generic </a:t>
            </a: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737373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Performance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Future Improvements and Concluding Remarks</a:t>
            </a:r>
          </a:p>
        </p:txBody>
      </p:sp>
      <p:pic>
        <p:nvPicPr>
          <p:cNvPr id="10243" name="Picture 2" descr="mage result for c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53377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What is the Max Cut Problem?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Undirected graph G = (V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, E</a:t>
            </a: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)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Goal: Partition nodes into two sets by removing edges from the graph such that the cost of the edges removed is maximized</a:t>
            </a:r>
          </a:p>
        </p:txBody>
      </p:sp>
      <p:pic>
        <p:nvPicPr>
          <p:cNvPr id="12291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36083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013075"/>
            <a:ext cx="5273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Max Cut via Branch and Cut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Solve LP solution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cutting planes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to see if integer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integer and branch accordingly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Stop when we can no longer get better</a:t>
            </a:r>
          </a:p>
        </p:txBody>
      </p:sp>
      <p:pic>
        <p:nvPicPr>
          <p:cNvPr id="14339" name="Shape 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17638"/>
            <a:ext cx="28051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Implementing a Branch and Cut Algorithm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Implemented in Python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DFS-like queue of models to keep track of branching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While queue is non-empty, process models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all valid and necessary odd cycle cut constraints and optimize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solution is integer and better than current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Pseudocode</a:t>
            </a:r>
          </a:p>
        </p:txBody>
      </p:sp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400050" y="742950"/>
            <a:ext cx="5016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Initialize and Solve Initial Model (LP Relaxation)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initial model solution is integer: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Return model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(model); 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lower_bound_algo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queue not empty: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queue.pop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(0)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add_odd_cuts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Solve model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If model solution is integer: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&gt;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ElseIf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≤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continue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Else: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m1, m2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branch_and_bound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(m1)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(m2)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pic>
        <p:nvPicPr>
          <p:cNvPr id="20483" name="Picture 6" descr="mage result for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557588"/>
            <a:ext cx="14716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7635875" y="3821113"/>
            <a:ext cx="1508125" cy="501650"/>
          </a:xfrm>
          <a:prstGeom prst="line">
            <a:avLst/>
          </a:prstGeom>
          <a:noFill/>
          <a:ln w="69850">
            <a:solidFill>
              <a:srgbClr val="FAFAFA"/>
            </a:solidFill>
            <a:prstDash val="lgDashDot"/>
            <a:round/>
            <a:headEnd/>
            <a:tailEnd/>
          </a:ln>
          <a:effectLst>
            <a:outerShdw blurRad="40000" dist="23000" dir="5400000" rotWithShape="0">
              <a:schemeClr val="bg1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Adding Cut Constraints to the Model</a:t>
            </a:r>
          </a:p>
        </p:txBody>
      </p:sp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89719" y="1439863"/>
            <a:ext cx="600075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True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[ ]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build_pseudograph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For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node in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model.vars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constraint,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build_constraint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node)</a:t>
            </a:r>
          </a:p>
          <a:p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and constraint not in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model.constrs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altLang="en-US" dirty="0" smtClean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model.addConstr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(constraint)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model.optimize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()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 integer or sum(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 == 0:</a:t>
            </a: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False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sp>
        <p:nvSpPr>
          <p:cNvPr id="4" name="Oval 3"/>
          <p:cNvSpPr/>
          <p:nvPr/>
        </p:nvSpPr>
        <p:spPr>
          <a:xfrm rot="20610191">
            <a:off x="6584950" y="1003300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1449259">
            <a:off x="8432800" y="1571625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447929">
            <a:off x="7121525" y="2255838"/>
            <a:ext cx="277813" cy="2778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12322">
            <a:off x="6261100" y="3078163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29668">
            <a:off x="5894388" y="3532188"/>
            <a:ext cx="277812" cy="279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931622">
            <a:off x="8616950" y="3254375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274400">
            <a:off x="8780463" y="3806825"/>
            <a:ext cx="277812" cy="27781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0373291">
            <a:off x="7035800" y="4287838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185784">
            <a:off x="6918325" y="4760913"/>
            <a:ext cx="277813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8" idx="1"/>
            <a:endCxn id="4" idx="4"/>
          </p:cNvCxnSpPr>
          <p:nvPr/>
        </p:nvCxnSpPr>
        <p:spPr>
          <a:xfrm flipH="1" flipV="1">
            <a:off x="6762750" y="1276350"/>
            <a:ext cx="447675" cy="989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5"/>
          </p:cNvCxnSpPr>
          <p:nvPr/>
        </p:nvCxnSpPr>
        <p:spPr>
          <a:xfrm flipH="1" flipV="1">
            <a:off x="6846888" y="1209675"/>
            <a:ext cx="1598612" cy="444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9" idx="6"/>
          </p:cNvCxnSpPr>
          <p:nvPr/>
        </p:nvCxnSpPr>
        <p:spPr>
          <a:xfrm flipH="1" flipV="1">
            <a:off x="6538913" y="3206750"/>
            <a:ext cx="2251075" cy="688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0" idx="6"/>
          </p:cNvCxnSpPr>
          <p:nvPr/>
        </p:nvCxnSpPr>
        <p:spPr>
          <a:xfrm flipH="1">
            <a:off x="6169025" y="3421063"/>
            <a:ext cx="2451100" cy="2238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0" idx="5"/>
          </p:cNvCxnSpPr>
          <p:nvPr/>
        </p:nvCxnSpPr>
        <p:spPr>
          <a:xfrm flipH="1" flipV="1">
            <a:off x="6148388" y="3749675"/>
            <a:ext cx="900112" cy="6191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9" idx="4"/>
          </p:cNvCxnSpPr>
          <p:nvPr/>
        </p:nvCxnSpPr>
        <p:spPr>
          <a:xfrm flipH="1" flipV="1">
            <a:off x="6411913" y="3355975"/>
            <a:ext cx="585787" cy="14176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8" idx="7"/>
          </p:cNvCxnSpPr>
          <p:nvPr/>
        </p:nvCxnSpPr>
        <p:spPr>
          <a:xfrm flipH="1">
            <a:off x="7389813" y="1760538"/>
            <a:ext cx="1052512" cy="584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3"/>
            <a:endCxn id="13" idx="6"/>
          </p:cNvCxnSpPr>
          <p:nvPr/>
        </p:nvCxnSpPr>
        <p:spPr>
          <a:xfrm flipH="1">
            <a:off x="7305675" y="4002088"/>
            <a:ext cx="1485900" cy="3762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7"/>
            <a:endCxn id="11" idx="3"/>
          </p:cNvCxnSpPr>
          <p:nvPr/>
        </p:nvCxnSpPr>
        <p:spPr>
          <a:xfrm flipV="1">
            <a:off x="7183438" y="3509963"/>
            <a:ext cx="1495425" cy="1330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00938" y="1133475"/>
            <a:ext cx="341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842250" y="3192463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05625" y="3082925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5313" y="1552575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30975" y="36322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208713" y="385445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2250" y="1989138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39025" y="401955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891463" y="3741738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Building the Cut Constraints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 bwMode="auto">
          <a:xfrm>
            <a:off x="400050" y="965200"/>
            <a:ext cx="85915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 </a:t>
            </a:r>
            <a:r>
              <a:rPr lang="en-US" altLang="en-US" sz="2400" dirty="0" err="1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pseudograph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G’ as in proof for finding shortest odd paths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to find shortest path from v to v’ </a:t>
            </a:r>
            <a:r>
              <a:rPr lang="en-US" altLang="en-US" sz="2400" b="1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∀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v</a:t>
            </a:r>
            <a:r>
              <a:rPr lang="en-US" altLang="en-US" sz="2400" b="1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∈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Isolate odd cycle and add as cut constraint if not already added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with added constraints and with new edge weights, update G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’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Continue until no more valid cuts can be added or the	    model is solved to an integer solution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6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70" y="3569159"/>
            <a:ext cx="1480930" cy="14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TSP Graphs</a:t>
            </a:r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738" y="790575"/>
          <a:ext cx="8531225" cy="37480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6066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40.633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1.534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0.899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41.673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494</Words>
  <Application>Microsoft Macintosh PowerPoint</Application>
  <PresentationFormat>On-screen Show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</vt:lpstr>
      <vt:lpstr>Roboto</vt:lpstr>
      <vt:lpstr>Arial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53</cp:revision>
  <dcterms:modified xsi:type="dcterms:W3CDTF">2017-11-28T21:41:43Z</dcterms:modified>
</cp:coreProperties>
</file>