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6" r:id="rId4"/>
    <p:sldId id="267" r:id="rId5"/>
    <p:sldId id="268" r:id="rId6"/>
    <p:sldId id="275" r:id="rId7"/>
    <p:sldId id="276" r:id="rId8"/>
    <p:sldId id="277" r:id="rId9"/>
    <p:sldId id="269" r:id="rId10"/>
    <p:sldId id="272" r:id="rId11"/>
    <p:sldId id="271" r:id="rId12"/>
    <p:sldId id="26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/>
    <p:restoredTop sz="94755"/>
  </p:normalViewPr>
  <p:slideViewPr>
    <p:cSldViewPr snapToGrid="0" snapToObjects="1">
      <p:cViewPr varScale="1">
        <p:scale>
          <a:sx n="128" d="100"/>
          <a:sy n="128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0D84C22-9260-F648-B11E-63445245EB80}" type="datetimeFigureOut">
              <a:rPr lang="en-US" altLang="en-US"/>
              <a:pPr/>
              <a:t>11/28/17</a:t>
            </a:fld>
            <a:endParaRPr lang="en-US" altLang="en-US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9A2CB73-6BBF-E249-BC28-F8CAB42493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70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1266" name="Shape 7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765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969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04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31746" name="Shape 10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75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3314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5362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741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1945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150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2530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4578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88"/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26626" name="Shape 8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" name="Shape 1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21D9E618-5083-8A49-B79F-9BB20D84B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Shape 20"/>
          <p:cNvSpPr>
            <a:spLocks noChangeArrowheads="1"/>
          </p:cNvSpPr>
          <p:nvPr/>
        </p:nvSpPr>
        <p:spPr bwMode="auto">
          <a:xfrm>
            <a:off x="0" y="1685925"/>
            <a:ext cx="91440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2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DE2922D0-3B4D-8D4E-B6B5-57BB6F5C3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6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Shape 47"/>
          <p:cNvSpPr>
            <a:spLocks noChangeArrowheads="1"/>
          </p:cNvSpPr>
          <p:nvPr/>
        </p:nvSpPr>
        <p:spPr bwMode="auto">
          <a:xfrm rot="5400000">
            <a:off x="1946275" y="2517775"/>
            <a:ext cx="5143500" cy="10795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5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AE18C46E-594E-7D42-BEA1-2A9A8DA3F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6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2"/>
          <p:cNvSpPr/>
          <p:nvPr/>
        </p:nvSpPr>
        <p:spPr>
          <a:xfrm rot="10800000" flipH="1">
            <a:off x="0" y="655638"/>
            <a:ext cx="9144000" cy="4487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Shape 33"/>
          <p:cNvSpPr>
            <a:spLocks noChangeArrowheads="1"/>
          </p:cNvSpPr>
          <p:nvPr/>
        </p:nvSpPr>
        <p:spPr bwMode="auto">
          <a:xfrm>
            <a:off x="0" y="655638"/>
            <a:ext cx="9144000" cy="109537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20000">
                <a:srgbClr val="DEDEDE"/>
              </a:gs>
              <a:gs pos="64000">
                <a:srgbClr val="F9F9F9"/>
              </a:gs>
              <a:gs pos="100000">
                <a:srgbClr val="F9F9F9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5" name="Shape 3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fld id="{C5E86328-8D36-A443-A8BA-3B26ECFBC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5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6"/>
          <p:cNvSpPr txBox="1">
            <a:spLocks noGrp="1"/>
          </p:cNvSpPr>
          <p:nvPr>
            <p:ph type="title"/>
          </p:nvPr>
        </p:nvSpPr>
        <p:spPr bwMode="auto">
          <a:xfrm>
            <a:off x="471488" y="738188"/>
            <a:ext cx="82232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3075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471488" y="1919288"/>
            <a:ext cx="822325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charset="0"/>
            </a:endParaRPr>
          </a:p>
        </p:txBody>
      </p:sp>
      <p:sp>
        <p:nvSpPr>
          <p:cNvPr id="8196" name="Shape 8"/>
          <p:cNvSpPr txBox="1">
            <a:spLocks noGrp="1"/>
          </p:cNvSpPr>
          <p:nvPr>
            <p:ph type="sldNum" idx="12"/>
          </p:nvPr>
        </p:nvSpPr>
        <p:spPr bwMode="auto">
          <a:xfrm>
            <a:off x="8523288" y="4695825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737373"/>
                </a:solidFill>
                <a:latin typeface="Roboto" charset="0"/>
                <a:ea typeface="Roboto" charset="0"/>
                <a:cs typeface="Roboto" charset="0"/>
                <a:sym typeface="Roboto" charset="0"/>
              </a:defRPr>
            </a:lvl1pPr>
          </a:lstStyle>
          <a:p>
            <a:pPr>
              <a:defRPr/>
            </a:pPr>
            <a:fld id="{BDE5A096-DB2C-DB42-A5C6-F91EB678B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73"/>
          <p:cNvSpPr txBox="1">
            <a:spLocks noGrp="1"/>
          </p:cNvSpPr>
          <p:nvPr>
            <p:ph type="title"/>
          </p:nvPr>
        </p:nvSpPr>
        <p:spPr>
          <a:xfrm>
            <a:off x="390525" y="1677988"/>
            <a:ext cx="8396288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SzTx/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the Max Cut Problem</a:t>
            </a:r>
          </a:p>
        </p:txBody>
      </p:sp>
      <p:sp>
        <p:nvSpPr>
          <p:cNvPr id="10242" name="Shape 68"/>
          <p:cNvSpPr txBox="1">
            <a:spLocks/>
          </p:cNvSpPr>
          <p:nvPr/>
        </p:nvSpPr>
        <p:spPr bwMode="auto">
          <a:xfrm>
            <a:off x="390525" y="2571750"/>
            <a:ext cx="8221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Sakibul Alam,  Alex Gardner,  Vincent Gonzales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Planar Graphs</a:t>
            </a:r>
          </a:p>
        </p:txBody>
      </p:sp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113" y="852488"/>
          <a:ext cx="8855073" cy="37068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  <a:gridCol w="983897"/>
              </a:tblGrid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 Case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a280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bier127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ch130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ch150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d198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d493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d657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d1291</a:t>
                      </a:r>
                      <a:endParaRPr lang="en-US" sz="16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280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150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657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788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368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432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571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1467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1958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3845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12330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375761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22567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22549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79438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129744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199616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547939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250.909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17.329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18.603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34.314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63.855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2609.894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(~43 mins)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5949.041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(~1.65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59315.691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(~16.5 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hrs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  <a:tr h="6178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31" marR="91431" marT="45709" marB="4570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73"/>
          <p:cNvSpPr txBox="1">
            <a:spLocks/>
          </p:cNvSpPr>
          <p:nvPr/>
        </p:nvSpPr>
        <p:spPr bwMode="auto">
          <a:xfrm>
            <a:off x="400050" y="0"/>
            <a:ext cx="843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Algorithmic Shortcomings and Potential Improvements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Slower than expected for planar graphs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Algorithms tens of thousands of times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endParaRPr lang="en-US" altLang="en-US" sz="240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Queue Implementation - BFS vs DFS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Duplicate cut generation and check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chemeClr val="bg2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Better lower bound algorithm</a:t>
            </a:r>
            <a:endParaRPr lang="en-US" altLang="en-US" sz="2400">
              <a:solidFill>
                <a:srgbClr val="212121"/>
              </a:solidFill>
              <a:latin typeface="Gill Sans" charset="0"/>
              <a:ea typeface="Gill Sans" charset="0"/>
              <a:cs typeface="Gill Sans" charset="0"/>
              <a:sym typeface="Roboto" charset="0"/>
            </a:endParaRPr>
          </a:p>
        </p:txBody>
      </p:sp>
      <p:pic>
        <p:nvPicPr>
          <p:cNvPr id="28675" name="Picture 2" descr="mage result for tim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492500"/>
            <a:ext cx="15049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4563" y="2289175"/>
            <a:ext cx="73644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4" indent="-38100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kern="0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  <a:sym typeface="Arial"/>
              </a:rPr>
              <a:t>Implementations of Dijkstra’s on sparse graphs that run quicker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8713" y="723900"/>
            <a:ext cx="3838575" cy="3695700"/>
          </a:xfrm>
        </p:spPr>
        <p:txBody>
          <a:bodyPr/>
          <a:lstStyle/>
          <a:p>
            <a:pPr algn="ctr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Font typeface="Roboto" charset="0"/>
              <a:buNone/>
            </a:pPr>
            <a:r>
              <a:rPr lang="en-US" altLang="en-US" sz="4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Questions?</a:t>
            </a:r>
          </a:p>
        </p:txBody>
      </p:sp>
      <p:sp>
        <p:nvSpPr>
          <p:cNvPr id="30722" name="Shape 73"/>
          <p:cNvSpPr txBox="1">
            <a:spLocks/>
          </p:cNvSpPr>
          <p:nvPr/>
        </p:nvSpPr>
        <p:spPr bwMode="auto">
          <a:xfrm>
            <a:off x="0" y="163513"/>
            <a:ext cx="455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Recap</a:t>
            </a:r>
          </a:p>
        </p:txBody>
      </p:sp>
      <p:sp>
        <p:nvSpPr>
          <p:cNvPr id="8" name="Shape 74"/>
          <p:cNvSpPr txBox="1">
            <a:spLocks/>
          </p:cNvSpPr>
          <p:nvPr/>
        </p:nvSpPr>
        <p:spPr bwMode="auto">
          <a:xfrm>
            <a:off x="138113" y="1101725"/>
            <a:ext cx="42830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Problem Overview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Algorithm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Our Implementation and Pseudocode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Potential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8" grpId="0" build="p"/>
      <p:bldP spid="8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8"/>
          <p:cNvSpPr txBox="1">
            <a:spLocks noGrp="1"/>
          </p:cNvSpPr>
          <p:nvPr>
            <p:ph type="title"/>
          </p:nvPr>
        </p:nvSpPr>
        <p:spPr>
          <a:xfrm>
            <a:off x="471488" y="738188"/>
            <a:ext cx="8223250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Roboto" charset="0"/>
              <a:buNone/>
            </a:pPr>
            <a:r>
              <a:rPr lang="en-US" altLang="en-US" sz="32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Max Cut 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71488" y="1789113"/>
            <a:ext cx="8223250" cy="3051175"/>
          </a:xfrm>
        </p:spPr>
        <p:txBody>
          <a:bodyPr/>
          <a:lstStyle/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Introducing the General Max Cut Problem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Generic Branch and Cut Algorithm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Implementation and Pseudocode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Performance</a:t>
            </a:r>
          </a:p>
          <a:p>
            <a:pPr marL="285750" indent="-285750" eaLnBrk="1" hangingPunct="1">
              <a:lnSpc>
                <a:spcPct val="115000"/>
              </a:lnSpc>
              <a:spcBef>
                <a:spcPct val="0"/>
              </a:spcBef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737373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Future Improvements and Concluding Remarks</a:t>
            </a:r>
          </a:p>
        </p:txBody>
      </p:sp>
      <p:pic>
        <p:nvPicPr>
          <p:cNvPr id="12291" name="Picture 2" descr="mage result for cu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533775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What is the Max Cut Problem?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Undirected graph G = (V, E)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Goal: Partition nodes into two sets by removing edges from the graph such that the cost of the edges removed is maximized</a:t>
            </a:r>
          </a:p>
        </p:txBody>
      </p:sp>
      <p:pic>
        <p:nvPicPr>
          <p:cNvPr id="14339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360838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013075"/>
            <a:ext cx="5273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Solving Max Cut via Branch and Cut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Solve LP solution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cutting planes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to see if integer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integer and branch accordingly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Stop when we can no longer get better</a:t>
            </a:r>
          </a:p>
        </p:txBody>
      </p:sp>
      <p:pic>
        <p:nvPicPr>
          <p:cNvPr id="16387" name="Shape 8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417638"/>
            <a:ext cx="280511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Implementing a Branch and Cut Algorithm</a:t>
            </a:r>
          </a:p>
        </p:txBody>
      </p:sp>
      <p:sp>
        <p:nvSpPr>
          <p:cNvPr id="15" name="Shape 74"/>
          <p:cNvSpPr txBox="1">
            <a:spLocks/>
          </p:cNvSpPr>
          <p:nvPr/>
        </p:nvSpPr>
        <p:spPr bwMode="auto">
          <a:xfrm>
            <a:off x="400050" y="965200"/>
            <a:ext cx="82232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Implemented in Python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smtClean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BFS-like </a:t>
            </a: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queue of models to keep track of branching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While queue is non-empty, process models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 all valid and necessary odd cycle cut constraints and optimize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 dirty="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Check if solution is integer and better than current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5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Branch and Cut Pseudocode</a:t>
            </a:r>
          </a:p>
        </p:txBody>
      </p:sp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400050" y="742950"/>
            <a:ext cx="50165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Initialize and Solve Initial Model (LP Relaxation)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If initial model solution is integer: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Return model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Else: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(model); 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lower_bound_algo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queue not empty: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model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queue.pop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(0)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model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add_odd_cuts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Solve model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If model solution is integer: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If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&gt;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ElseIf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model.obj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≤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cur_best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continue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Else: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m1, m2 ←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branch_and_bound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(m1)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queue.add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(m2)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pic>
        <p:nvPicPr>
          <p:cNvPr id="20483" name="Picture 6" descr="mage result for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3557588"/>
            <a:ext cx="14716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H="1">
            <a:off x="7635875" y="3821113"/>
            <a:ext cx="1508125" cy="501650"/>
          </a:xfrm>
          <a:prstGeom prst="line">
            <a:avLst/>
          </a:prstGeom>
          <a:noFill/>
          <a:ln w="69850">
            <a:solidFill>
              <a:srgbClr val="FAFAFA"/>
            </a:solidFill>
            <a:prstDash val="lgDashDot"/>
            <a:round/>
            <a:headEnd/>
            <a:tailEnd/>
          </a:ln>
          <a:effectLst>
            <a:outerShdw blurRad="40000" dist="23000" dir="5400000" rotWithShape="0">
              <a:schemeClr val="bg1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Adding Cut Constraints to the Model</a:t>
            </a:r>
          </a:p>
        </p:txBody>
      </p:sp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290513" y="1439863"/>
            <a:ext cx="60007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flag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True</a:t>
            </a:r>
          </a:p>
          <a:p>
            <a:pPr>
              <a:defRPr/>
            </a:pP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While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flag: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[ ]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build_pseudograph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(model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For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node in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model.vars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constraint, 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build_constraint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pg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, node)</a:t>
            </a:r>
          </a:p>
          <a:p>
            <a:pPr>
              <a:defRPr/>
            </a:pP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If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and constraint not in </a:t>
            </a:r>
            <a:r>
              <a:rPr lang="en-US" altLang="en-US" dirty="0" err="1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model.constrs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added_list.add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violated_flag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model.addConstr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(constraint)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model.optimize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()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If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 integer or sum(</a:t>
            </a: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added_list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) == 0:</a:t>
            </a: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		flag </a:t>
            </a:r>
            <a:r>
              <a:rPr lang="en-US" altLang="en-US" dirty="0" smtClean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← False</a:t>
            </a:r>
            <a:endParaRPr lang="en-US" altLang="en-US" dirty="0">
              <a:solidFill>
                <a:schemeClr val="bg2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Return model</a:t>
            </a:r>
          </a:p>
        </p:txBody>
      </p:sp>
      <p:sp>
        <p:nvSpPr>
          <p:cNvPr id="4" name="Oval 3"/>
          <p:cNvSpPr/>
          <p:nvPr/>
        </p:nvSpPr>
        <p:spPr>
          <a:xfrm rot="20610191">
            <a:off x="6584950" y="1003300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rot="1449259">
            <a:off x="8432800" y="1571625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447929">
            <a:off x="7121525" y="2255838"/>
            <a:ext cx="277813" cy="27781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21312322">
            <a:off x="6261100" y="3078163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929668">
            <a:off x="5894388" y="3532188"/>
            <a:ext cx="277812" cy="279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931622">
            <a:off x="8616950" y="3254375"/>
            <a:ext cx="277813" cy="2778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274400">
            <a:off x="8780463" y="3806825"/>
            <a:ext cx="277812" cy="277813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rot="20373291">
            <a:off x="7035800" y="4287838"/>
            <a:ext cx="279400" cy="279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1185784">
            <a:off x="6918325" y="4760913"/>
            <a:ext cx="277813" cy="277812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>
            <a:stCxn id="8" idx="1"/>
            <a:endCxn id="4" idx="4"/>
          </p:cNvCxnSpPr>
          <p:nvPr/>
        </p:nvCxnSpPr>
        <p:spPr>
          <a:xfrm flipH="1" flipV="1">
            <a:off x="6762750" y="1276350"/>
            <a:ext cx="447675" cy="989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4" idx="5"/>
          </p:cNvCxnSpPr>
          <p:nvPr/>
        </p:nvCxnSpPr>
        <p:spPr>
          <a:xfrm flipH="1" flipV="1">
            <a:off x="6846888" y="1209675"/>
            <a:ext cx="1598612" cy="4445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9" idx="6"/>
          </p:cNvCxnSpPr>
          <p:nvPr/>
        </p:nvCxnSpPr>
        <p:spPr>
          <a:xfrm flipH="1" flipV="1">
            <a:off x="6538913" y="3206750"/>
            <a:ext cx="2251075" cy="6889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10" idx="6"/>
          </p:cNvCxnSpPr>
          <p:nvPr/>
        </p:nvCxnSpPr>
        <p:spPr>
          <a:xfrm flipH="1">
            <a:off x="6169025" y="3421063"/>
            <a:ext cx="2451100" cy="2238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  <a:endCxn id="10" idx="5"/>
          </p:cNvCxnSpPr>
          <p:nvPr/>
        </p:nvCxnSpPr>
        <p:spPr>
          <a:xfrm flipH="1" flipV="1">
            <a:off x="6148388" y="3749675"/>
            <a:ext cx="900112" cy="6191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1"/>
            <a:endCxn id="9" idx="4"/>
          </p:cNvCxnSpPr>
          <p:nvPr/>
        </p:nvCxnSpPr>
        <p:spPr>
          <a:xfrm flipH="1" flipV="1">
            <a:off x="6411913" y="3355975"/>
            <a:ext cx="585787" cy="14176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3"/>
            <a:endCxn id="8" idx="7"/>
          </p:cNvCxnSpPr>
          <p:nvPr/>
        </p:nvCxnSpPr>
        <p:spPr>
          <a:xfrm flipH="1">
            <a:off x="7389813" y="1760538"/>
            <a:ext cx="1052512" cy="5842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3"/>
            <a:endCxn id="13" idx="6"/>
          </p:cNvCxnSpPr>
          <p:nvPr/>
        </p:nvCxnSpPr>
        <p:spPr>
          <a:xfrm flipH="1">
            <a:off x="7305675" y="4002088"/>
            <a:ext cx="1485900" cy="3762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4" idx="7"/>
            <a:endCxn id="11" idx="3"/>
          </p:cNvCxnSpPr>
          <p:nvPr/>
        </p:nvCxnSpPr>
        <p:spPr>
          <a:xfrm flipV="1">
            <a:off x="7183438" y="3509963"/>
            <a:ext cx="1495425" cy="13303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7500938" y="1133475"/>
            <a:ext cx="3413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842250" y="3192463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905625" y="3082925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945313" y="1552575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30975" y="363220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208713" y="3854450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842250" y="1989138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439025" y="4019550"/>
            <a:ext cx="341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7891463" y="3741738"/>
            <a:ext cx="341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9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Building the Cut Constraints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 bwMode="auto">
          <a:xfrm>
            <a:off x="400050" y="965200"/>
            <a:ext cx="859155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Build pseudograph G’ as in proof for finding shortest odd paths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Run Dijkstra’s to find shortest path from v to v’ </a:t>
            </a:r>
            <a:r>
              <a:rPr lang="en-US" altLang="en-US" sz="2400" b="1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∀</a:t>
            </a: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v</a:t>
            </a:r>
            <a:r>
              <a:rPr lang="en-US" altLang="en-US" sz="2400" b="1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∈</a:t>
            </a: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G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Isolate odd cycle and add as cut constraint if not already added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Re-optimize with added constraints and with new edge weights, update G’</a:t>
            </a:r>
          </a:p>
          <a:p>
            <a:pPr eaLnBrk="1" hangingPunct="1">
              <a:lnSpc>
                <a:spcPct val="115000"/>
              </a:lnSpc>
              <a:spcAft>
                <a:spcPts val="1600"/>
              </a:spcAft>
              <a:buClr>
                <a:srgbClr val="737373"/>
              </a:buClr>
              <a:buFont typeface="Roboto" charset="0"/>
              <a:buChar char="●"/>
            </a:pPr>
            <a:r>
              <a:rPr lang="en-US" altLang="en-US" sz="2400">
                <a:solidFill>
                  <a:srgbClr val="212121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Continue until no more valid cuts can be added or the	    model is solved to an integer solution</a:t>
            </a:r>
          </a:p>
        </p:txBody>
      </p:sp>
      <p:pic>
        <p:nvPicPr>
          <p:cNvPr id="23555" name="Picture 2" descr="mage result for scisso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568700"/>
            <a:ext cx="148113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73"/>
          <p:cNvSpPr txBox="1">
            <a:spLocks/>
          </p:cNvSpPr>
          <p:nvPr/>
        </p:nvSpPr>
        <p:spPr bwMode="auto">
          <a:xfrm>
            <a:off x="400050" y="0"/>
            <a:ext cx="806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b"/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Roboto" charset="0"/>
              <a:buNone/>
            </a:pP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Computational Results </a:t>
            </a:r>
            <a:r>
              <a:rPr lang="mr-IN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–</a:t>
            </a:r>
            <a:r>
              <a:rPr lang="en-US" altLang="en-US" sz="2800">
                <a:solidFill>
                  <a:srgbClr val="FFFFFF"/>
                </a:solidFill>
                <a:latin typeface="Gill Sans" charset="0"/>
                <a:ea typeface="Gill Sans" charset="0"/>
                <a:cs typeface="Gill Sans" charset="0"/>
                <a:sym typeface="Roboto" charset="0"/>
              </a:rPr>
              <a:t> TSP Graphs</a:t>
            </a:r>
          </a:p>
        </p:txBody>
      </p:sp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1009650" y="4687888"/>
            <a:ext cx="722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* Computations Run on: Late-2013 Macbook Pro </a:t>
            </a:r>
            <a:r>
              <a:rPr lang="mr-IN" altLang="en-US">
                <a:latin typeface="Gill Sans" charset="0"/>
                <a:ea typeface="Gill Sans" charset="0"/>
                <a:cs typeface="Gill Sans" charset="0"/>
              </a:rPr>
              <a:t>–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</a:rPr>
              <a:t> 2.6GHz Intel i5, 8GB 1600 MHz DDR3 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738" y="790575"/>
          <a:ext cx="8531225" cy="37480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660663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Test</a:t>
                      </a:r>
                      <a:r>
                        <a:rPr lang="en-US" sz="2100" baseline="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 Case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Att48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Gr21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Ulysses22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latin typeface="Gill Sans" charset="0"/>
                          <a:ea typeface="Gill Sans" charset="0"/>
                          <a:cs typeface="Gill Sans" charset="0"/>
                        </a:rPr>
                        <a:t>Hk48</a:t>
                      </a:r>
                      <a:endParaRPr lang="en-US" sz="21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of Nodes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22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48</a:t>
                      </a:r>
                      <a:endParaRPr lang="en-US" sz="1800" baseline="0" dirty="0" smtClean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Number of Edges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210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231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282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Optimal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Max Cut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798828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49892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117119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771712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Run Time* (s)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40.633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1.534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0.899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41.673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  <a:tr h="60129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Iteration Count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2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800" dirty="0">
                        <a:solidFill>
                          <a:schemeClr val="bg2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marL="91451" marR="91451" marT="45724" marB="45724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7095</TotalTime>
  <Words>494</Words>
  <Application>Microsoft Macintosh PowerPoint</Application>
  <PresentationFormat>On-screen Show (16:9)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Gill Sans</vt:lpstr>
      <vt:lpstr>Material</vt:lpstr>
      <vt:lpstr>Solving the Max Cut Problem</vt:lpstr>
      <vt:lpstr>Max Cut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Gardner</cp:lastModifiedBy>
  <cp:revision>54</cp:revision>
  <dcterms:modified xsi:type="dcterms:W3CDTF">2017-11-29T02:30:16Z</dcterms:modified>
</cp:coreProperties>
</file>