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58" r:id="rId3"/>
    <p:sldId id="266" r:id="rId4"/>
    <p:sldId id="267" r:id="rId5"/>
    <p:sldId id="273" r:id="rId6"/>
    <p:sldId id="268" r:id="rId7"/>
    <p:sldId id="274" r:id="rId8"/>
    <p:sldId id="269" r:id="rId9"/>
    <p:sldId id="272" r:id="rId10"/>
    <p:sldId id="271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0"/>
  </p:normalViewPr>
  <p:slideViewPr>
    <p:cSldViewPr snapToGrid="0" snapToObjects="1">
      <p:cViewPr varScale="1">
        <p:scale>
          <a:sx n="102" d="100"/>
          <a:sy n="102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6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16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45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37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6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64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731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2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5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55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90525" y="1677724"/>
            <a:ext cx="8395666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dirty="0" smtClean="0">
                <a:latin typeface="Gill Sans" charset="0"/>
                <a:ea typeface="Gill Sans" charset="0"/>
                <a:cs typeface="Gill Sans" charset="0"/>
              </a:rPr>
              <a:t>Solving the Max Cut Problem</a:t>
            </a:r>
            <a:endParaRPr sz="4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Shape 68"/>
          <p:cNvSpPr txBox="1">
            <a:spLocks/>
          </p:cNvSpPr>
          <p:nvPr/>
        </p:nvSpPr>
        <p:spPr>
          <a:xfrm>
            <a:off x="390525" y="2571254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Sakibul</a:t>
            </a:r>
            <a:r>
              <a:rPr lang="en-US" sz="2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Alam</a:t>
            </a:r>
            <a:r>
              <a:rPr lang="en-US" sz="2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, Alex Gardner, Vincent Gonzales</a:t>
            </a:r>
            <a:endParaRPr lang="en-US" sz="2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3"/>
          <p:cNvSpPr txBox="1">
            <a:spLocks/>
          </p:cNvSpPr>
          <p:nvPr/>
        </p:nvSpPr>
        <p:spPr>
          <a:xfrm>
            <a:off x="400833" y="0"/>
            <a:ext cx="8430016" cy="6460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smtClean="0">
                <a:latin typeface="Gill Sans" charset="0"/>
                <a:ea typeface="Gill Sans" charset="0"/>
                <a:cs typeface="Gill Sans" charset="0"/>
              </a:rPr>
              <a:t>Algorithmic Shortcomings and Potential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Improvements</a:t>
            </a:r>
            <a:endParaRPr lang="en" sz="2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Shape 74"/>
          <p:cNvSpPr txBox="1">
            <a:spLocks/>
          </p:cNvSpPr>
          <p:nvPr/>
        </p:nvSpPr>
        <p:spPr>
          <a:xfrm>
            <a:off x="400833" y="965993"/>
            <a:ext cx="8222100" cy="3892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Slower than expected for planar graphs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Run Dijkstra’s Algorithms tens of thousands of times</a:t>
            </a:r>
          </a:p>
          <a:p>
            <a:pPr marL="457200" indent="-381000"/>
            <a:r>
              <a:rPr lang="en-US" sz="24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Other shortcomings</a:t>
            </a:r>
          </a:p>
          <a:p>
            <a:pPr marL="457200" indent="-381000"/>
            <a:r>
              <a:rPr lang="en-US" sz="24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Solutions</a:t>
            </a:r>
          </a:p>
          <a:p>
            <a:pPr marL="457200" indent="-381000"/>
            <a:endParaRPr lang="en-US" sz="2400" dirty="0" smtClean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381000"/>
            <a:endParaRPr lang="en-US" sz="2400" dirty="0" smtClean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8146" y="3995803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Timer Icon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5" grpId="1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 dirty="0" smtClean="0">
                <a:latin typeface="Gill Sans" charset="0"/>
                <a:ea typeface="Gill Sans" charset="0"/>
                <a:cs typeface="Gill Sans" charset="0"/>
              </a:rPr>
              <a:t>Questions?</a:t>
            </a:r>
            <a:endParaRPr sz="4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Shape 73"/>
          <p:cNvSpPr txBox="1">
            <a:spLocks/>
          </p:cNvSpPr>
          <p:nvPr/>
        </p:nvSpPr>
        <p:spPr>
          <a:xfrm>
            <a:off x="0" y="163530"/>
            <a:ext cx="4559473" cy="6460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Max Cut Recap</a:t>
            </a:r>
            <a:endParaRPr lang="en" sz="2800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Shape 74"/>
          <p:cNvSpPr txBox="1">
            <a:spLocks/>
          </p:cNvSpPr>
          <p:nvPr/>
        </p:nvSpPr>
        <p:spPr>
          <a:xfrm>
            <a:off x="137785" y="1102290"/>
            <a:ext cx="4283901" cy="37424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Max Cut Problem Overview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Branch and Cut Algorithm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Our Implementation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Computational Results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Potential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245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8" grpId="0" uiExpand="1" build="p"/>
      <p:bldP spid="8" grpId="1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Max Cut Overview</a:t>
            </a:r>
            <a:endParaRPr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900" y="1789866"/>
            <a:ext cx="8222100" cy="305049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400" dirty="0" smtClean="0">
                <a:latin typeface="Gill Sans" charset="0"/>
                <a:ea typeface="Gill Sans" charset="0"/>
                <a:cs typeface="Gill Sans" charset="0"/>
              </a:rPr>
              <a:t>General Max Cut Problem</a:t>
            </a:r>
          </a:p>
          <a:p>
            <a:pPr marL="285750" indent="-285750"/>
            <a:r>
              <a:rPr lang="en-US" sz="2400" dirty="0" smtClean="0">
                <a:latin typeface="Gill Sans" charset="0"/>
                <a:ea typeface="Gill Sans" charset="0"/>
                <a:cs typeface="Gill Sans" charset="0"/>
              </a:rPr>
              <a:t>Branch and Cut Algorithm</a:t>
            </a:r>
          </a:p>
          <a:p>
            <a:pPr marL="285750" indent="-285750"/>
            <a:r>
              <a:rPr lang="en-US" sz="2400" dirty="0" smtClean="0">
                <a:latin typeface="Gill Sans" charset="0"/>
                <a:ea typeface="Gill Sans" charset="0"/>
                <a:cs typeface="Gill Sans" charset="0"/>
              </a:rPr>
              <a:t>Our Implementation</a:t>
            </a:r>
          </a:p>
          <a:p>
            <a:pPr marL="285750" indent="-285750"/>
            <a:r>
              <a:rPr lang="en-US" sz="2400" dirty="0" smtClean="0">
                <a:latin typeface="Gill Sans" charset="0"/>
                <a:ea typeface="Gill Sans" charset="0"/>
                <a:cs typeface="Gill Sans" charset="0"/>
              </a:rPr>
              <a:t>Computational Results</a:t>
            </a:r>
          </a:p>
          <a:p>
            <a:pPr marL="285750" indent="-285750"/>
            <a:r>
              <a:rPr lang="en-US" sz="2400" dirty="0" smtClean="0">
                <a:latin typeface="Gill Sans" charset="0"/>
                <a:ea typeface="Gill Sans" charset="0"/>
                <a:cs typeface="Gill Sans" charset="0"/>
              </a:rPr>
              <a:t>Concluding Remarks</a:t>
            </a:r>
            <a:endParaRPr sz="24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784" y="316122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Cut Icon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uiExpand="1" build="p"/>
      <p:bldP spid="79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3"/>
          <p:cNvSpPr txBox="1">
            <a:spLocks/>
          </p:cNvSpPr>
          <p:nvPr/>
        </p:nvSpPr>
        <p:spPr>
          <a:xfrm>
            <a:off x="400833" y="0"/>
            <a:ext cx="8066762" cy="6460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What is the Max Cut Problem?</a:t>
            </a:r>
            <a:endParaRPr lang="en" sz="2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Shape 74"/>
          <p:cNvSpPr txBox="1">
            <a:spLocks/>
          </p:cNvSpPr>
          <p:nvPr/>
        </p:nvSpPr>
        <p:spPr>
          <a:xfrm>
            <a:off x="400833" y="965993"/>
            <a:ext cx="8222100" cy="3892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Undirected graph G = (V,E)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Goal: Partition nodes into two sets by removing edges from the graph such that the cost of the edges removed is maximized</a:t>
            </a:r>
          </a:p>
          <a:p>
            <a:pPr marL="457200" indent="-381000"/>
            <a:r>
              <a:rPr lang="en-US" sz="24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Linear Program Formulation Here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5721" y="4321479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 of Scissors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5" grpId="1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3"/>
          <p:cNvSpPr txBox="1">
            <a:spLocks/>
          </p:cNvSpPr>
          <p:nvPr/>
        </p:nvSpPr>
        <p:spPr>
          <a:xfrm>
            <a:off x="400833" y="0"/>
            <a:ext cx="8066762" cy="6460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Solving Max Cut via Branch and Cut</a:t>
            </a:r>
            <a:endParaRPr lang="en" sz="2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Shape 74"/>
          <p:cNvSpPr txBox="1">
            <a:spLocks/>
          </p:cNvSpPr>
          <p:nvPr/>
        </p:nvSpPr>
        <p:spPr>
          <a:xfrm>
            <a:off x="400833" y="965993"/>
            <a:ext cx="8222100" cy="3892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Solve LP solution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 cutting planes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Re-Optimize to see if integer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Check if integer and branch accordingly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Stop when we can no longer get better</a:t>
            </a:r>
          </a:p>
        </p:txBody>
      </p:sp>
      <p:pic>
        <p:nvPicPr>
          <p:cNvPr id="4" name="Shape 83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95"/>
                    </a14:imgEffect>
                    <a14:imgEffect>
                      <a14:saturation sat="19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6674" y="1416930"/>
            <a:ext cx="2804176" cy="2753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1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5" grpId="1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3"/>
          <p:cNvSpPr txBox="1">
            <a:spLocks/>
          </p:cNvSpPr>
          <p:nvPr/>
        </p:nvSpPr>
        <p:spPr>
          <a:xfrm>
            <a:off x="400833" y="0"/>
            <a:ext cx="8066762" cy="6460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Stopping Condition - When to Stop Branching</a:t>
            </a:r>
            <a:endParaRPr lang="en" sz="2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Shape 74"/>
          <p:cNvSpPr txBox="1">
            <a:spLocks/>
          </p:cNvSpPr>
          <p:nvPr/>
        </p:nvSpPr>
        <p:spPr>
          <a:xfrm>
            <a:off x="400833" y="965993"/>
            <a:ext cx="8222100" cy="3892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Branch reaches an integer feasible solution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Branch solution in non-integer but worse than current best solution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Branch solution is infeasible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7207" y="4108537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Tree Shadow Icon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5" grpId="1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3"/>
          <p:cNvSpPr txBox="1">
            <a:spLocks/>
          </p:cNvSpPr>
          <p:nvPr/>
        </p:nvSpPr>
        <p:spPr>
          <a:xfrm>
            <a:off x="400833" y="0"/>
            <a:ext cx="8066762" cy="6460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Implementing a Branch and Cut Algorithm</a:t>
            </a:r>
            <a:endParaRPr lang="en" sz="2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Shape 74"/>
          <p:cNvSpPr txBox="1">
            <a:spLocks/>
          </p:cNvSpPr>
          <p:nvPr/>
        </p:nvSpPr>
        <p:spPr>
          <a:xfrm>
            <a:off x="400833" y="965993"/>
            <a:ext cx="8222100" cy="3892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Implemented in Python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DFS-like queue of models to keep track of branching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queue is non-empty, process models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 all valid and necessary odd cycle cut constraints and optimize</a:t>
            </a:r>
          </a:p>
          <a:p>
            <a:pPr marL="457200" indent="-38100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Check if solution is integer and better than current best</a:t>
            </a:r>
          </a:p>
        </p:txBody>
      </p:sp>
    </p:spTree>
    <p:extLst>
      <p:ext uri="{BB962C8B-B14F-4D97-AF65-F5344CB8AC3E}">
        <p14:creationId xmlns:p14="http://schemas.microsoft.com/office/powerpoint/2010/main" val="189196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5" grpId="1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3"/>
          <p:cNvSpPr txBox="1">
            <a:spLocks/>
          </p:cNvSpPr>
          <p:nvPr/>
        </p:nvSpPr>
        <p:spPr>
          <a:xfrm>
            <a:off x="400833" y="0"/>
            <a:ext cx="8066762" cy="6460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Adding Cut Constraints to Limit Branching</a:t>
            </a:r>
            <a:endParaRPr lang="en" sz="2800" dirty="0">
              <a:latin typeface="Gill Sans" charset="0"/>
              <a:ea typeface="Gill Sans" charset="0"/>
              <a:cs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hape 74"/>
              <p:cNvSpPr txBox="1">
                <a:spLocks/>
              </p:cNvSpPr>
              <p:nvPr/>
            </p:nvSpPr>
            <p:spPr>
              <a:xfrm>
                <a:off x="288099" y="853259"/>
                <a:ext cx="8492646" cy="3892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457200" indent="-381000"/>
                <a:r>
                  <a:rPr lang="en-US" sz="2400" dirty="0" smtClean="0">
                    <a:solidFill>
                      <a:schemeClr val="bg2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Build </a:t>
                </a:r>
                <a:r>
                  <a:rPr lang="en-US" sz="2400" dirty="0" err="1" smtClean="0">
                    <a:solidFill>
                      <a:schemeClr val="bg2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pseudograph</a:t>
                </a:r>
                <a:r>
                  <a:rPr lang="en-US" sz="2400" dirty="0" smtClean="0">
                    <a:solidFill>
                      <a:schemeClr val="bg2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G’ as in proof for finding shortest odd paths</a:t>
                </a:r>
              </a:p>
              <a:p>
                <a:pPr marL="457200" indent="-381000"/>
                <a:r>
                  <a:rPr lang="en-US" sz="2400" dirty="0" smtClean="0">
                    <a:solidFill>
                      <a:schemeClr val="bg2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Run Dijkstra’s to find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  <a:ea typeface="Gill Sans" charset="0"/>
                        <a:cs typeface="Gill Sans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  <a:ea typeface="Gill Sans" charset="0"/>
                        <a:cs typeface="Gill Sans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  <a:ea typeface="Gill Sans" charset="0"/>
                        <a:cs typeface="Gill Sans" charset="0"/>
                      </a:rPr>
                      <m:t>𝑡𝑜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  <a:ea typeface="Gill Sans" charset="0"/>
                        <a:cs typeface="Gill Sans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  <a:ea typeface="Gill Sans" charset="0"/>
                            <a:cs typeface="Gill Sans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  <a:ea typeface="Gill Sans" charset="0"/>
                            <a:cs typeface="Gill Sans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  <a:ea typeface="Gill Sans" charset="0"/>
                            <a:cs typeface="Gill Sans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  <a:ea typeface="Gill Sans" charset="0"/>
                        <a:cs typeface="Gill Sans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</m:oMath>
                </a14:m>
                <a:endParaRPr lang="en-US" sz="2400" b="0" dirty="0" smtClean="0">
                  <a:solidFill>
                    <a:schemeClr val="bg2">
                      <a:lumMod val="50000"/>
                    </a:schemeClr>
                  </a:solidFill>
                  <a:latin typeface="Gill Sans" charset="0"/>
                  <a:ea typeface="Cambria Math" charset="0"/>
                  <a:cs typeface="Cambria Math" charset="0"/>
                </a:endParaRPr>
              </a:p>
              <a:p>
                <a:pPr marL="457200" indent="-381000"/>
                <a:r>
                  <a:rPr lang="en-US" sz="2400" dirty="0" smtClean="0">
                    <a:solidFill>
                      <a:schemeClr val="bg2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Isolate odd cycle in path and add as cut if not already added</a:t>
                </a:r>
              </a:p>
              <a:p>
                <a:pPr marL="457200" indent="-381000"/>
                <a:r>
                  <a:rPr lang="en-US" sz="2400" dirty="0" smtClean="0">
                    <a:solidFill>
                      <a:schemeClr val="bg2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Re-optimize and with new edge weights, update G’</a:t>
                </a:r>
              </a:p>
              <a:p>
                <a:pPr marL="457200" indent="-381000"/>
                <a:r>
                  <a:rPr lang="en-US" sz="2400" dirty="0" smtClean="0">
                    <a:solidFill>
                      <a:schemeClr val="bg2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Continue until no more valid cuts can be added or the optimization results in an integer solution</a:t>
                </a:r>
              </a:p>
              <a:p>
                <a:pPr marL="457200" indent="-381000"/>
                <a:endParaRPr lang="en-US" sz="2400" dirty="0" smtClean="0">
                  <a:solidFill>
                    <a:schemeClr val="bg2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mc:Choice>
        <mc:Fallback xmlns="">
          <p:sp>
            <p:nvSpPr>
              <p:cNvPr id="15" name="Shap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99" y="853259"/>
                <a:ext cx="8492646" cy="3892610"/>
              </a:xfrm>
              <a:prstGeom prst="rect">
                <a:avLst/>
              </a:prstGeom>
              <a:blipFill rotWithShape="0">
                <a:blip r:embed="rId3"/>
                <a:stretch>
                  <a:fillRect r="-5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077205" y="443809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Edward Scissorhands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0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5" grpId="1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3"/>
          <p:cNvSpPr txBox="1">
            <a:spLocks/>
          </p:cNvSpPr>
          <p:nvPr/>
        </p:nvSpPr>
        <p:spPr>
          <a:xfrm>
            <a:off x="400833" y="0"/>
            <a:ext cx="8066762" cy="6460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Computational Results </a:t>
            </a:r>
            <a:r>
              <a:rPr lang="mr-IN" sz="2800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TSP Graphs</a:t>
            </a:r>
            <a:endParaRPr lang="en" sz="2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9577" y="4687958"/>
            <a:ext cx="722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* Computations Run on: Late-2013 </a:t>
            </a:r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Macbook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Pro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64143"/>
              </p:ext>
            </p:extLst>
          </p:nvPr>
        </p:nvGraphicFramePr>
        <p:xfrm>
          <a:off x="313149" y="791175"/>
          <a:ext cx="8530225" cy="3783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6045"/>
                <a:gridCol w="1706045"/>
                <a:gridCol w="1706045"/>
                <a:gridCol w="1706045"/>
                <a:gridCol w="1706045"/>
              </a:tblGrid>
              <a:tr h="6606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</a:t>
                      </a:r>
                      <a:r>
                        <a:rPr lang="en-US" sz="21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Case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Att48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Gr21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Ulysses22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Hk48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282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282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210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231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282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798828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49892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117119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771712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01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221.669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2.136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1.809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70.585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01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14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3"/>
          <p:cNvSpPr txBox="1">
            <a:spLocks/>
          </p:cNvSpPr>
          <p:nvPr/>
        </p:nvSpPr>
        <p:spPr>
          <a:xfrm>
            <a:off x="400833" y="0"/>
            <a:ext cx="8066762" cy="6460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Computational Results </a:t>
            </a:r>
            <a:r>
              <a:rPr lang="mr-IN" sz="2800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Planar Graphs</a:t>
            </a:r>
            <a:endParaRPr lang="en" sz="2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9577" y="4687958"/>
            <a:ext cx="722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* Computations Run on: Late-2013 </a:t>
            </a:r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Macbook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Pro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87547"/>
              </p:ext>
            </p:extLst>
          </p:nvPr>
        </p:nvGraphicFramePr>
        <p:xfrm>
          <a:off x="137786" y="851769"/>
          <a:ext cx="8855901" cy="3707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3989"/>
                <a:gridCol w="983989"/>
                <a:gridCol w="983989"/>
                <a:gridCol w="983989"/>
                <a:gridCol w="983989"/>
                <a:gridCol w="983989"/>
                <a:gridCol w="983989"/>
                <a:gridCol w="983989"/>
                <a:gridCol w="983989"/>
              </a:tblGrid>
              <a:tr h="6179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 Case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a280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bier127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ch130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ch150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d198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d493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d657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d1291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179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280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127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130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150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198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493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657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179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6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788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368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377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432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571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1467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1958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3845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179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6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12330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375761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22567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22549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79438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129744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199616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547939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179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6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310.749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19.546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21.108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39.427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79.278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3327.402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(~55 mins)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8155.256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(~2.25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80958.156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(~22.5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  <a:tr h="6179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6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471</Words>
  <Application>Microsoft Macintosh PowerPoint</Application>
  <PresentationFormat>On-screen Show (16:9)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Cambria Math</vt:lpstr>
      <vt:lpstr>Gill Sans</vt:lpstr>
      <vt:lpstr>Roboto</vt:lpstr>
      <vt:lpstr>Arial</vt:lpstr>
      <vt:lpstr>Material</vt:lpstr>
      <vt:lpstr>Solving the Max Cut Problem</vt:lpstr>
      <vt:lpstr>Max Cut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Gardner</cp:lastModifiedBy>
  <cp:revision>18</cp:revision>
  <dcterms:modified xsi:type="dcterms:W3CDTF">2017-11-22T23:49:38Z</dcterms:modified>
</cp:coreProperties>
</file>