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4F031-F9DF-4E21-9841-086A11C7C6AA}">
  <a:tblStyle styleId="{B8D4F031-F9DF-4E21-9841-086A11C7C6A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Wendy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Wendy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Sakib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Sakib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" y="95975"/>
            <a:ext cx="9144000" cy="409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Around the World in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???</a:t>
            </a:r>
            <a:r>
              <a:rPr lang="en" sz="4800"/>
              <a:t> Days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376525" y="43048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Sakibul Alam, </a:t>
            </a:r>
            <a:r>
              <a:rPr lang="en">
                <a:solidFill>
                  <a:schemeClr val="dk1"/>
                </a:solidFill>
              </a:rPr>
              <a:t>Alex</a:t>
            </a:r>
            <a:r>
              <a:rPr lang="en" sz="1800">
                <a:solidFill>
                  <a:schemeClr val="dk1"/>
                </a:solidFill>
              </a:rPr>
              <a:t> Gardner, Evan Toler, Wendy Knight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12" y="1539275"/>
            <a:ext cx="2469575" cy="27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92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General TSP</a:t>
            </a: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Algorithm</a:t>
            </a: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Scheduling A Great Crawl</a:t>
            </a:r>
          </a:p>
          <a:p>
            <a:pPr marL="342900" lvl="8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Rice U, City of Houston</a:t>
            </a: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Computational Results</a:t>
            </a: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Concluding Remarks</a:t>
            </a: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Traveling Salesman Problem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Undirected graph, G = (V, E) 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Goal: Minimize the cost, distance, time, etc.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Constraints: 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Enter and exit each city once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No subtours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100" y="1274750"/>
            <a:ext cx="25908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28" y="3025281"/>
            <a:ext cx="2539124" cy="201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00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76600"/>
                <a:ext cx="8520600" cy="27105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Solve LP relaxation for the initial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" dirty="0"/>
                  <a:t>)</a:t>
                </a:r>
              </a:p>
              <a:p>
                <a:pPr marL="457200" lvl="0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Find an upper bound - Nearest Neighbor</a:t>
                </a:r>
              </a:p>
              <a:p>
                <a:pPr marL="914400" lvl="1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Naively add the edge with the smallest cost from each node</a:t>
                </a:r>
              </a:p>
              <a:p>
                <a:pPr marL="457200" lvl="0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Add all viable cuts and re-solve</a:t>
                </a:r>
              </a:p>
              <a:p>
                <a:pPr marL="457200" lvl="0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Branching</a:t>
                </a:r>
              </a:p>
              <a:p>
                <a:pPr marL="457200" lvl="0" indent="-228600" rtl="0">
                  <a:spcBef>
                    <a:spcPts val="0"/>
                  </a:spcBef>
                  <a:buChar char="-"/>
                </a:pPr>
                <a:r>
                  <a:rPr lang="en" dirty="0"/>
                  <a:t>Iterate this process until the queue is empty</a:t>
                </a:r>
              </a:p>
            </p:txBody>
          </p:sp>
        </mc:Choice>
        <mc:Fallback>
          <p:sp>
            <p:nvSpPr>
              <p:cNvPr id="81" name="Shape 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76600"/>
                <a:ext cx="8520600" cy="2710500"/>
              </a:xfrm>
              <a:prstGeom prst="rect">
                <a:avLst/>
              </a:prstGeom>
              <a:blipFill>
                <a:blip r:embed="rId3"/>
                <a:stretch>
                  <a:fillRect b="-1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325" y="2144900"/>
            <a:ext cx="2467900" cy="24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Branching Conditions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765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Proxima Nova"/>
              <a:buChar char="-"/>
            </a:pPr>
            <a:r>
              <a:rPr lang="en" dirty="0"/>
              <a:t>Non-Integer Solution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If solution is worse than our current best, go to the next item in the queue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Otherwise, branch on fractional variable and re-solve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Integer Solution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If solution is worse than our current best, go to the next item in the queue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Otherwise, check for subtours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If subtours, re-add the model to the queue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If not, check to see if it’s better than our current best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32050" y="3495200"/>
            <a:ext cx="8679900" cy="135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Proxima Nova"/>
              <a:buChar char="-"/>
            </a:pPr>
            <a:r>
              <a:rPr lang="en" sz="1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 with this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Proxima Nova"/>
              <a:buChar char="-"/>
            </a:pPr>
            <a:r>
              <a:rPr lang="en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Taxing - many models defined at once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311700" y="3708434"/>
            <a:ext cx="84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27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- Scheduling the Shortest Crawl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0" y="719850"/>
            <a:ext cx="9144000" cy="1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Optimal Walking Time: z = 34 Minutes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Assumptions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Traffic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Everyone walks at the same speed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49849" t="16783" r="11156" b="26382"/>
          <a:stretch/>
        </p:blipFill>
        <p:spPr>
          <a:xfrm>
            <a:off x="4095666" y="800074"/>
            <a:ext cx="4843733" cy="384247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9" name="Shape 99"/>
          <p:cNvSpPr/>
          <p:nvPr/>
        </p:nvSpPr>
        <p:spPr>
          <a:xfrm rot="-4037741">
            <a:off x="5930928" y="3867720"/>
            <a:ext cx="109592" cy="12402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463086" y="3368072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701673" y="3869827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333565" y="4149078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045028" y="4362966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984036" y="1893749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440977" y="1204287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804670" y="1585983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959178" y="1941639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959178" y="1204287"/>
            <a:ext cx="114000" cy="1200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" name="Shape 109"/>
          <p:cNvCxnSpPr>
            <a:stCxn id="107" idx="0"/>
            <a:endCxn id="108" idx="4"/>
          </p:cNvCxnSpPr>
          <p:nvPr/>
        </p:nvCxnSpPr>
        <p:spPr>
          <a:xfrm rot="10800000">
            <a:off x="7016178" y="1324239"/>
            <a:ext cx="0" cy="617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>
            <a:stCxn id="108" idx="6"/>
            <a:endCxn id="105" idx="2"/>
          </p:cNvCxnSpPr>
          <p:nvPr/>
        </p:nvCxnSpPr>
        <p:spPr>
          <a:xfrm>
            <a:off x="7073178" y="1264287"/>
            <a:ext cx="3678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>
            <a:stCxn id="105" idx="5"/>
            <a:endCxn id="106" idx="1"/>
          </p:cNvCxnSpPr>
          <p:nvPr/>
        </p:nvCxnSpPr>
        <p:spPr>
          <a:xfrm>
            <a:off x="7538282" y="1306714"/>
            <a:ext cx="283200" cy="2967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6" idx="5"/>
            <a:endCxn id="104" idx="1"/>
          </p:cNvCxnSpPr>
          <p:nvPr/>
        </p:nvCxnSpPr>
        <p:spPr>
          <a:xfrm>
            <a:off x="7901975" y="1688410"/>
            <a:ext cx="98700" cy="2229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endCxn id="99" idx="5"/>
          </p:cNvCxnSpPr>
          <p:nvPr/>
        </p:nvCxnSpPr>
        <p:spPr>
          <a:xfrm flipH="1">
            <a:off x="6041621" y="2009184"/>
            <a:ext cx="1971900" cy="190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>
            <a:stCxn id="99" idx="1"/>
            <a:endCxn id="115" idx="6"/>
          </p:cNvCxnSpPr>
          <p:nvPr/>
        </p:nvCxnSpPr>
        <p:spPr>
          <a:xfrm rot="10800000">
            <a:off x="5524528" y="3929377"/>
            <a:ext cx="405300" cy="20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stCxn id="115" idx="2"/>
            <a:endCxn id="101" idx="6"/>
          </p:cNvCxnSpPr>
          <p:nvPr/>
        </p:nvCxnSpPr>
        <p:spPr>
          <a:xfrm rot="10800000">
            <a:off x="4815673" y="3929827"/>
            <a:ext cx="5949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stCxn id="101" idx="2"/>
            <a:endCxn id="102" idx="7"/>
          </p:cNvCxnSpPr>
          <p:nvPr/>
        </p:nvCxnSpPr>
        <p:spPr>
          <a:xfrm flipH="1">
            <a:off x="4430773" y="3929827"/>
            <a:ext cx="270900" cy="2367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02" idx="5"/>
            <a:endCxn id="103" idx="2"/>
          </p:cNvCxnSpPr>
          <p:nvPr/>
        </p:nvCxnSpPr>
        <p:spPr>
          <a:xfrm>
            <a:off x="4430870" y="4251504"/>
            <a:ext cx="614100" cy="17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03" idx="7"/>
            <a:endCxn id="100" idx="4"/>
          </p:cNvCxnSpPr>
          <p:nvPr/>
        </p:nvCxnSpPr>
        <p:spPr>
          <a:xfrm rot="10800000" flipH="1">
            <a:off x="5142333" y="3488040"/>
            <a:ext cx="377700" cy="892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stCxn id="100" idx="7"/>
            <a:endCxn id="107" idx="3"/>
          </p:cNvCxnSpPr>
          <p:nvPr/>
        </p:nvCxnSpPr>
        <p:spPr>
          <a:xfrm rot="10800000" flipH="1">
            <a:off x="5560392" y="2044046"/>
            <a:ext cx="1415400" cy="134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1269675" y="1749750"/>
            <a:ext cx="2442000" cy="29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Baker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McMurtry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Duncan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Martel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Jones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Brown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Lovett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Will Rice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Hanszen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Wiess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Sid Richardson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back to Baker</a:t>
            </a:r>
          </a:p>
        </p:txBody>
      </p:sp>
      <p:sp>
        <p:nvSpPr>
          <p:cNvPr id="122" name="Shape 122"/>
          <p:cNvSpPr/>
          <p:nvPr/>
        </p:nvSpPr>
        <p:spPr>
          <a:xfrm rot="-4037741">
            <a:off x="5413178" y="3872120"/>
            <a:ext cx="109592" cy="12402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47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- Scheduling the Shortest Crawl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719850"/>
            <a:ext cx="2907000" cy="11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Optimal Distance: z = 2.66 miles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Assumptions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Traffic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are 21+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start your crawl early enough to visit each bar prior to their closing time</a:t>
            </a:r>
          </a:p>
        </p:txBody>
      </p:sp>
      <p:sp>
        <p:nvSpPr>
          <p:cNvPr id="129" name="Shape 129"/>
          <p:cNvSpPr/>
          <p:nvPr/>
        </p:nvSpPr>
        <p:spPr>
          <a:xfrm>
            <a:off x="6179234" y="4038113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-4042808">
            <a:off x="6586051" y="4036419"/>
            <a:ext cx="85800" cy="9705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220169" y="3645631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624578" y="4038113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336638" y="4256547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893156" y="4423855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192098" y="2492390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767308" y="1953082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51794" y="2251651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390436" y="2529851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90436" y="1953082"/>
            <a:ext cx="89100" cy="9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0" name="Shape 140"/>
          <p:cNvCxnSpPr>
            <a:stCxn id="138" idx="0"/>
            <a:endCxn id="139" idx="4"/>
          </p:cNvCxnSpPr>
          <p:nvPr/>
        </p:nvCxnSpPr>
        <p:spPr>
          <a:xfrm rot="10800000">
            <a:off x="7434986" y="2046851"/>
            <a:ext cx="0" cy="4830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 rot="10800000" flipH="1">
            <a:off x="7494888" y="2002249"/>
            <a:ext cx="284400" cy="87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36" idx="5"/>
          </p:cNvCxnSpPr>
          <p:nvPr/>
        </p:nvCxnSpPr>
        <p:spPr>
          <a:xfrm>
            <a:off x="7843359" y="2033230"/>
            <a:ext cx="229500" cy="216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7" idx="5"/>
          </p:cNvCxnSpPr>
          <p:nvPr/>
        </p:nvCxnSpPr>
        <p:spPr>
          <a:xfrm>
            <a:off x="8127846" y="2331800"/>
            <a:ext cx="87000" cy="1827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endCxn id="130" idx="5"/>
          </p:cNvCxnSpPr>
          <p:nvPr/>
        </p:nvCxnSpPr>
        <p:spPr>
          <a:xfrm flipH="1">
            <a:off x="6672650" y="2582748"/>
            <a:ext cx="1542300" cy="1486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stCxn id="130" idx="1"/>
            <a:endCxn id="129" idx="6"/>
          </p:cNvCxnSpPr>
          <p:nvPr/>
        </p:nvCxnSpPr>
        <p:spPr>
          <a:xfrm rot="10800000">
            <a:off x="6268452" y="4085044"/>
            <a:ext cx="316800" cy="15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29" idx="2"/>
            <a:endCxn id="132" idx="6"/>
          </p:cNvCxnSpPr>
          <p:nvPr/>
        </p:nvCxnSpPr>
        <p:spPr>
          <a:xfrm rot="10800000">
            <a:off x="5713634" y="4085063"/>
            <a:ext cx="4656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stCxn id="132" idx="2"/>
          </p:cNvCxnSpPr>
          <p:nvPr/>
        </p:nvCxnSpPr>
        <p:spPr>
          <a:xfrm flipH="1">
            <a:off x="5441278" y="4085063"/>
            <a:ext cx="183300" cy="1782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33" idx="5"/>
            <a:endCxn id="134" idx="2"/>
          </p:cNvCxnSpPr>
          <p:nvPr/>
        </p:nvCxnSpPr>
        <p:spPr>
          <a:xfrm>
            <a:off x="5412690" y="4336696"/>
            <a:ext cx="480600" cy="1341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stCxn id="134" idx="7"/>
            <a:endCxn id="131" idx="4"/>
          </p:cNvCxnSpPr>
          <p:nvPr/>
        </p:nvCxnSpPr>
        <p:spPr>
          <a:xfrm rot="10800000" flipH="1">
            <a:off x="5969208" y="3739506"/>
            <a:ext cx="295500" cy="6981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31" idx="6"/>
            <a:endCxn id="138" idx="3"/>
          </p:cNvCxnSpPr>
          <p:nvPr/>
        </p:nvCxnSpPr>
        <p:spPr>
          <a:xfrm rot="10800000" flipH="1">
            <a:off x="6309269" y="2609881"/>
            <a:ext cx="1094100" cy="10827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211800" y="2818225"/>
            <a:ext cx="2695200" cy="28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Nouveau Antique Art Bar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Bar Munich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 Bar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Midtown Drinkery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Shot bar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Howl at the Moon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Capitol bar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Barbarella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Mongoose versus Cobra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00" y="719850"/>
            <a:ext cx="6145400" cy="4358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rot="10800000">
            <a:off x="5724975" y="2796250"/>
            <a:ext cx="768600" cy="21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3260025" y="2345700"/>
            <a:ext cx="24384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3207025" y="1245675"/>
            <a:ext cx="1948200" cy="10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5155100" y="1007250"/>
            <a:ext cx="2784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5419025" y="1010800"/>
            <a:ext cx="1085700" cy="3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6523400" y="1366450"/>
            <a:ext cx="1151100" cy="17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7712025" y="3144700"/>
            <a:ext cx="589800" cy="2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0" name="Shape 160"/>
          <p:cNvCxnSpPr/>
          <p:nvPr/>
        </p:nvCxnSpPr>
        <p:spPr>
          <a:xfrm flipH="1">
            <a:off x="7609025" y="3388050"/>
            <a:ext cx="7020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" name="Shape 161"/>
          <p:cNvCxnSpPr/>
          <p:nvPr/>
        </p:nvCxnSpPr>
        <p:spPr>
          <a:xfrm flipH="1">
            <a:off x="6495300" y="3603325"/>
            <a:ext cx="10389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Results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876875" y="1169425"/>
          <a:ext cx="7033275" cy="3657420"/>
        </p:xfrm>
        <a:graphic>
          <a:graphicData uri="http://schemas.openxmlformats.org/drawingml/2006/table">
            <a:tbl>
              <a:tblPr>
                <a:noFill/>
                <a:tableStyleId>{B8D4F031-F9DF-4E21-9841-086A11C7C6AA}</a:tableStyleId>
              </a:tblPr>
              <a:tblGrid>
                <a:gridCol w="9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Att48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Berlin52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Gr21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Hk48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St70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Ulysses22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Cities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Edges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Optimal Distance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10628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11461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Run Time (s)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16.86714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1.798841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0.020761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11.11429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1598.799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0.148680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NN Run Time (s)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16.68480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1.763470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0.020891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10.98244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1589.454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0.142128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Concluding Remarks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Future Work: Gomory-Hu tree?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Our PR76 is still running… so we will get back to you on that! 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Travel around the world in ??? days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Iteratively solve to find the answer!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Improvements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Reduce memory allocation in branching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Improve upper bound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 dirty="0"/>
              <a:t>Questions?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08" y="2184881"/>
            <a:ext cx="3762424" cy="26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427</Words>
  <Application>Microsoft Office PowerPoint</Application>
  <PresentationFormat>On-screen Show (16:9)</PresentationFormat>
  <Paragraphs>129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Proxima Nova</vt:lpstr>
      <vt:lpstr>Cambria Math</vt:lpstr>
      <vt:lpstr>Arial</vt:lpstr>
      <vt:lpstr>spearmint</vt:lpstr>
      <vt:lpstr>Around the World in ??? Days</vt:lpstr>
      <vt:lpstr>Agenda</vt:lpstr>
      <vt:lpstr>General Traveling Salesman Problem</vt:lpstr>
      <vt:lpstr>Our Algorithm</vt:lpstr>
      <vt:lpstr>Branching Conditions</vt:lpstr>
      <vt:lpstr>Applications - Scheduling the Shortest Crawl</vt:lpstr>
      <vt:lpstr>Applications - Scheduling the Shortest Crawl</vt:lpstr>
      <vt:lpstr>Computational Results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Around the World in ??? Days</dc:title>
  <cp:lastModifiedBy>Evan Toler</cp:lastModifiedBy>
  <cp:revision>5</cp:revision>
  <dcterms:modified xsi:type="dcterms:W3CDTF">2017-04-20T00:16:49Z</dcterms:modified>
</cp:coreProperties>
</file>