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72" r:id="rId16"/>
    <p:sldId id="273" r:id="rId17"/>
    <p:sldId id="274"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4A78F-18A2-4CC4-A043-ED025FA896D8}"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136620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94479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429165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73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390718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34A78F-18A2-4CC4-A043-ED025FA896D8}"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81256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34A78F-18A2-4CC4-A043-ED025FA896D8}"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3490088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A78F-18A2-4CC4-A043-ED025FA896D8}"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320993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A78F-18A2-4CC4-A043-ED025FA896D8}"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356805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A78F-18A2-4CC4-A043-ED025FA896D8}"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76830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4A78F-18A2-4CC4-A043-ED025FA896D8}"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339176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80521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4A78F-18A2-4CC4-A043-ED025FA896D8}"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191924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4A78F-18A2-4CC4-A043-ED025FA896D8}"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61695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4A78F-18A2-4CC4-A043-ED025FA896D8}"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275114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32319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4A78F-18A2-4CC4-A043-ED025FA896D8}"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83F7E-CFEE-4742-A20F-3C5ED46DAEF6}" type="slidenum">
              <a:rPr lang="en-IN" smtClean="0"/>
              <a:t>‹#›</a:t>
            </a:fld>
            <a:endParaRPr lang="en-IN"/>
          </a:p>
        </p:txBody>
      </p:sp>
    </p:spTree>
    <p:extLst>
      <p:ext uri="{BB962C8B-B14F-4D97-AF65-F5344CB8AC3E}">
        <p14:creationId xmlns:p14="http://schemas.microsoft.com/office/powerpoint/2010/main" val="66421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34A78F-18A2-4CC4-A043-ED025FA896D8}" type="datetimeFigureOut">
              <a:rPr lang="en-IN" smtClean="0"/>
              <a:t>24-11-2021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783F7E-CFEE-4742-A20F-3C5ED46DAEF6}" type="slidenum">
              <a:rPr lang="en-IN" smtClean="0"/>
              <a:t>‹#›</a:t>
            </a:fld>
            <a:endParaRPr lang="en-IN"/>
          </a:p>
        </p:txBody>
      </p:sp>
    </p:spTree>
    <p:extLst>
      <p:ext uri="{BB962C8B-B14F-4D97-AF65-F5344CB8AC3E}">
        <p14:creationId xmlns:p14="http://schemas.microsoft.com/office/powerpoint/2010/main" val="1203137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7B31-1331-4050-AC4F-D9C20FFB5161}"/>
              </a:ext>
            </a:extLst>
          </p:cNvPr>
          <p:cNvSpPr>
            <a:spLocks noGrp="1"/>
          </p:cNvSpPr>
          <p:nvPr>
            <p:ph type="ctrTitle"/>
          </p:nvPr>
        </p:nvSpPr>
        <p:spPr>
          <a:xfrm>
            <a:off x="-612808" y="1719129"/>
            <a:ext cx="9144000" cy="2387600"/>
          </a:xfrm>
        </p:spPr>
        <p:txBody>
          <a:bodyPr/>
          <a:lstStyle/>
          <a:p>
            <a:r>
              <a:rPr lang="en-IN" dirty="0"/>
              <a:t>CS201 Final Project</a:t>
            </a:r>
          </a:p>
        </p:txBody>
      </p:sp>
      <p:sp>
        <p:nvSpPr>
          <p:cNvPr id="3" name="Subtitle 2">
            <a:extLst>
              <a:ext uri="{FF2B5EF4-FFF2-40B4-BE49-F238E27FC236}">
                <a16:creationId xmlns:a16="http://schemas.microsoft.com/office/drawing/2014/main" id="{483B185A-9B83-4B4F-849B-1C068268A77D}"/>
              </a:ext>
            </a:extLst>
          </p:cNvPr>
          <p:cNvSpPr>
            <a:spLocks noGrp="1"/>
          </p:cNvSpPr>
          <p:nvPr>
            <p:ph type="subTitle" idx="1"/>
          </p:nvPr>
        </p:nvSpPr>
        <p:spPr>
          <a:xfrm>
            <a:off x="157213" y="4497187"/>
            <a:ext cx="9144000" cy="1655762"/>
          </a:xfrm>
        </p:spPr>
        <p:txBody>
          <a:bodyPr/>
          <a:lstStyle/>
          <a:p>
            <a:pPr algn="l"/>
            <a:r>
              <a:rPr lang="en-IN" dirty="0"/>
              <a:t>Aditya Aggarwal (2020CSB1066)</a:t>
            </a:r>
          </a:p>
          <a:p>
            <a:pPr algn="l"/>
            <a:r>
              <a:rPr lang="en-IN" dirty="0"/>
              <a:t>Anubhav </a:t>
            </a:r>
            <a:r>
              <a:rPr lang="en-IN" dirty="0" err="1"/>
              <a:t>Kataria</a:t>
            </a:r>
            <a:r>
              <a:rPr lang="en-IN" dirty="0"/>
              <a:t>(2020CSB1073)</a:t>
            </a:r>
          </a:p>
          <a:p>
            <a:pPr algn="l"/>
            <a:r>
              <a:rPr lang="en-IN" dirty="0"/>
              <a:t>Prakhar Saxena(2020CSB1111)</a:t>
            </a:r>
          </a:p>
        </p:txBody>
      </p:sp>
      <p:pic>
        <p:nvPicPr>
          <p:cNvPr id="1026" name="Picture 2" descr="IIT Ropar - Wikipedia">
            <a:extLst>
              <a:ext uri="{FF2B5EF4-FFF2-40B4-BE49-F238E27FC236}">
                <a16:creationId xmlns:a16="http://schemas.microsoft.com/office/drawing/2014/main" id="{55D3BBF2-E263-4D89-ADE9-BA7FD88FF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956" y="113865"/>
            <a:ext cx="2867025" cy="3152775"/>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A50D751E-EDF0-4E3C-AF7C-86ABA1E69672}"/>
              </a:ext>
            </a:extLst>
          </p:cNvPr>
          <p:cNvSpPr txBox="1">
            <a:spLocks/>
          </p:cNvSpPr>
          <p:nvPr/>
        </p:nvSpPr>
        <p:spPr>
          <a:xfrm>
            <a:off x="7345680" y="5877060"/>
            <a:ext cx="5090159" cy="838199"/>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IN" dirty="0"/>
              <a:t>Instructor: Dr Anil Shukla</a:t>
            </a:r>
          </a:p>
          <a:p>
            <a:pPr algn="l"/>
            <a:r>
              <a:rPr lang="en-IN" dirty="0"/>
              <a:t>Mentor/Teaching Assistant: Ravi Bhatt</a:t>
            </a:r>
          </a:p>
        </p:txBody>
      </p:sp>
    </p:spTree>
    <p:extLst>
      <p:ext uri="{BB962C8B-B14F-4D97-AF65-F5344CB8AC3E}">
        <p14:creationId xmlns:p14="http://schemas.microsoft.com/office/powerpoint/2010/main" val="144763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06B6-79B8-4241-B504-9F5645BACF8D}"/>
              </a:ext>
            </a:extLst>
          </p:cNvPr>
          <p:cNvSpPr>
            <a:spLocks noGrp="1"/>
          </p:cNvSpPr>
          <p:nvPr>
            <p:ph type="title"/>
          </p:nvPr>
        </p:nvSpPr>
        <p:spPr/>
        <p:txBody>
          <a:bodyPr>
            <a:normAutofit/>
          </a:bodyPr>
          <a:lstStyle/>
          <a:p>
            <a:r>
              <a:rPr lang="en-IN" dirty="0"/>
              <a:t>Important Code Fragments-Image Processing</a:t>
            </a:r>
          </a:p>
        </p:txBody>
      </p:sp>
      <p:pic>
        <p:nvPicPr>
          <p:cNvPr id="5" name="Picture 4">
            <a:extLst>
              <a:ext uri="{FF2B5EF4-FFF2-40B4-BE49-F238E27FC236}">
                <a16:creationId xmlns:a16="http://schemas.microsoft.com/office/drawing/2014/main" id="{7922807C-B7DF-4DDD-9FB6-697BF6143C95}"/>
              </a:ext>
            </a:extLst>
          </p:cNvPr>
          <p:cNvPicPr>
            <a:picLocks noChangeAspect="1"/>
          </p:cNvPicPr>
          <p:nvPr/>
        </p:nvPicPr>
        <p:blipFill>
          <a:blip r:embed="rId2"/>
          <a:stretch>
            <a:fillRect/>
          </a:stretch>
        </p:blipFill>
        <p:spPr>
          <a:xfrm>
            <a:off x="-1" y="1467447"/>
            <a:ext cx="5083499" cy="5299113"/>
          </a:xfrm>
          <a:prstGeom prst="rect">
            <a:avLst/>
          </a:prstGeom>
        </p:spPr>
      </p:pic>
      <p:pic>
        <p:nvPicPr>
          <p:cNvPr id="4" name="Picture 3">
            <a:extLst>
              <a:ext uri="{FF2B5EF4-FFF2-40B4-BE49-F238E27FC236}">
                <a16:creationId xmlns:a16="http://schemas.microsoft.com/office/drawing/2014/main" id="{7448D02B-E4EC-4F01-9D84-538811069F2F}"/>
              </a:ext>
            </a:extLst>
          </p:cNvPr>
          <p:cNvPicPr>
            <a:picLocks noChangeAspect="1"/>
          </p:cNvPicPr>
          <p:nvPr/>
        </p:nvPicPr>
        <p:blipFill>
          <a:blip r:embed="rId3"/>
          <a:stretch>
            <a:fillRect/>
          </a:stretch>
        </p:blipFill>
        <p:spPr>
          <a:xfrm>
            <a:off x="5083498" y="2401098"/>
            <a:ext cx="6681947" cy="2714324"/>
          </a:xfrm>
          <a:prstGeom prst="rect">
            <a:avLst/>
          </a:prstGeom>
        </p:spPr>
      </p:pic>
    </p:spTree>
    <p:extLst>
      <p:ext uri="{BB962C8B-B14F-4D97-AF65-F5344CB8AC3E}">
        <p14:creationId xmlns:p14="http://schemas.microsoft.com/office/powerpoint/2010/main" val="247182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44BE84-E0DD-42A2-B508-29799A252BDC}"/>
              </a:ext>
            </a:extLst>
          </p:cNvPr>
          <p:cNvPicPr>
            <a:picLocks noChangeAspect="1"/>
          </p:cNvPicPr>
          <p:nvPr/>
        </p:nvPicPr>
        <p:blipFill>
          <a:blip r:embed="rId2"/>
          <a:stretch>
            <a:fillRect/>
          </a:stretch>
        </p:blipFill>
        <p:spPr>
          <a:xfrm>
            <a:off x="0" y="685027"/>
            <a:ext cx="3301466" cy="6172973"/>
          </a:xfrm>
          <a:prstGeom prst="rect">
            <a:avLst/>
          </a:prstGeom>
        </p:spPr>
      </p:pic>
      <p:sp>
        <p:nvSpPr>
          <p:cNvPr id="2" name="Title 1">
            <a:extLst>
              <a:ext uri="{FF2B5EF4-FFF2-40B4-BE49-F238E27FC236}">
                <a16:creationId xmlns:a16="http://schemas.microsoft.com/office/drawing/2014/main" id="{55D2D36D-7C1C-45CE-9268-B999C2F43908}"/>
              </a:ext>
            </a:extLst>
          </p:cNvPr>
          <p:cNvSpPr>
            <a:spLocks noGrp="1"/>
          </p:cNvSpPr>
          <p:nvPr>
            <p:ph type="title"/>
          </p:nvPr>
        </p:nvSpPr>
        <p:spPr>
          <a:xfrm>
            <a:off x="913795" y="-73793"/>
            <a:ext cx="10353762" cy="970450"/>
          </a:xfrm>
        </p:spPr>
        <p:txBody>
          <a:bodyPr/>
          <a:lstStyle/>
          <a:p>
            <a:r>
              <a:rPr lang="en-IN" dirty="0"/>
              <a:t>Important Code Fragments-Image Processing</a:t>
            </a:r>
          </a:p>
        </p:txBody>
      </p:sp>
      <p:pic>
        <p:nvPicPr>
          <p:cNvPr id="4" name="Picture 3">
            <a:extLst>
              <a:ext uri="{FF2B5EF4-FFF2-40B4-BE49-F238E27FC236}">
                <a16:creationId xmlns:a16="http://schemas.microsoft.com/office/drawing/2014/main" id="{49884F03-9EE7-4866-93F8-9A0E1F5DB99B}"/>
              </a:ext>
            </a:extLst>
          </p:cNvPr>
          <p:cNvPicPr>
            <a:picLocks noChangeAspect="1"/>
          </p:cNvPicPr>
          <p:nvPr/>
        </p:nvPicPr>
        <p:blipFill>
          <a:blip r:embed="rId3"/>
          <a:stretch>
            <a:fillRect/>
          </a:stretch>
        </p:blipFill>
        <p:spPr>
          <a:xfrm>
            <a:off x="3943538" y="1380820"/>
            <a:ext cx="7476723" cy="3037176"/>
          </a:xfrm>
          <a:prstGeom prst="rect">
            <a:avLst/>
          </a:prstGeom>
        </p:spPr>
      </p:pic>
    </p:spTree>
    <p:extLst>
      <p:ext uri="{BB962C8B-B14F-4D97-AF65-F5344CB8AC3E}">
        <p14:creationId xmlns:p14="http://schemas.microsoft.com/office/powerpoint/2010/main" val="23971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06B6-79B8-4241-B504-9F5645BACF8D}"/>
              </a:ext>
            </a:extLst>
          </p:cNvPr>
          <p:cNvSpPr>
            <a:spLocks noGrp="1"/>
          </p:cNvSpPr>
          <p:nvPr>
            <p:ph type="title"/>
          </p:nvPr>
        </p:nvSpPr>
        <p:spPr/>
        <p:txBody>
          <a:bodyPr>
            <a:normAutofit/>
          </a:bodyPr>
          <a:lstStyle/>
          <a:p>
            <a:r>
              <a:rPr lang="en-IN" dirty="0"/>
              <a:t>Important Code Fragments-Image Processing</a:t>
            </a:r>
          </a:p>
        </p:txBody>
      </p:sp>
      <p:pic>
        <p:nvPicPr>
          <p:cNvPr id="4" name="Picture 3">
            <a:extLst>
              <a:ext uri="{FF2B5EF4-FFF2-40B4-BE49-F238E27FC236}">
                <a16:creationId xmlns:a16="http://schemas.microsoft.com/office/drawing/2014/main" id="{ADA6DEC1-9A5D-4795-ACB9-8B526A5AA4CC}"/>
              </a:ext>
            </a:extLst>
          </p:cNvPr>
          <p:cNvPicPr>
            <a:picLocks noChangeAspect="1"/>
          </p:cNvPicPr>
          <p:nvPr/>
        </p:nvPicPr>
        <p:blipFill rotWithShape="1">
          <a:blip r:embed="rId2"/>
          <a:srcRect t="1797"/>
          <a:stretch/>
        </p:blipFill>
        <p:spPr>
          <a:xfrm>
            <a:off x="0" y="1780675"/>
            <a:ext cx="6497053" cy="5077326"/>
          </a:xfrm>
          <a:prstGeom prst="rect">
            <a:avLst/>
          </a:prstGeom>
        </p:spPr>
      </p:pic>
      <p:pic>
        <p:nvPicPr>
          <p:cNvPr id="5" name="Picture 4">
            <a:extLst>
              <a:ext uri="{FF2B5EF4-FFF2-40B4-BE49-F238E27FC236}">
                <a16:creationId xmlns:a16="http://schemas.microsoft.com/office/drawing/2014/main" id="{B0C772C8-76C8-4486-AA37-E0C9235328D3}"/>
              </a:ext>
            </a:extLst>
          </p:cNvPr>
          <p:cNvPicPr>
            <a:picLocks noChangeAspect="1"/>
          </p:cNvPicPr>
          <p:nvPr/>
        </p:nvPicPr>
        <p:blipFill>
          <a:blip r:embed="rId3"/>
          <a:stretch>
            <a:fillRect/>
          </a:stretch>
        </p:blipFill>
        <p:spPr>
          <a:xfrm>
            <a:off x="6941885" y="2483319"/>
            <a:ext cx="5094391" cy="2069431"/>
          </a:xfrm>
          <a:prstGeom prst="rect">
            <a:avLst/>
          </a:prstGeom>
        </p:spPr>
      </p:pic>
    </p:spTree>
    <p:extLst>
      <p:ext uri="{BB962C8B-B14F-4D97-AF65-F5344CB8AC3E}">
        <p14:creationId xmlns:p14="http://schemas.microsoft.com/office/powerpoint/2010/main" val="153986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B38C-24AF-4957-B02E-84A38CF2003E}"/>
              </a:ext>
            </a:extLst>
          </p:cNvPr>
          <p:cNvSpPr>
            <a:spLocks noGrp="1"/>
          </p:cNvSpPr>
          <p:nvPr>
            <p:ph type="title"/>
          </p:nvPr>
        </p:nvSpPr>
        <p:spPr/>
        <p:txBody>
          <a:bodyPr/>
          <a:lstStyle/>
          <a:p>
            <a:r>
              <a:rPr lang="en-IN" dirty="0"/>
              <a:t>Important Code Fragments-Image Processing</a:t>
            </a:r>
          </a:p>
        </p:txBody>
      </p:sp>
      <p:pic>
        <p:nvPicPr>
          <p:cNvPr id="5" name="Picture 4">
            <a:extLst>
              <a:ext uri="{FF2B5EF4-FFF2-40B4-BE49-F238E27FC236}">
                <a16:creationId xmlns:a16="http://schemas.microsoft.com/office/drawing/2014/main" id="{82E6F9DB-FD75-44B5-A9DA-0CD1355C7438}"/>
              </a:ext>
            </a:extLst>
          </p:cNvPr>
          <p:cNvPicPr>
            <a:picLocks noChangeAspect="1"/>
          </p:cNvPicPr>
          <p:nvPr/>
        </p:nvPicPr>
        <p:blipFill>
          <a:blip r:embed="rId2"/>
          <a:stretch>
            <a:fillRect/>
          </a:stretch>
        </p:blipFill>
        <p:spPr>
          <a:xfrm>
            <a:off x="1" y="1742173"/>
            <a:ext cx="6535553" cy="5115827"/>
          </a:xfrm>
          <a:prstGeom prst="rect">
            <a:avLst/>
          </a:prstGeom>
        </p:spPr>
      </p:pic>
      <p:pic>
        <p:nvPicPr>
          <p:cNvPr id="4" name="Picture 3">
            <a:extLst>
              <a:ext uri="{FF2B5EF4-FFF2-40B4-BE49-F238E27FC236}">
                <a16:creationId xmlns:a16="http://schemas.microsoft.com/office/drawing/2014/main" id="{5C540C01-029B-42AC-B7F2-3CF13FA38828}"/>
              </a:ext>
            </a:extLst>
          </p:cNvPr>
          <p:cNvPicPr>
            <a:picLocks noChangeAspect="1"/>
          </p:cNvPicPr>
          <p:nvPr/>
        </p:nvPicPr>
        <p:blipFill>
          <a:blip r:embed="rId3"/>
          <a:stretch>
            <a:fillRect/>
          </a:stretch>
        </p:blipFill>
        <p:spPr>
          <a:xfrm>
            <a:off x="6349512" y="2772075"/>
            <a:ext cx="5686764" cy="2310063"/>
          </a:xfrm>
          <a:prstGeom prst="rect">
            <a:avLst/>
          </a:prstGeom>
        </p:spPr>
      </p:pic>
    </p:spTree>
    <p:extLst>
      <p:ext uri="{BB962C8B-B14F-4D97-AF65-F5344CB8AC3E}">
        <p14:creationId xmlns:p14="http://schemas.microsoft.com/office/powerpoint/2010/main" val="173749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3D46-56C8-4576-9BD8-83010B5BF432}"/>
              </a:ext>
            </a:extLst>
          </p:cNvPr>
          <p:cNvSpPr>
            <a:spLocks noGrp="1"/>
          </p:cNvSpPr>
          <p:nvPr>
            <p:ph type="title"/>
          </p:nvPr>
        </p:nvSpPr>
        <p:spPr>
          <a:xfrm>
            <a:off x="919119" y="3020776"/>
            <a:ext cx="10353762" cy="970450"/>
          </a:xfrm>
        </p:spPr>
        <p:txBody>
          <a:bodyPr>
            <a:normAutofit fontScale="90000"/>
          </a:bodyPr>
          <a:lstStyle/>
          <a:p>
            <a:r>
              <a:rPr lang="en-IN" dirty="0"/>
              <a:t>Code Deployment Time</a:t>
            </a:r>
            <a:br>
              <a:rPr lang="en-IN" dirty="0"/>
            </a:br>
            <a:r>
              <a:rPr lang="en-IN" dirty="0"/>
              <a:t>Real-Time or Pre-Recorded Video?</a:t>
            </a:r>
          </a:p>
        </p:txBody>
      </p:sp>
    </p:spTree>
    <p:extLst>
      <p:ext uri="{BB962C8B-B14F-4D97-AF65-F5344CB8AC3E}">
        <p14:creationId xmlns:p14="http://schemas.microsoft.com/office/powerpoint/2010/main" val="32230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DED9-0AD7-6C4B-97C0-85868B5E3513}"/>
              </a:ext>
            </a:extLst>
          </p:cNvPr>
          <p:cNvSpPr>
            <a:spLocks noGrp="1"/>
          </p:cNvSpPr>
          <p:nvPr>
            <p:ph type="title"/>
          </p:nvPr>
        </p:nvSpPr>
        <p:spPr/>
        <p:txBody>
          <a:bodyPr/>
          <a:lstStyle/>
          <a:p>
            <a:r>
              <a:rPr lang="en-US" dirty="0"/>
              <a:t>Few Practical Implementation of Quadtrees</a:t>
            </a:r>
          </a:p>
        </p:txBody>
      </p:sp>
      <p:sp>
        <p:nvSpPr>
          <p:cNvPr id="3" name="Content Placeholder 2">
            <a:extLst>
              <a:ext uri="{FF2B5EF4-FFF2-40B4-BE49-F238E27FC236}">
                <a16:creationId xmlns:a16="http://schemas.microsoft.com/office/drawing/2014/main" id="{6420FF39-2E19-D844-ADC3-E3832654BD59}"/>
              </a:ext>
            </a:extLst>
          </p:cNvPr>
          <p:cNvSpPr>
            <a:spLocks noGrp="1"/>
          </p:cNvSpPr>
          <p:nvPr>
            <p:ph idx="1"/>
          </p:nvPr>
        </p:nvSpPr>
        <p:spPr/>
        <p:txBody>
          <a:bodyPr/>
          <a:lstStyle/>
          <a:p>
            <a:endParaRPr lang="en-US" dirty="0"/>
          </a:p>
          <a:p>
            <a:r>
              <a:rPr lang="en-US" dirty="0"/>
              <a:t>Quadtrees have a wide scope to be used in tech industry. It is widely used in various processes to get desirable results. Some of the implementation of Quadtrees are as listed below:-</a:t>
            </a:r>
          </a:p>
          <a:p>
            <a:pPr marL="36900" indent="0">
              <a:buNone/>
            </a:pPr>
            <a:r>
              <a:rPr lang="en-US" dirty="0"/>
              <a:t>  		</a:t>
            </a:r>
          </a:p>
          <a:p>
            <a:pPr marL="36900" indent="0">
              <a:buNone/>
            </a:pPr>
            <a:r>
              <a:rPr lang="en-US" dirty="0"/>
              <a:t>	1. Spatial Indexing</a:t>
            </a:r>
          </a:p>
          <a:p>
            <a:pPr marL="36900" indent="0">
              <a:buNone/>
            </a:pPr>
            <a:r>
              <a:rPr lang="en-US" dirty="0"/>
              <a:t>	2. Image Compression </a:t>
            </a:r>
          </a:p>
          <a:p>
            <a:pPr marL="36900" indent="0">
              <a:buNone/>
            </a:pPr>
            <a:r>
              <a:rPr lang="en-US" dirty="0"/>
              <a:t>	3. Gaming Graphics</a:t>
            </a:r>
          </a:p>
          <a:p>
            <a:pPr marL="36900" indent="0">
              <a:buNone/>
            </a:pPr>
            <a:r>
              <a:rPr lang="en-US" dirty="0"/>
              <a:t>	4. Geolocation and Scaling Internet Services</a:t>
            </a:r>
          </a:p>
          <a:p>
            <a:pPr marL="36900" indent="0">
              <a:buNone/>
            </a:pPr>
            <a:endParaRPr lang="en-US" dirty="0"/>
          </a:p>
        </p:txBody>
      </p:sp>
    </p:spTree>
    <p:extLst>
      <p:ext uri="{BB962C8B-B14F-4D97-AF65-F5344CB8AC3E}">
        <p14:creationId xmlns:p14="http://schemas.microsoft.com/office/powerpoint/2010/main" val="340911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700B-D4E0-3F4A-8612-F25D23216CA6}"/>
              </a:ext>
            </a:extLst>
          </p:cNvPr>
          <p:cNvSpPr>
            <a:spLocks noGrp="1"/>
          </p:cNvSpPr>
          <p:nvPr>
            <p:ph type="title"/>
          </p:nvPr>
        </p:nvSpPr>
        <p:spPr/>
        <p:txBody>
          <a:bodyPr/>
          <a:lstStyle/>
          <a:p>
            <a:r>
              <a:rPr lang="en-US" dirty="0"/>
              <a:t>Image Compression </a:t>
            </a:r>
          </a:p>
        </p:txBody>
      </p:sp>
      <p:sp>
        <p:nvSpPr>
          <p:cNvPr id="3" name="Content Placeholder 2">
            <a:extLst>
              <a:ext uri="{FF2B5EF4-FFF2-40B4-BE49-F238E27FC236}">
                <a16:creationId xmlns:a16="http://schemas.microsoft.com/office/drawing/2014/main" id="{CC8A4B99-2C99-494D-9015-5202E3F308E4}"/>
              </a:ext>
            </a:extLst>
          </p:cNvPr>
          <p:cNvSpPr>
            <a:spLocks noGrp="1"/>
          </p:cNvSpPr>
          <p:nvPr>
            <p:ph idx="1"/>
          </p:nvPr>
        </p:nvSpPr>
        <p:spPr/>
        <p:txBody>
          <a:bodyPr/>
          <a:lstStyle/>
          <a:p>
            <a:endParaRPr lang="en-US" dirty="0"/>
          </a:p>
          <a:p>
            <a:r>
              <a:rPr lang="en-US" dirty="0"/>
              <a:t>Images in large quantity take a lot of space. We often see our device memory running out and space taken by images is a huge factor in doing so. But most forms of image compression help solve these problems by reducing the size of the image and thus reducing the overall pixels and memory they take up. </a:t>
            </a:r>
          </a:p>
          <a:p>
            <a:r>
              <a:rPr lang="en-US" dirty="0"/>
              <a:t>Quadtrees for image compression works by recursively dividing the image into four subspaces with each holding the average RGB color and the error determining that color for its subspaces. </a:t>
            </a:r>
          </a:p>
          <a:p>
            <a:r>
              <a:rPr lang="en-US" dirty="0"/>
              <a:t>As for the extend of compression it depends on the user how much percent error he is willing to compensate in order to compress the image.</a:t>
            </a:r>
          </a:p>
        </p:txBody>
      </p:sp>
    </p:spTree>
    <p:extLst>
      <p:ext uri="{BB962C8B-B14F-4D97-AF65-F5344CB8AC3E}">
        <p14:creationId xmlns:p14="http://schemas.microsoft.com/office/powerpoint/2010/main" val="230938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3EF2-8359-8A47-91E1-B18D139FB2B5}"/>
              </a:ext>
            </a:extLst>
          </p:cNvPr>
          <p:cNvSpPr>
            <a:spLocks noGrp="1"/>
          </p:cNvSpPr>
          <p:nvPr>
            <p:ph type="title"/>
          </p:nvPr>
        </p:nvSpPr>
        <p:spPr/>
        <p:txBody>
          <a:bodyPr/>
          <a:lstStyle/>
          <a:p>
            <a:r>
              <a:rPr lang="en-US" dirty="0"/>
              <a:t>Spatial Indexing</a:t>
            </a:r>
          </a:p>
        </p:txBody>
      </p:sp>
      <p:sp>
        <p:nvSpPr>
          <p:cNvPr id="3" name="Content Placeholder 2">
            <a:extLst>
              <a:ext uri="{FF2B5EF4-FFF2-40B4-BE49-F238E27FC236}">
                <a16:creationId xmlns:a16="http://schemas.microsoft.com/office/drawing/2014/main" id="{384181CE-81E2-3147-B007-C62EB633CB0D}"/>
              </a:ext>
            </a:extLst>
          </p:cNvPr>
          <p:cNvSpPr>
            <a:spLocks noGrp="1"/>
          </p:cNvSpPr>
          <p:nvPr>
            <p:ph idx="1"/>
          </p:nvPr>
        </p:nvSpPr>
        <p:spPr/>
        <p:txBody>
          <a:bodyPr/>
          <a:lstStyle/>
          <a:p>
            <a:endParaRPr lang="en-US" dirty="0"/>
          </a:p>
          <a:p>
            <a:r>
              <a:rPr lang="en-US" dirty="0"/>
              <a:t>Spatial indices are used by spatial databases (databases which store information related to objects in space) to optimize spatial queries. Now Quadtrees divide the space into 2-D Plane and optimize it's searching efficiency. We lessen the number of queries by a factor of 4 with each iteration.</a:t>
            </a:r>
          </a:p>
          <a:p>
            <a:r>
              <a:rPr lang="en-US" dirty="0"/>
              <a:t>Spatial Indexing itself is used in many areas including geolocation where we find the coordinates of a location using Quadtrees. We compare the </a:t>
            </a:r>
            <a:r>
              <a:rPr lang="en-US" dirty="0" err="1"/>
              <a:t>centre</a:t>
            </a:r>
            <a:r>
              <a:rPr lang="en-US" dirty="0"/>
              <a:t> coordinates with the desired coordinates and choose the quadrant(child) based on it. We recursively do this process till we find the coordinates.</a:t>
            </a:r>
          </a:p>
          <a:p>
            <a:pPr marL="36900" indent="0">
              <a:buNone/>
            </a:pPr>
            <a:endParaRPr lang="en-US" dirty="0"/>
          </a:p>
        </p:txBody>
      </p:sp>
    </p:spTree>
    <p:extLst>
      <p:ext uri="{BB962C8B-B14F-4D97-AF65-F5344CB8AC3E}">
        <p14:creationId xmlns:p14="http://schemas.microsoft.com/office/powerpoint/2010/main" val="38763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95CB-DD47-4312-9B32-9994DA37EF7C}"/>
              </a:ext>
            </a:extLst>
          </p:cNvPr>
          <p:cNvSpPr>
            <a:spLocks noGrp="1"/>
          </p:cNvSpPr>
          <p:nvPr>
            <p:ph type="title"/>
          </p:nvPr>
        </p:nvSpPr>
        <p:spPr>
          <a:xfrm>
            <a:off x="1446212" y="2014889"/>
            <a:ext cx="9302752" cy="2992904"/>
          </a:xfrm>
        </p:spPr>
        <p:txBody>
          <a:bodyPr/>
          <a:lstStyle/>
          <a:p>
            <a:r>
              <a:rPr lang="en-IN" dirty="0"/>
              <a:t>Thank You</a:t>
            </a:r>
          </a:p>
        </p:txBody>
      </p:sp>
    </p:spTree>
    <p:extLst>
      <p:ext uri="{BB962C8B-B14F-4D97-AF65-F5344CB8AC3E}">
        <p14:creationId xmlns:p14="http://schemas.microsoft.com/office/powerpoint/2010/main" val="55334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A5DD-C46B-4270-8F77-77FD523FE616}"/>
              </a:ext>
            </a:extLst>
          </p:cNvPr>
          <p:cNvSpPr>
            <a:spLocks noGrp="1"/>
          </p:cNvSpPr>
          <p:nvPr>
            <p:ph type="title"/>
          </p:nvPr>
        </p:nvSpPr>
        <p:spPr/>
        <p:txBody>
          <a:bodyPr/>
          <a:lstStyle/>
          <a:p>
            <a:pPr algn="l"/>
            <a:r>
              <a:rPr lang="en-IN" dirty="0"/>
              <a:t>Goals</a:t>
            </a:r>
          </a:p>
        </p:txBody>
      </p:sp>
      <p:sp>
        <p:nvSpPr>
          <p:cNvPr id="3" name="Content Placeholder 2">
            <a:extLst>
              <a:ext uri="{FF2B5EF4-FFF2-40B4-BE49-F238E27FC236}">
                <a16:creationId xmlns:a16="http://schemas.microsoft.com/office/drawing/2014/main" id="{4A1E82E3-CDF1-4587-BB6C-5FCD63259955}"/>
              </a:ext>
            </a:extLst>
          </p:cNvPr>
          <p:cNvSpPr>
            <a:spLocks noGrp="1"/>
          </p:cNvSpPr>
          <p:nvPr>
            <p:ph idx="1"/>
          </p:nvPr>
        </p:nvSpPr>
        <p:spPr/>
        <p:txBody>
          <a:bodyPr/>
          <a:lstStyle/>
          <a:p>
            <a:pPr>
              <a:buFont typeface="Arial" panose="020B0604020202020204" pitchFamily="34" charset="0"/>
              <a:buChar char="•"/>
            </a:pPr>
            <a:r>
              <a:rPr lang="en-IN" dirty="0"/>
              <a:t>Create a region Quad Tree to store information in form of 2D Points associated with a data value.</a:t>
            </a:r>
          </a:p>
          <a:p>
            <a:pPr>
              <a:buFont typeface="Arial" panose="020B0604020202020204" pitchFamily="34" charset="0"/>
              <a:buChar char="•"/>
            </a:pPr>
            <a:endParaRPr lang="en-IN" dirty="0"/>
          </a:p>
          <a:p>
            <a:pPr>
              <a:buFont typeface="Arial" panose="020B0604020202020204" pitchFamily="34" charset="0"/>
              <a:buChar char="•"/>
            </a:pPr>
            <a:r>
              <a:rPr lang="en-IN" dirty="0"/>
              <a:t>Use recursive paradigm to search and insert a node in Quad Tree</a:t>
            </a:r>
          </a:p>
          <a:p>
            <a:pPr>
              <a:buFont typeface="Arial" panose="020B0604020202020204" pitchFamily="34" charset="0"/>
              <a:buChar char="•"/>
            </a:pPr>
            <a:endParaRPr lang="en-IN" dirty="0"/>
          </a:p>
          <a:p>
            <a:pPr>
              <a:buFont typeface="Arial" panose="020B0604020202020204" pitchFamily="34" charset="0"/>
              <a:buChar char="•"/>
            </a:pPr>
            <a:r>
              <a:rPr lang="en-IN" dirty="0"/>
              <a:t>Using Quad Trees compress grayscale images by assuming that adjacent pixels in an image have approximately same intensities and combine them into one with intensity as their average value if the combined variance of a section of pixels is less than a threshold.</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49775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D14B-D4FD-4BC3-ABB0-B22EA6E1787E}"/>
              </a:ext>
            </a:extLst>
          </p:cNvPr>
          <p:cNvSpPr>
            <a:spLocks noGrp="1"/>
          </p:cNvSpPr>
          <p:nvPr>
            <p:ph type="title"/>
          </p:nvPr>
        </p:nvSpPr>
        <p:spPr/>
        <p:txBody>
          <a:bodyPr/>
          <a:lstStyle/>
          <a:p>
            <a:pPr algn="l"/>
            <a:r>
              <a:rPr lang="en-IN" dirty="0"/>
              <a:t>Development Log</a:t>
            </a:r>
          </a:p>
        </p:txBody>
      </p:sp>
      <p:sp>
        <p:nvSpPr>
          <p:cNvPr id="3" name="Content Placeholder 2">
            <a:extLst>
              <a:ext uri="{FF2B5EF4-FFF2-40B4-BE49-F238E27FC236}">
                <a16:creationId xmlns:a16="http://schemas.microsoft.com/office/drawing/2014/main" id="{DBAF7254-FC1C-424F-A3F7-2B129E934EA4}"/>
              </a:ext>
            </a:extLst>
          </p:cNvPr>
          <p:cNvSpPr>
            <a:spLocks noGrp="1"/>
          </p:cNvSpPr>
          <p:nvPr>
            <p:ph idx="1"/>
          </p:nvPr>
        </p:nvSpPr>
        <p:spPr/>
        <p:txBody>
          <a:bodyPr/>
          <a:lstStyle/>
          <a:p>
            <a:r>
              <a:rPr lang="en-IN" dirty="0"/>
              <a:t>Spent initial few days trying to understand what are Quad Trees and different types of quad trees. Discovered two major types- Point Quad Tree &amp; Region Quad Tree. Finally proceeded with Region Quad Tree as they are used in image processing applications.</a:t>
            </a:r>
          </a:p>
          <a:p>
            <a:r>
              <a:rPr lang="en-IN" dirty="0"/>
              <a:t>Wrote 2D Point Quad tree all functions</a:t>
            </a:r>
          </a:p>
          <a:p>
            <a:r>
              <a:rPr lang="en-IN" dirty="0"/>
              <a:t>Wrote image processing Quad Tree functions with ideas from previous implementation but with certain important modifications.</a:t>
            </a:r>
          </a:p>
          <a:p>
            <a:r>
              <a:rPr lang="en-IN" dirty="0"/>
              <a:t>Wrote a professional presentable main driver code for both the programmes.</a:t>
            </a:r>
          </a:p>
          <a:p>
            <a:r>
              <a:rPr lang="en-IN" dirty="0"/>
              <a:t>Wrote a </a:t>
            </a:r>
            <a:r>
              <a:rPr lang="en-IN" dirty="0" err="1"/>
              <a:t>Makefile</a:t>
            </a:r>
            <a:r>
              <a:rPr lang="en-IN" dirty="0"/>
              <a:t> and finalized the project</a:t>
            </a:r>
          </a:p>
          <a:p>
            <a:endParaRPr lang="en-IN" dirty="0"/>
          </a:p>
        </p:txBody>
      </p:sp>
    </p:spTree>
    <p:extLst>
      <p:ext uri="{BB962C8B-B14F-4D97-AF65-F5344CB8AC3E}">
        <p14:creationId xmlns:p14="http://schemas.microsoft.com/office/powerpoint/2010/main" val="326402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32EA-F2E1-4640-9853-5A671212AA90}"/>
              </a:ext>
            </a:extLst>
          </p:cNvPr>
          <p:cNvSpPr>
            <a:spLocks noGrp="1"/>
          </p:cNvSpPr>
          <p:nvPr>
            <p:ph type="title"/>
          </p:nvPr>
        </p:nvSpPr>
        <p:spPr/>
        <p:txBody>
          <a:bodyPr/>
          <a:lstStyle/>
          <a:p>
            <a:pPr algn="l"/>
            <a:r>
              <a:rPr lang="en-IN" dirty="0"/>
              <a:t>Collaboration Techniques</a:t>
            </a:r>
          </a:p>
        </p:txBody>
      </p:sp>
      <p:sp>
        <p:nvSpPr>
          <p:cNvPr id="3" name="Content Placeholder 2">
            <a:extLst>
              <a:ext uri="{FF2B5EF4-FFF2-40B4-BE49-F238E27FC236}">
                <a16:creationId xmlns:a16="http://schemas.microsoft.com/office/drawing/2014/main" id="{5232BC56-5C82-4F51-8A0B-58B50D60141B}"/>
              </a:ext>
            </a:extLst>
          </p:cNvPr>
          <p:cNvSpPr>
            <a:spLocks noGrp="1"/>
          </p:cNvSpPr>
          <p:nvPr>
            <p:ph idx="1"/>
          </p:nvPr>
        </p:nvSpPr>
        <p:spPr/>
        <p:txBody>
          <a:bodyPr/>
          <a:lstStyle/>
          <a:p>
            <a:r>
              <a:rPr lang="en-IN" dirty="0"/>
              <a:t>Used VS Code </a:t>
            </a:r>
            <a:r>
              <a:rPr lang="en-IN" dirty="0" err="1"/>
              <a:t>code</a:t>
            </a:r>
            <a:r>
              <a:rPr lang="en-IN" dirty="0"/>
              <a:t> with Live Share feature where in multiple users could code on a single system, working together at same time on different parts of project</a:t>
            </a:r>
          </a:p>
          <a:p>
            <a:endParaRPr lang="en-IN" dirty="0"/>
          </a:p>
          <a:p>
            <a:endParaRPr lang="en-IN" dirty="0"/>
          </a:p>
          <a:p>
            <a:r>
              <a:rPr lang="en-IN" dirty="0"/>
              <a:t>Regularly pushed the updates to </a:t>
            </a:r>
            <a:r>
              <a:rPr lang="en-IN" dirty="0" err="1"/>
              <a:t>github</a:t>
            </a:r>
            <a:r>
              <a:rPr lang="en-IN" dirty="0"/>
              <a:t> repository after collab sessions and discussion among all members.</a:t>
            </a:r>
          </a:p>
          <a:p>
            <a:endParaRPr lang="en-IN" dirty="0"/>
          </a:p>
          <a:p>
            <a:r>
              <a:rPr lang="en-IN" dirty="0"/>
              <a:t>For report writing used overleaf where all of us worked on the document using link sharing feature.</a:t>
            </a:r>
          </a:p>
        </p:txBody>
      </p:sp>
    </p:spTree>
    <p:extLst>
      <p:ext uri="{BB962C8B-B14F-4D97-AF65-F5344CB8AC3E}">
        <p14:creationId xmlns:p14="http://schemas.microsoft.com/office/powerpoint/2010/main" val="361687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6423-6E03-452C-B32D-5F4EFCB0E40D}"/>
              </a:ext>
            </a:extLst>
          </p:cNvPr>
          <p:cNvSpPr>
            <a:spLocks noGrp="1"/>
          </p:cNvSpPr>
          <p:nvPr>
            <p:ph type="title"/>
          </p:nvPr>
        </p:nvSpPr>
        <p:spPr/>
        <p:txBody>
          <a:bodyPr/>
          <a:lstStyle/>
          <a:p>
            <a:pPr algn="l"/>
            <a:r>
              <a:rPr lang="en-IN" dirty="0"/>
              <a:t>Important Points to understand Code </a:t>
            </a:r>
          </a:p>
        </p:txBody>
      </p:sp>
      <p:sp>
        <p:nvSpPr>
          <p:cNvPr id="6" name="Rectangle 5">
            <a:extLst>
              <a:ext uri="{FF2B5EF4-FFF2-40B4-BE49-F238E27FC236}">
                <a16:creationId xmlns:a16="http://schemas.microsoft.com/office/drawing/2014/main" id="{AC14A629-9D3C-4083-AB3F-537A24F66171}"/>
              </a:ext>
            </a:extLst>
          </p:cNvPr>
          <p:cNvSpPr/>
          <p:nvPr/>
        </p:nvSpPr>
        <p:spPr>
          <a:xfrm>
            <a:off x="1453415" y="2377440"/>
            <a:ext cx="3493970" cy="21271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2D Point Quad Tree</a:t>
            </a:r>
          </a:p>
        </p:txBody>
      </p:sp>
      <p:sp>
        <p:nvSpPr>
          <p:cNvPr id="8" name="TextBox 7">
            <a:extLst>
              <a:ext uri="{FF2B5EF4-FFF2-40B4-BE49-F238E27FC236}">
                <a16:creationId xmlns:a16="http://schemas.microsoft.com/office/drawing/2014/main" id="{FF170F78-31DD-4597-92BB-52918B79DE50}"/>
              </a:ext>
            </a:extLst>
          </p:cNvPr>
          <p:cNvSpPr txBox="1"/>
          <p:nvPr/>
        </p:nvSpPr>
        <p:spPr>
          <a:xfrm>
            <a:off x="9066996" y="1859761"/>
            <a:ext cx="1665170" cy="369332"/>
          </a:xfrm>
          <a:prstGeom prst="rect">
            <a:avLst/>
          </a:prstGeom>
          <a:noFill/>
        </p:spPr>
        <p:txBody>
          <a:bodyPr wrap="square" rtlCol="0">
            <a:spAutoFit/>
          </a:bodyPr>
          <a:lstStyle/>
          <a:p>
            <a:r>
              <a:rPr lang="en-IN" dirty="0"/>
              <a:t>Bottom</a:t>
            </a:r>
          </a:p>
        </p:txBody>
      </p:sp>
      <p:sp>
        <p:nvSpPr>
          <p:cNvPr id="9" name="TextBox 8">
            <a:extLst>
              <a:ext uri="{FF2B5EF4-FFF2-40B4-BE49-F238E27FC236}">
                <a16:creationId xmlns:a16="http://schemas.microsoft.com/office/drawing/2014/main" id="{1B051DD2-C626-4AF7-A4FE-5EA60C8C34E8}"/>
              </a:ext>
            </a:extLst>
          </p:cNvPr>
          <p:cNvSpPr txBox="1"/>
          <p:nvPr/>
        </p:nvSpPr>
        <p:spPr>
          <a:xfrm>
            <a:off x="2683844" y="2022812"/>
            <a:ext cx="1665170" cy="369332"/>
          </a:xfrm>
          <a:prstGeom prst="rect">
            <a:avLst/>
          </a:prstGeom>
          <a:noFill/>
        </p:spPr>
        <p:txBody>
          <a:bodyPr wrap="square" rtlCol="0">
            <a:spAutoFit/>
          </a:bodyPr>
          <a:lstStyle/>
          <a:p>
            <a:r>
              <a:rPr lang="en-IN" dirty="0"/>
              <a:t>Top-Y</a:t>
            </a:r>
          </a:p>
        </p:txBody>
      </p:sp>
      <p:sp>
        <p:nvSpPr>
          <p:cNvPr id="10" name="TextBox 9">
            <a:extLst>
              <a:ext uri="{FF2B5EF4-FFF2-40B4-BE49-F238E27FC236}">
                <a16:creationId xmlns:a16="http://schemas.microsoft.com/office/drawing/2014/main" id="{EBF3C5B3-2825-411D-B9E1-3C999C4DD20C}"/>
              </a:ext>
            </a:extLst>
          </p:cNvPr>
          <p:cNvSpPr txBox="1"/>
          <p:nvPr/>
        </p:nvSpPr>
        <p:spPr>
          <a:xfrm>
            <a:off x="697832" y="3059668"/>
            <a:ext cx="1511166" cy="369332"/>
          </a:xfrm>
          <a:prstGeom prst="rect">
            <a:avLst/>
          </a:prstGeom>
          <a:noFill/>
        </p:spPr>
        <p:txBody>
          <a:bodyPr wrap="square" rtlCol="0">
            <a:spAutoFit/>
          </a:bodyPr>
          <a:lstStyle/>
          <a:p>
            <a:r>
              <a:rPr lang="en-IN" dirty="0"/>
              <a:t>Left-X</a:t>
            </a:r>
          </a:p>
        </p:txBody>
      </p:sp>
      <p:sp>
        <p:nvSpPr>
          <p:cNvPr id="11" name="TextBox 10">
            <a:extLst>
              <a:ext uri="{FF2B5EF4-FFF2-40B4-BE49-F238E27FC236}">
                <a16:creationId xmlns:a16="http://schemas.microsoft.com/office/drawing/2014/main" id="{FD2DA765-D332-4E84-9300-FFE1AFFDB9ED}"/>
              </a:ext>
            </a:extLst>
          </p:cNvPr>
          <p:cNvSpPr txBox="1"/>
          <p:nvPr/>
        </p:nvSpPr>
        <p:spPr>
          <a:xfrm>
            <a:off x="4947385" y="3159493"/>
            <a:ext cx="1511166" cy="369332"/>
          </a:xfrm>
          <a:prstGeom prst="rect">
            <a:avLst/>
          </a:prstGeom>
          <a:noFill/>
        </p:spPr>
        <p:txBody>
          <a:bodyPr wrap="square" rtlCol="0">
            <a:spAutoFit/>
          </a:bodyPr>
          <a:lstStyle/>
          <a:p>
            <a:r>
              <a:rPr lang="en-IN" dirty="0"/>
              <a:t>Right-X</a:t>
            </a:r>
          </a:p>
        </p:txBody>
      </p:sp>
      <p:cxnSp>
        <p:nvCxnSpPr>
          <p:cNvPr id="13" name="Connector: Curved 12">
            <a:extLst>
              <a:ext uri="{FF2B5EF4-FFF2-40B4-BE49-F238E27FC236}">
                <a16:creationId xmlns:a16="http://schemas.microsoft.com/office/drawing/2014/main" id="{E0A0E5E8-5500-48EF-B311-975B765FEE42}"/>
              </a:ext>
            </a:extLst>
          </p:cNvPr>
          <p:cNvCxnSpPr>
            <a:stCxn id="6" idx="0"/>
            <a:endCxn id="6" idx="3"/>
          </p:cNvCxnSpPr>
          <p:nvPr/>
        </p:nvCxnSpPr>
        <p:spPr>
          <a:xfrm rot="16200000" flipH="1">
            <a:off x="3542096" y="2035744"/>
            <a:ext cx="1063592" cy="1746985"/>
          </a:xfrm>
          <a:prstGeom prst="curvedConnector4">
            <a:avLst>
              <a:gd name="adj1" fmla="val 79865"/>
              <a:gd name="adj2" fmla="val 5964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B9576802-F6D5-41B2-A2EE-C256600A7557}"/>
              </a:ext>
            </a:extLst>
          </p:cNvPr>
          <p:cNvCxnSpPr>
            <a:stCxn id="10" idx="2"/>
            <a:endCxn id="6" idx="2"/>
          </p:cNvCxnSpPr>
          <p:nvPr/>
        </p:nvCxnSpPr>
        <p:spPr>
          <a:xfrm rot="16200000" flipH="1">
            <a:off x="1789096" y="3093318"/>
            <a:ext cx="1075623" cy="1746985"/>
          </a:xfrm>
          <a:prstGeom prst="curvedConnector3">
            <a:avLst>
              <a:gd name="adj1" fmla="val 2102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C56902-D3A4-479C-9D31-942A85549F93}"/>
              </a:ext>
            </a:extLst>
          </p:cNvPr>
          <p:cNvSpPr/>
          <p:nvPr/>
        </p:nvSpPr>
        <p:spPr>
          <a:xfrm>
            <a:off x="7746751" y="2250707"/>
            <a:ext cx="3493970" cy="21271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Quad Tree</a:t>
            </a:r>
          </a:p>
        </p:txBody>
      </p:sp>
      <p:sp>
        <p:nvSpPr>
          <p:cNvPr id="22" name="TextBox 21">
            <a:extLst>
              <a:ext uri="{FF2B5EF4-FFF2-40B4-BE49-F238E27FC236}">
                <a16:creationId xmlns:a16="http://schemas.microsoft.com/office/drawing/2014/main" id="{9C888716-D915-4947-86E3-F45557975687}"/>
              </a:ext>
            </a:extLst>
          </p:cNvPr>
          <p:cNvSpPr txBox="1"/>
          <p:nvPr/>
        </p:nvSpPr>
        <p:spPr>
          <a:xfrm>
            <a:off x="7141965" y="3002537"/>
            <a:ext cx="1511166" cy="369332"/>
          </a:xfrm>
          <a:prstGeom prst="rect">
            <a:avLst/>
          </a:prstGeom>
          <a:noFill/>
        </p:spPr>
        <p:txBody>
          <a:bodyPr wrap="square" rtlCol="0">
            <a:spAutoFit/>
          </a:bodyPr>
          <a:lstStyle/>
          <a:p>
            <a:r>
              <a:rPr lang="en-IN" dirty="0"/>
              <a:t>Left</a:t>
            </a:r>
          </a:p>
        </p:txBody>
      </p:sp>
      <p:sp>
        <p:nvSpPr>
          <p:cNvPr id="23" name="TextBox 22">
            <a:extLst>
              <a:ext uri="{FF2B5EF4-FFF2-40B4-BE49-F238E27FC236}">
                <a16:creationId xmlns:a16="http://schemas.microsoft.com/office/drawing/2014/main" id="{72ADAA54-793E-4A2F-9859-7D1E6C11FD2B}"/>
              </a:ext>
            </a:extLst>
          </p:cNvPr>
          <p:cNvSpPr txBox="1"/>
          <p:nvPr/>
        </p:nvSpPr>
        <p:spPr>
          <a:xfrm>
            <a:off x="11216667" y="3050845"/>
            <a:ext cx="1511166" cy="369332"/>
          </a:xfrm>
          <a:prstGeom prst="rect">
            <a:avLst/>
          </a:prstGeom>
          <a:noFill/>
        </p:spPr>
        <p:txBody>
          <a:bodyPr wrap="square" rtlCol="0">
            <a:spAutoFit/>
          </a:bodyPr>
          <a:lstStyle/>
          <a:p>
            <a:r>
              <a:rPr lang="en-IN" dirty="0"/>
              <a:t>Right</a:t>
            </a:r>
          </a:p>
        </p:txBody>
      </p:sp>
      <p:sp>
        <p:nvSpPr>
          <p:cNvPr id="24" name="TextBox 23">
            <a:extLst>
              <a:ext uri="{FF2B5EF4-FFF2-40B4-BE49-F238E27FC236}">
                <a16:creationId xmlns:a16="http://schemas.microsoft.com/office/drawing/2014/main" id="{88F73A73-D4F5-4976-8A52-BA8D5FDB1C2F}"/>
              </a:ext>
            </a:extLst>
          </p:cNvPr>
          <p:cNvSpPr txBox="1"/>
          <p:nvPr/>
        </p:nvSpPr>
        <p:spPr>
          <a:xfrm>
            <a:off x="2683844" y="4667085"/>
            <a:ext cx="1665170" cy="369332"/>
          </a:xfrm>
          <a:prstGeom prst="rect">
            <a:avLst/>
          </a:prstGeom>
          <a:noFill/>
        </p:spPr>
        <p:txBody>
          <a:bodyPr wrap="square" rtlCol="0">
            <a:spAutoFit/>
          </a:bodyPr>
          <a:lstStyle/>
          <a:p>
            <a:r>
              <a:rPr lang="en-IN" dirty="0"/>
              <a:t>Bottom-Y</a:t>
            </a:r>
          </a:p>
        </p:txBody>
      </p:sp>
      <p:sp>
        <p:nvSpPr>
          <p:cNvPr id="26" name="TextBox 25">
            <a:extLst>
              <a:ext uri="{FF2B5EF4-FFF2-40B4-BE49-F238E27FC236}">
                <a16:creationId xmlns:a16="http://schemas.microsoft.com/office/drawing/2014/main" id="{CCEE8D8B-74BB-4ACE-ADC1-6D8ECE4D91EB}"/>
              </a:ext>
            </a:extLst>
          </p:cNvPr>
          <p:cNvSpPr txBox="1"/>
          <p:nvPr/>
        </p:nvSpPr>
        <p:spPr>
          <a:xfrm>
            <a:off x="9371807" y="4421119"/>
            <a:ext cx="1665170" cy="369332"/>
          </a:xfrm>
          <a:prstGeom prst="rect">
            <a:avLst/>
          </a:prstGeom>
          <a:noFill/>
        </p:spPr>
        <p:txBody>
          <a:bodyPr wrap="square" rtlCol="0">
            <a:spAutoFit/>
          </a:bodyPr>
          <a:lstStyle/>
          <a:p>
            <a:r>
              <a:rPr lang="en-IN" dirty="0"/>
              <a:t>Top</a:t>
            </a:r>
          </a:p>
        </p:txBody>
      </p:sp>
      <p:cxnSp>
        <p:nvCxnSpPr>
          <p:cNvPr id="28" name="Straight Arrow Connector 27">
            <a:extLst>
              <a:ext uri="{FF2B5EF4-FFF2-40B4-BE49-F238E27FC236}">
                <a16:creationId xmlns:a16="http://schemas.microsoft.com/office/drawing/2014/main" id="{00B85965-CB95-409C-BBF1-298E237CC92C}"/>
              </a:ext>
            </a:extLst>
          </p:cNvPr>
          <p:cNvCxnSpPr/>
          <p:nvPr/>
        </p:nvCxnSpPr>
        <p:spPr>
          <a:xfrm>
            <a:off x="6285297" y="3705726"/>
            <a:ext cx="0" cy="16651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C9A146F-6216-485A-B390-49390615339E}"/>
              </a:ext>
            </a:extLst>
          </p:cNvPr>
          <p:cNvCxnSpPr/>
          <p:nvPr/>
        </p:nvCxnSpPr>
        <p:spPr>
          <a:xfrm>
            <a:off x="5419023" y="4421119"/>
            <a:ext cx="19250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FF6FD91-F386-4104-BF51-2668B66B94F2}"/>
              </a:ext>
            </a:extLst>
          </p:cNvPr>
          <p:cNvSpPr txBox="1"/>
          <p:nvPr/>
        </p:nvSpPr>
        <p:spPr>
          <a:xfrm>
            <a:off x="6090676" y="3415364"/>
            <a:ext cx="1511166" cy="369332"/>
          </a:xfrm>
          <a:prstGeom prst="rect">
            <a:avLst/>
          </a:prstGeom>
          <a:noFill/>
        </p:spPr>
        <p:txBody>
          <a:bodyPr wrap="square" rtlCol="0">
            <a:spAutoFit/>
          </a:bodyPr>
          <a:lstStyle/>
          <a:p>
            <a:r>
              <a:rPr lang="en-IN" dirty="0"/>
              <a:t>N</a:t>
            </a:r>
          </a:p>
        </p:txBody>
      </p:sp>
      <p:sp>
        <p:nvSpPr>
          <p:cNvPr id="33" name="TextBox 32">
            <a:extLst>
              <a:ext uri="{FF2B5EF4-FFF2-40B4-BE49-F238E27FC236}">
                <a16:creationId xmlns:a16="http://schemas.microsoft.com/office/drawing/2014/main" id="{2241246E-BD60-4551-B548-28F8CF103892}"/>
              </a:ext>
            </a:extLst>
          </p:cNvPr>
          <p:cNvSpPr txBox="1"/>
          <p:nvPr/>
        </p:nvSpPr>
        <p:spPr>
          <a:xfrm>
            <a:off x="7307213" y="4214839"/>
            <a:ext cx="1511166" cy="369332"/>
          </a:xfrm>
          <a:prstGeom prst="rect">
            <a:avLst/>
          </a:prstGeom>
          <a:noFill/>
        </p:spPr>
        <p:txBody>
          <a:bodyPr wrap="square" rtlCol="0">
            <a:spAutoFit/>
          </a:bodyPr>
          <a:lstStyle/>
          <a:p>
            <a:r>
              <a:rPr lang="en-IN" dirty="0"/>
              <a:t>E</a:t>
            </a:r>
          </a:p>
        </p:txBody>
      </p:sp>
      <p:sp>
        <p:nvSpPr>
          <p:cNvPr id="34" name="TextBox 33">
            <a:extLst>
              <a:ext uri="{FF2B5EF4-FFF2-40B4-BE49-F238E27FC236}">
                <a16:creationId xmlns:a16="http://schemas.microsoft.com/office/drawing/2014/main" id="{654E7D32-88A4-43D9-B548-895F24DE5276}"/>
              </a:ext>
            </a:extLst>
          </p:cNvPr>
          <p:cNvSpPr txBox="1"/>
          <p:nvPr/>
        </p:nvSpPr>
        <p:spPr>
          <a:xfrm>
            <a:off x="6090676" y="5379496"/>
            <a:ext cx="1511166" cy="369332"/>
          </a:xfrm>
          <a:prstGeom prst="rect">
            <a:avLst/>
          </a:prstGeom>
          <a:noFill/>
        </p:spPr>
        <p:txBody>
          <a:bodyPr wrap="square" rtlCol="0">
            <a:spAutoFit/>
          </a:bodyPr>
          <a:lstStyle/>
          <a:p>
            <a:r>
              <a:rPr lang="en-IN" dirty="0"/>
              <a:t>S</a:t>
            </a:r>
          </a:p>
        </p:txBody>
      </p:sp>
      <p:sp>
        <p:nvSpPr>
          <p:cNvPr id="35" name="TextBox 34">
            <a:extLst>
              <a:ext uri="{FF2B5EF4-FFF2-40B4-BE49-F238E27FC236}">
                <a16:creationId xmlns:a16="http://schemas.microsoft.com/office/drawing/2014/main" id="{C0F2E237-ACFB-4722-A5EA-863A7985544B}"/>
              </a:ext>
            </a:extLst>
          </p:cNvPr>
          <p:cNvSpPr txBox="1"/>
          <p:nvPr/>
        </p:nvSpPr>
        <p:spPr>
          <a:xfrm>
            <a:off x="5064518" y="4236453"/>
            <a:ext cx="1511166" cy="369332"/>
          </a:xfrm>
          <a:prstGeom prst="rect">
            <a:avLst/>
          </a:prstGeom>
          <a:noFill/>
        </p:spPr>
        <p:txBody>
          <a:bodyPr wrap="square" rtlCol="0">
            <a:spAutoFit/>
          </a:bodyPr>
          <a:lstStyle/>
          <a:p>
            <a:r>
              <a:rPr lang="en-IN" dirty="0"/>
              <a:t>W</a:t>
            </a:r>
          </a:p>
        </p:txBody>
      </p:sp>
    </p:spTree>
    <p:extLst>
      <p:ext uri="{BB962C8B-B14F-4D97-AF65-F5344CB8AC3E}">
        <p14:creationId xmlns:p14="http://schemas.microsoft.com/office/powerpoint/2010/main" val="311414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D9E5-7671-4C96-804C-3A37D1CB1D8A}"/>
              </a:ext>
            </a:extLst>
          </p:cNvPr>
          <p:cNvSpPr>
            <a:spLocks noGrp="1"/>
          </p:cNvSpPr>
          <p:nvPr>
            <p:ph type="title"/>
          </p:nvPr>
        </p:nvSpPr>
        <p:spPr/>
        <p:txBody>
          <a:bodyPr>
            <a:normAutofit fontScale="90000"/>
          </a:bodyPr>
          <a:lstStyle/>
          <a:p>
            <a:pPr algn="l"/>
            <a:r>
              <a:rPr lang="en-IN" dirty="0"/>
              <a:t>Important Code Fragments-2D Point Quad Tree</a:t>
            </a:r>
          </a:p>
        </p:txBody>
      </p:sp>
      <p:pic>
        <p:nvPicPr>
          <p:cNvPr id="5" name="Picture 4">
            <a:extLst>
              <a:ext uri="{FF2B5EF4-FFF2-40B4-BE49-F238E27FC236}">
                <a16:creationId xmlns:a16="http://schemas.microsoft.com/office/drawing/2014/main" id="{CAC194A0-D53D-4E1F-BB70-3FDAD60DC16B}"/>
              </a:ext>
            </a:extLst>
          </p:cNvPr>
          <p:cNvPicPr>
            <a:picLocks noChangeAspect="1"/>
          </p:cNvPicPr>
          <p:nvPr/>
        </p:nvPicPr>
        <p:blipFill>
          <a:blip r:embed="rId2"/>
          <a:stretch>
            <a:fillRect/>
          </a:stretch>
        </p:blipFill>
        <p:spPr>
          <a:xfrm>
            <a:off x="0" y="1496288"/>
            <a:ext cx="6939815" cy="5361712"/>
          </a:xfrm>
          <a:prstGeom prst="rect">
            <a:avLst/>
          </a:prstGeom>
        </p:spPr>
      </p:pic>
      <p:pic>
        <p:nvPicPr>
          <p:cNvPr id="4" name="Picture 3">
            <a:extLst>
              <a:ext uri="{FF2B5EF4-FFF2-40B4-BE49-F238E27FC236}">
                <a16:creationId xmlns:a16="http://schemas.microsoft.com/office/drawing/2014/main" id="{D3F8B8A5-B37D-48E4-9556-A4B22C410F7E}"/>
              </a:ext>
            </a:extLst>
          </p:cNvPr>
          <p:cNvPicPr>
            <a:picLocks noChangeAspect="1"/>
          </p:cNvPicPr>
          <p:nvPr/>
        </p:nvPicPr>
        <p:blipFill>
          <a:blip r:embed="rId3"/>
          <a:stretch>
            <a:fillRect/>
          </a:stretch>
        </p:blipFill>
        <p:spPr>
          <a:xfrm>
            <a:off x="7026442" y="2466738"/>
            <a:ext cx="4761048" cy="1934021"/>
          </a:xfrm>
          <a:prstGeom prst="rect">
            <a:avLst/>
          </a:prstGeom>
        </p:spPr>
      </p:pic>
    </p:spTree>
    <p:extLst>
      <p:ext uri="{BB962C8B-B14F-4D97-AF65-F5344CB8AC3E}">
        <p14:creationId xmlns:p14="http://schemas.microsoft.com/office/powerpoint/2010/main" val="33621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D9E5-7671-4C96-804C-3A37D1CB1D8A}"/>
              </a:ext>
            </a:extLst>
          </p:cNvPr>
          <p:cNvSpPr>
            <a:spLocks noGrp="1"/>
          </p:cNvSpPr>
          <p:nvPr>
            <p:ph type="title"/>
          </p:nvPr>
        </p:nvSpPr>
        <p:spPr/>
        <p:txBody>
          <a:bodyPr>
            <a:normAutofit fontScale="90000"/>
          </a:bodyPr>
          <a:lstStyle/>
          <a:p>
            <a:pPr algn="l"/>
            <a:r>
              <a:rPr lang="en-IN" dirty="0"/>
              <a:t>Important Code Fragments-2D Point Quad Tree</a:t>
            </a:r>
          </a:p>
        </p:txBody>
      </p:sp>
      <p:pic>
        <p:nvPicPr>
          <p:cNvPr id="4" name="Picture 3">
            <a:extLst>
              <a:ext uri="{FF2B5EF4-FFF2-40B4-BE49-F238E27FC236}">
                <a16:creationId xmlns:a16="http://schemas.microsoft.com/office/drawing/2014/main" id="{826F6576-A799-418A-AEB5-C565AF1AADDA}"/>
              </a:ext>
            </a:extLst>
          </p:cNvPr>
          <p:cNvPicPr>
            <a:picLocks noChangeAspect="1"/>
          </p:cNvPicPr>
          <p:nvPr/>
        </p:nvPicPr>
        <p:blipFill>
          <a:blip r:embed="rId2"/>
          <a:stretch>
            <a:fillRect/>
          </a:stretch>
        </p:blipFill>
        <p:spPr>
          <a:xfrm>
            <a:off x="0" y="1391908"/>
            <a:ext cx="5541487" cy="5466092"/>
          </a:xfrm>
          <a:prstGeom prst="rect">
            <a:avLst/>
          </a:prstGeom>
        </p:spPr>
      </p:pic>
      <p:pic>
        <p:nvPicPr>
          <p:cNvPr id="5" name="Picture 4">
            <a:extLst>
              <a:ext uri="{FF2B5EF4-FFF2-40B4-BE49-F238E27FC236}">
                <a16:creationId xmlns:a16="http://schemas.microsoft.com/office/drawing/2014/main" id="{B87A8002-E6FE-4E79-BC5F-FC91D787E414}"/>
              </a:ext>
            </a:extLst>
          </p:cNvPr>
          <p:cNvPicPr>
            <a:picLocks noChangeAspect="1"/>
          </p:cNvPicPr>
          <p:nvPr/>
        </p:nvPicPr>
        <p:blipFill>
          <a:blip r:embed="rId3"/>
          <a:stretch>
            <a:fillRect/>
          </a:stretch>
        </p:blipFill>
        <p:spPr>
          <a:xfrm>
            <a:off x="5630778" y="2406316"/>
            <a:ext cx="6231745" cy="2531444"/>
          </a:xfrm>
          <a:prstGeom prst="rect">
            <a:avLst/>
          </a:prstGeom>
        </p:spPr>
      </p:pic>
    </p:spTree>
    <p:extLst>
      <p:ext uri="{BB962C8B-B14F-4D97-AF65-F5344CB8AC3E}">
        <p14:creationId xmlns:p14="http://schemas.microsoft.com/office/powerpoint/2010/main" val="46650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3D46-56C8-4576-9BD8-83010B5BF432}"/>
              </a:ext>
            </a:extLst>
          </p:cNvPr>
          <p:cNvSpPr>
            <a:spLocks noGrp="1"/>
          </p:cNvSpPr>
          <p:nvPr>
            <p:ph type="title"/>
          </p:nvPr>
        </p:nvSpPr>
        <p:spPr>
          <a:xfrm>
            <a:off x="919119" y="3020776"/>
            <a:ext cx="10353762" cy="970450"/>
          </a:xfrm>
        </p:spPr>
        <p:txBody>
          <a:bodyPr>
            <a:normAutofit fontScale="90000"/>
          </a:bodyPr>
          <a:lstStyle/>
          <a:p>
            <a:r>
              <a:rPr lang="en-IN" dirty="0"/>
              <a:t>Code Deployment Time</a:t>
            </a:r>
            <a:br>
              <a:rPr lang="en-IN" dirty="0"/>
            </a:br>
            <a:r>
              <a:rPr lang="en-IN" dirty="0"/>
              <a:t>Real-Time or Pre-Recorded Video?</a:t>
            </a:r>
          </a:p>
        </p:txBody>
      </p:sp>
    </p:spTree>
    <p:extLst>
      <p:ext uri="{BB962C8B-B14F-4D97-AF65-F5344CB8AC3E}">
        <p14:creationId xmlns:p14="http://schemas.microsoft.com/office/powerpoint/2010/main" val="413080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83A1BD-6B56-43F8-B7F0-A7697E2A721C}"/>
              </a:ext>
            </a:extLst>
          </p:cNvPr>
          <p:cNvPicPr>
            <a:picLocks noChangeAspect="1"/>
          </p:cNvPicPr>
          <p:nvPr/>
        </p:nvPicPr>
        <p:blipFill>
          <a:blip r:embed="rId2"/>
          <a:stretch>
            <a:fillRect/>
          </a:stretch>
        </p:blipFill>
        <p:spPr>
          <a:xfrm>
            <a:off x="-7858" y="0"/>
            <a:ext cx="12199858" cy="6858000"/>
          </a:xfrm>
          <a:prstGeom prst="rect">
            <a:avLst/>
          </a:prstGeom>
        </p:spPr>
      </p:pic>
      <p:pic>
        <p:nvPicPr>
          <p:cNvPr id="3" name="Picture 2">
            <a:extLst>
              <a:ext uri="{FF2B5EF4-FFF2-40B4-BE49-F238E27FC236}">
                <a16:creationId xmlns:a16="http://schemas.microsoft.com/office/drawing/2014/main" id="{4A042183-2E29-4C35-8873-C890342CF300}"/>
              </a:ext>
            </a:extLst>
          </p:cNvPr>
          <p:cNvPicPr>
            <a:picLocks noChangeAspect="1"/>
          </p:cNvPicPr>
          <p:nvPr/>
        </p:nvPicPr>
        <p:blipFill>
          <a:blip r:embed="rId3"/>
          <a:stretch>
            <a:fillRect/>
          </a:stretch>
        </p:blipFill>
        <p:spPr>
          <a:xfrm>
            <a:off x="8234960" y="0"/>
            <a:ext cx="3957040" cy="1607419"/>
          </a:xfrm>
          <a:prstGeom prst="rect">
            <a:avLst/>
          </a:prstGeom>
        </p:spPr>
      </p:pic>
      <p:sp>
        <p:nvSpPr>
          <p:cNvPr id="2" name="TextBox 1">
            <a:extLst>
              <a:ext uri="{FF2B5EF4-FFF2-40B4-BE49-F238E27FC236}">
                <a16:creationId xmlns:a16="http://schemas.microsoft.com/office/drawing/2014/main" id="{06055AB1-6CE5-49F7-8692-A14ECE41030B}"/>
              </a:ext>
            </a:extLst>
          </p:cNvPr>
          <p:cNvSpPr txBox="1"/>
          <p:nvPr/>
        </p:nvSpPr>
        <p:spPr>
          <a:xfrm>
            <a:off x="8017844" y="5688531"/>
            <a:ext cx="2733575" cy="1200329"/>
          </a:xfrm>
          <a:prstGeom prst="rect">
            <a:avLst/>
          </a:prstGeom>
          <a:noFill/>
        </p:spPr>
        <p:txBody>
          <a:bodyPr wrap="square" rtlCol="0">
            <a:spAutoFit/>
          </a:bodyPr>
          <a:lstStyle/>
          <a:p>
            <a:r>
              <a:rPr lang="en-IN" dirty="0">
                <a:solidFill>
                  <a:srgbClr val="FF0000"/>
                </a:solidFill>
              </a:rPr>
              <a:t>Bottom Top Left Right</a:t>
            </a:r>
          </a:p>
          <a:p>
            <a:r>
              <a:rPr lang="en-IN" dirty="0">
                <a:solidFill>
                  <a:srgbClr val="FF0000"/>
                </a:solidFill>
              </a:rPr>
              <a:t>Reference to four child pointer, the pixel array reference, value, </a:t>
            </a:r>
            <a:r>
              <a:rPr lang="en-IN" dirty="0" err="1">
                <a:solidFill>
                  <a:srgbClr val="FF0000"/>
                </a:solidFill>
              </a:rPr>
              <a:t>is_leaf</a:t>
            </a:r>
            <a:endParaRPr lang="en-IN" dirty="0">
              <a:solidFill>
                <a:schemeClr val="bg1"/>
              </a:solidFill>
            </a:endParaRPr>
          </a:p>
        </p:txBody>
      </p:sp>
    </p:spTree>
    <p:extLst>
      <p:ext uri="{BB962C8B-B14F-4D97-AF65-F5344CB8AC3E}">
        <p14:creationId xmlns:p14="http://schemas.microsoft.com/office/powerpoint/2010/main" val="1089994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374</TotalTime>
  <Words>644</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Calisto MT</vt:lpstr>
      <vt:lpstr>Wingdings 2</vt:lpstr>
      <vt:lpstr>Slate</vt:lpstr>
      <vt:lpstr>CS201 Final Project</vt:lpstr>
      <vt:lpstr>Goals</vt:lpstr>
      <vt:lpstr>Development Log</vt:lpstr>
      <vt:lpstr>Collaboration Techniques</vt:lpstr>
      <vt:lpstr>Important Points to understand Code </vt:lpstr>
      <vt:lpstr>Important Code Fragments-2D Point Quad Tree</vt:lpstr>
      <vt:lpstr>Important Code Fragments-2D Point Quad Tree</vt:lpstr>
      <vt:lpstr>Code Deployment Time Real-Time or Pre-Recorded Video?</vt:lpstr>
      <vt:lpstr>PowerPoint Presentation</vt:lpstr>
      <vt:lpstr>Important Code Fragments-Image Processing</vt:lpstr>
      <vt:lpstr>Important Code Fragments-Image Processing</vt:lpstr>
      <vt:lpstr>Important Code Fragments-Image Processing</vt:lpstr>
      <vt:lpstr>Important Code Fragments-Image Processing</vt:lpstr>
      <vt:lpstr>Code Deployment Time Real-Time or Pre-Recorded Video?</vt:lpstr>
      <vt:lpstr>Few Practical Implementation of Quadtrees</vt:lpstr>
      <vt:lpstr>Image Compression </vt:lpstr>
      <vt:lpstr>Spatial Indexing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CS201 Final Project</dc:title>
  <dc:creator>Aditya Aggarwal</dc:creator>
  <cp:lastModifiedBy>Aditya Aggarwal</cp:lastModifiedBy>
  <cp:revision>15</cp:revision>
  <dcterms:created xsi:type="dcterms:W3CDTF">2021-11-23T04:47:18Z</dcterms:created>
  <dcterms:modified xsi:type="dcterms:W3CDTF">2021-11-24T17:28:40Z</dcterms:modified>
</cp:coreProperties>
</file>