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9A41C40-22E4-4E8F-8DF7-3BC9162001A4}">
          <p14:sldIdLst>
            <p14:sldId id="256"/>
            <p14:sldId id="257"/>
            <p14:sldId id="258"/>
            <p14:sldId id="260"/>
            <p14:sldId id="259"/>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13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070C53-7B30-48D9-9DEC-0BE4B553FB2F}"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61664-02F0-4411-BE59-37B50C659B10}"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755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70C53-7B30-48D9-9DEC-0BE4B553FB2F}"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61664-02F0-4411-BE59-37B50C659B10}" type="slidenum">
              <a:rPr lang="en-IN" smtClean="0"/>
              <a:t>‹#›</a:t>
            </a:fld>
            <a:endParaRPr lang="en-IN"/>
          </a:p>
        </p:txBody>
      </p:sp>
    </p:spTree>
    <p:extLst>
      <p:ext uri="{BB962C8B-B14F-4D97-AF65-F5344CB8AC3E}">
        <p14:creationId xmlns:p14="http://schemas.microsoft.com/office/powerpoint/2010/main" val="417686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70C53-7B30-48D9-9DEC-0BE4B553FB2F}"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61664-02F0-4411-BE59-37B50C659B10}" type="slidenum">
              <a:rPr lang="en-IN" smtClean="0"/>
              <a:t>‹#›</a:t>
            </a:fld>
            <a:endParaRPr lang="en-IN"/>
          </a:p>
        </p:txBody>
      </p:sp>
    </p:spTree>
    <p:extLst>
      <p:ext uri="{BB962C8B-B14F-4D97-AF65-F5344CB8AC3E}">
        <p14:creationId xmlns:p14="http://schemas.microsoft.com/office/powerpoint/2010/main" val="360297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70C53-7B30-48D9-9DEC-0BE4B553FB2F}"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61664-02F0-4411-BE59-37B50C659B10}" type="slidenum">
              <a:rPr lang="en-IN" smtClean="0"/>
              <a:t>‹#›</a:t>
            </a:fld>
            <a:endParaRPr lang="en-IN"/>
          </a:p>
        </p:txBody>
      </p:sp>
    </p:spTree>
    <p:extLst>
      <p:ext uri="{BB962C8B-B14F-4D97-AF65-F5344CB8AC3E}">
        <p14:creationId xmlns:p14="http://schemas.microsoft.com/office/powerpoint/2010/main" val="189483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70C53-7B30-48D9-9DEC-0BE4B553FB2F}"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61664-02F0-4411-BE59-37B50C659B10}"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608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70C53-7B30-48D9-9DEC-0BE4B553FB2F}"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61664-02F0-4411-BE59-37B50C659B10}" type="slidenum">
              <a:rPr lang="en-IN" smtClean="0"/>
              <a:t>‹#›</a:t>
            </a:fld>
            <a:endParaRPr lang="en-IN"/>
          </a:p>
        </p:txBody>
      </p:sp>
    </p:spTree>
    <p:extLst>
      <p:ext uri="{BB962C8B-B14F-4D97-AF65-F5344CB8AC3E}">
        <p14:creationId xmlns:p14="http://schemas.microsoft.com/office/powerpoint/2010/main" val="3999604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70C53-7B30-48D9-9DEC-0BE4B553FB2F}" type="datetimeFigureOut">
              <a:rPr lang="en-IN" smtClean="0"/>
              <a:t>06-04-2022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B61664-02F0-4411-BE59-37B50C659B10}" type="slidenum">
              <a:rPr lang="en-IN" smtClean="0"/>
              <a:t>‹#›</a:t>
            </a:fld>
            <a:endParaRPr lang="en-IN"/>
          </a:p>
        </p:txBody>
      </p:sp>
    </p:spTree>
    <p:extLst>
      <p:ext uri="{BB962C8B-B14F-4D97-AF65-F5344CB8AC3E}">
        <p14:creationId xmlns:p14="http://schemas.microsoft.com/office/powerpoint/2010/main" val="84717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70C53-7B30-48D9-9DEC-0BE4B553FB2F}" type="datetimeFigureOut">
              <a:rPr lang="en-IN" smtClean="0"/>
              <a:t>06-04-2022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B61664-02F0-4411-BE59-37B50C659B10}" type="slidenum">
              <a:rPr lang="en-IN" smtClean="0"/>
              <a:t>‹#›</a:t>
            </a:fld>
            <a:endParaRPr lang="en-IN"/>
          </a:p>
        </p:txBody>
      </p:sp>
    </p:spTree>
    <p:extLst>
      <p:ext uri="{BB962C8B-B14F-4D97-AF65-F5344CB8AC3E}">
        <p14:creationId xmlns:p14="http://schemas.microsoft.com/office/powerpoint/2010/main" val="31662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070C53-7B30-48D9-9DEC-0BE4B553FB2F}" type="datetimeFigureOut">
              <a:rPr lang="en-IN" smtClean="0"/>
              <a:t>06-04-2022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0B61664-02F0-4411-BE59-37B50C659B10}" type="slidenum">
              <a:rPr lang="en-IN" smtClean="0"/>
              <a:t>‹#›</a:t>
            </a:fld>
            <a:endParaRPr lang="en-IN"/>
          </a:p>
        </p:txBody>
      </p:sp>
    </p:spTree>
    <p:extLst>
      <p:ext uri="{BB962C8B-B14F-4D97-AF65-F5344CB8AC3E}">
        <p14:creationId xmlns:p14="http://schemas.microsoft.com/office/powerpoint/2010/main" val="101251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2070C53-7B30-48D9-9DEC-0BE4B553FB2F}" type="datetimeFigureOut">
              <a:rPr lang="en-IN" smtClean="0"/>
              <a:t>06-04-2022</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B61664-02F0-4411-BE59-37B50C659B10}" type="slidenum">
              <a:rPr lang="en-IN" smtClean="0"/>
              <a:t>‹#›</a:t>
            </a:fld>
            <a:endParaRPr lang="en-IN"/>
          </a:p>
        </p:txBody>
      </p:sp>
    </p:spTree>
    <p:extLst>
      <p:ext uri="{BB962C8B-B14F-4D97-AF65-F5344CB8AC3E}">
        <p14:creationId xmlns:p14="http://schemas.microsoft.com/office/powerpoint/2010/main" val="403456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70C53-7B30-48D9-9DEC-0BE4B553FB2F}"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61664-02F0-4411-BE59-37B50C659B10}" type="slidenum">
              <a:rPr lang="en-IN" smtClean="0"/>
              <a:t>‹#›</a:t>
            </a:fld>
            <a:endParaRPr lang="en-IN"/>
          </a:p>
        </p:txBody>
      </p:sp>
    </p:spTree>
    <p:extLst>
      <p:ext uri="{BB962C8B-B14F-4D97-AF65-F5344CB8AC3E}">
        <p14:creationId xmlns:p14="http://schemas.microsoft.com/office/powerpoint/2010/main" val="1512445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2070C53-7B30-48D9-9DEC-0BE4B553FB2F}" type="datetimeFigureOut">
              <a:rPr lang="en-IN" smtClean="0"/>
              <a:t>06-04-2022</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0B61664-02F0-4411-BE59-37B50C659B10}"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4652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8593-4F4D-4781-8F93-4006822B9B64}"/>
              </a:ext>
            </a:extLst>
          </p:cNvPr>
          <p:cNvSpPr>
            <a:spLocks noGrp="1"/>
          </p:cNvSpPr>
          <p:nvPr>
            <p:ph type="ctrTitle"/>
          </p:nvPr>
        </p:nvSpPr>
        <p:spPr/>
        <p:txBody>
          <a:bodyPr>
            <a:noAutofit/>
          </a:bodyPr>
          <a:lstStyle/>
          <a:p>
            <a:r>
              <a:rPr lang="en-US" sz="5400" b="1" dirty="0">
                <a:solidFill>
                  <a:srgbClr val="000000"/>
                </a:solidFill>
                <a:latin typeface="Times New Roman" panose="02020603050405020304" pitchFamily="18" charset="0"/>
              </a:rPr>
              <a:t>Time Series Forecasting of ECG using Transfer Learning &amp; Heart Arrhythmia Detection</a:t>
            </a:r>
            <a:endParaRPr lang="en-IN" sz="5400" dirty="0"/>
          </a:p>
        </p:txBody>
      </p:sp>
      <p:sp>
        <p:nvSpPr>
          <p:cNvPr id="3" name="Subtitle 2">
            <a:extLst>
              <a:ext uri="{FF2B5EF4-FFF2-40B4-BE49-F238E27FC236}">
                <a16:creationId xmlns:a16="http://schemas.microsoft.com/office/drawing/2014/main" id="{95B2A93D-2D52-4F2B-B657-AE23A3C0CDD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71532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9A6BBD2-36FE-4F15-9E25-0AA58FE2DAA8}"/>
              </a:ext>
            </a:extLst>
          </p:cNvPr>
          <p:cNvPicPr>
            <a:picLocks noChangeAspect="1"/>
          </p:cNvPicPr>
          <p:nvPr/>
        </p:nvPicPr>
        <p:blipFill>
          <a:blip r:embed="rId2"/>
          <a:stretch>
            <a:fillRect/>
          </a:stretch>
        </p:blipFill>
        <p:spPr>
          <a:xfrm>
            <a:off x="4380099" y="4088908"/>
            <a:ext cx="4090133" cy="2231354"/>
          </a:xfrm>
          <a:prstGeom prst="rect">
            <a:avLst/>
          </a:prstGeom>
        </p:spPr>
      </p:pic>
      <p:pic>
        <p:nvPicPr>
          <p:cNvPr id="7" name="Picture 6">
            <a:extLst>
              <a:ext uri="{FF2B5EF4-FFF2-40B4-BE49-F238E27FC236}">
                <a16:creationId xmlns:a16="http://schemas.microsoft.com/office/drawing/2014/main" id="{E993349B-473F-4C65-A400-CA30FDD3D397}"/>
              </a:ext>
            </a:extLst>
          </p:cNvPr>
          <p:cNvPicPr>
            <a:picLocks noChangeAspect="1"/>
          </p:cNvPicPr>
          <p:nvPr/>
        </p:nvPicPr>
        <p:blipFill>
          <a:blip r:embed="rId3"/>
          <a:stretch>
            <a:fillRect/>
          </a:stretch>
        </p:blipFill>
        <p:spPr>
          <a:xfrm>
            <a:off x="390621" y="1828404"/>
            <a:ext cx="3989478" cy="2154231"/>
          </a:xfrm>
          <a:prstGeom prst="rect">
            <a:avLst/>
          </a:prstGeom>
        </p:spPr>
      </p:pic>
      <p:sp>
        <p:nvSpPr>
          <p:cNvPr id="2" name="Title 1">
            <a:extLst>
              <a:ext uri="{FF2B5EF4-FFF2-40B4-BE49-F238E27FC236}">
                <a16:creationId xmlns:a16="http://schemas.microsoft.com/office/drawing/2014/main" id="{C73ED2FB-072D-45F8-87A3-3414749A1583}"/>
              </a:ext>
            </a:extLst>
          </p:cNvPr>
          <p:cNvSpPr>
            <a:spLocks noGrp="1"/>
          </p:cNvSpPr>
          <p:nvPr>
            <p:ph type="title"/>
          </p:nvPr>
        </p:nvSpPr>
        <p:spPr/>
        <p:txBody>
          <a:bodyPr/>
          <a:lstStyle/>
          <a:p>
            <a:r>
              <a:rPr lang="en-IN" dirty="0"/>
              <a:t>Quantification &amp; Visualization of Improvement</a:t>
            </a:r>
          </a:p>
        </p:txBody>
      </p:sp>
      <p:pic>
        <p:nvPicPr>
          <p:cNvPr id="5" name="Content Placeholder 4">
            <a:extLst>
              <a:ext uri="{FF2B5EF4-FFF2-40B4-BE49-F238E27FC236}">
                <a16:creationId xmlns:a16="http://schemas.microsoft.com/office/drawing/2014/main" id="{EB26BD57-522B-474B-8272-030A7E60B8F5}"/>
              </a:ext>
            </a:extLst>
          </p:cNvPr>
          <p:cNvPicPr>
            <a:picLocks noGrp="1" noChangeAspect="1"/>
          </p:cNvPicPr>
          <p:nvPr>
            <p:ph idx="1"/>
          </p:nvPr>
        </p:nvPicPr>
        <p:blipFill>
          <a:blip r:embed="rId4"/>
          <a:stretch>
            <a:fillRect/>
          </a:stretch>
        </p:blipFill>
        <p:spPr>
          <a:xfrm>
            <a:off x="4380099" y="1934677"/>
            <a:ext cx="4763901" cy="2024781"/>
          </a:xfrm>
        </p:spPr>
      </p:pic>
      <p:pic>
        <p:nvPicPr>
          <p:cNvPr id="13" name="Picture 12">
            <a:extLst>
              <a:ext uri="{FF2B5EF4-FFF2-40B4-BE49-F238E27FC236}">
                <a16:creationId xmlns:a16="http://schemas.microsoft.com/office/drawing/2014/main" id="{65A60A94-68A6-4DF2-A2D8-D77F2D458F35}"/>
              </a:ext>
            </a:extLst>
          </p:cNvPr>
          <p:cNvPicPr>
            <a:picLocks noChangeAspect="1"/>
          </p:cNvPicPr>
          <p:nvPr/>
        </p:nvPicPr>
        <p:blipFill>
          <a:blip r:embed="rId5"/>
          <a:stretch>
            <a:fillRect/>
          </a:stretch>
        </p:blipFill>
        <p:spPr>
          <a:xfrm>
            <a:off x="390621" y="3959458"/>
            <a:ext cx="3989478" cy="2283687"/>
          </a:xfrm>
          <a:prstGeom prst="rect">
            <a:avLst/>
          </a:prstGeom>
        </p:spPr>
      </p:pic>
    </p:spTree>
    <p:extLst>
      <p:ext uri="{BB962C8B-B14F-4D97-AF65-F5344CB8AC3E}">
        <p14:creationId xmlns:p14="http://schemas.microsoft.com/office/powerpoint/2010/main" val="3144868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2ABB-604C-4FD0-9B16-77DE03161D57}"/>
              </a:ext>
            </a:extLst>
          </p:cNvPr>
          <p:cNvSpPr>
            <a:spLocks noGrp="1"/>
          </p:cNvSpPr>
          <p:nvPr>
            <p:ph type="title"/>
          </p:nvPr>
        </p:nvSpPr>
        <p:spPr/>
        <p:txBody>
          <a:bodyPr/>
          <a:lstStyle/>
          <a:p>
            <a:r>
              <a:rPr lang="en-IN" dirty="0"/>
              <a:t>Arrhythmia &amp; Heart Rate Detection</a:t>
            </a:r>
          </a:p>
        </p:txBody>
      </p:sp>
      <p:sp>
        <p:nvSpPr>
          <p:cNvPr id="3" name="Content Placeholder 2">
            <a:extLst>
              <a:ext uri="{FF2B5EF4-FFF2-40B4-BE49-F238E27FC236}">
                <a16:creationId xmlns:a16="http://schemas.microsoft.com/office/drawing/2014/main" id="{15ACE839-FBB3-48DC-9817-7F30300A856C}"/>
              </a:ext>
            </a:extLst>
          </p:cNvPr>
          <p:cNvSpPr>
            <a:spLocks noGrp="1"/>
          </p:cNvSpPr>
          <p:nvPr>
            <p:ph idx="1"/>
          </p:nvPr>
        </p:nvSpPr>
        <p:spPr/>
        <p:txBody>
          <a:bodyPr>
            <a:normAutofit lnSpcReduction="10000"/>
          </a:bodyPr>
          <a:lstStyle/>
          <a:p>
            <a:pPr>
              <a:buFont typeface="Wingdings" panose="05000000000000000000" pitchFamily="2" charset="2"/>
              <a:buChar char="§"/>
            </a:pPr>
            <a:r>
              <a:rPr lang="en-IN" dirty="0"/>
              <a:t>We also perform the task of beat classification for the predicted signals using a Convolution Neural Network.</a:t>
            </a:r>
          </a:p>
          <a:p>
            <a:pPr>
              <a:buFont typeface="Wingdings" panose="05000000000000000000" pitchFamily="2" charset="2"/>
              <a:buChar char="§"/>
            </a:pPr>
            <a:r>
              <a:rPr lang="en-IN" dirty="0"/>
              <a:t>There are three classes in which the beats are classified, </a:t>
            </a:r>
            <a:r>
              <a:rPr lang="en-IN" dirty="0" err="1"/>
              <a:t>i</a:t>
            </a:r>
            <a:r>
              <a:rPr lang="en-IN" dirty="0"/>
              <a:t>) Normal ii)PAC and iii)PVC</a:t>
            </a:r>
          </a:p>
          <a:p>
            <a:pPr>
              <a:buFont typeface="Wingdings" panose="05000000000000000000" pitchFamily="2" charset="2"/>
              <a:buChar char="§"/>
            </a:pPr>
            <a:r>
              <a:rPr lang="en-IN" dirty="0"/>
              <a:t>This classification we observed was hard to understand for anyone not connected with medical filed and did no value addition for them, so we trained another neural network as well which group the abnormal classes i.e. PAC &amp; PVC into one single class anomalous beat types. This makes it easier for the patient to understand. We perform binary classification here (1(Anomalous)/0(Normal))</a:t>
            </a:r>
          </a:p>
          <a:p>
            <a:pPr>
              <a:buFont typeface="Wingdings" panose="05000000000000000000" pitchFamily="2" charset="2"/>
              <a:buChar char="§"/>
            </a:pPr>
            <a:r>
              <a:rPr lang="en-IN" dirty="0"/>
              <a:t>Thus we cater to both patients &amp; physicians. </a:t>
            </a:r>
          </a:p>
          <a:p>
            <a:pPr>
              <a:buFont typeface="Wingdings" panose="05000000000000000000" pitchFamily="2" charset="2"/>
              <a:buChar char="§"/>
            </a:pPr>
            <a:r>
              <a:rPr lang="en-IN" dirty="0"/>
              <a:t>We also calculate the heart rate from the predicted using ECG signal.</a:t>
            </a:r>
          </a:p>
        </p:txBody>
      </p:sp>
    </p:spTree>
    <p:extLst>
      <p:ext uri="{BB962C8B-B14F-4D97-AF65-F5344CB8AC3E}">
        <p14:creationId xmlns:p14="http://schemas.microsoft.com/office/powerpoint/2010/main" val="392592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2750-506A-49F3-8BE6-466CE907C483}"/>
              </a:ext>
            </a:extLst>
          </p:cNvPr>
          <p:cNvSpPr>
            <a:spLocks noGrp="1"/>
          </p:cNvSpPr>
          <p:nvPr>
            <p:ph type="title"/>
          </p:nvPr>
        </p:nvSpPr>
        <p:spPr/>
        <p:txBody>
          <a:bodyPr/>
          <a:lstStyle/>
          <a:p>
            <a:r>
              <a:rPr lang="en-IN" dirty="0"/>
              <a:t>Quantifiable Metrics from the model</a:t>
            </a:r>
          </a:p>
        </p:txBody>
      </p:sp>
      <p:pic>
        <p:nvPicPr>
          <p:cNvPr id="5" name="Content Placeholder 4">
            <a:extLst>
              <a:ext uri="{FF2B5EF4-FFF2-40B4-BE49-F238E27FC236}">
                <a16:creationId xmlns:a16="http://schemas.microsoft.com/office/drawing/2014/main" id="{0A085135-6F6C-4E33-B2D6-D14DFFEC9152}"/>
              </a:ext>
            </a:extLst>
          </p:cNvPr>
          <p:cNvPicPr>
            <a:picLocks noGrp="1" noChangeAspect="1"/>
          </p:cNvPicPr>
          <p:nvPr>
            <p:ph idx="1"/>
          </p:nvPr>
        </p:nvPicPr>
        <p:blipFill>
          <a:blip r:embed="rId2"/>
          <a:stretch>
            <a:fillRect/>
          </a:stretch>
        </p:blipFill>
        <p:spPr>
          <a:xfrm>
            <a:off x="141191" y="2168418"/>
            <a:ext cx="4028792" cy="1932176"/>
          </a:xfrm>
        </p:spPr>
      </p:pic>
      <p:pic>
        <p:nvPicPr>
          <p:cNvPr id="7" name="Picture 6">
            <a:extLst>
              <a:ext uri="{FF2B5EF4-FFF2-40B4-BE49-F238E27FC236}">
                <a16:creationId xmlns:a16="http://schemas.microsoft.com/office/drawing/2014/main" id="{75D85625-29CE-4D5C-8E85-3B4AF1851266}"/>
              </a:ext>
            </a:extLst>
          </p:cNvPr>
          <p:cNvPicPr>
            <a:picLocks noChangeAspect="1"/>
          </p:cNvPicPr>
          <p:nvPr/>
        </p:nvPicPr>
        <p:blipFill rotWithShape="1">
          <a:blip r:embed="rId3"/>
          <a:srcRect t="2370"/>
          <a:stretch/>
        </p:blipFill>
        <p:spPr>
          <a:xfrm>
            <a:off x="4450794" y="2168418"/>
            <a:ext cx="4693206" cy="2201606"/>
          </a:xfrm>
          <a:prstGeom prst="rect">
            <a:avLst/>
          </a:prstGeom>
        </p:spPr>
      </p:pic>
      <p:sp>
        <p:nvSpPr>
          <p:cNvPr id="9" name="TextBox 8">
            <a:extLst>
              <a:ext uri="{FF2B5EF4-FFF2-40B4-BE49-F238E27FC236}">
                <a16:creationId xmlns:a16="http://schemas.microsoft.com/office/drawing/2014/main" id="{EBB57E9E-B20A-43AD-8AFC-93F80C0CA8BB}"/>
              </a:ext>
            </a:extLst>
          </p:cNvPr>
          <p:cNvSpPr txBox="1"/>
          <p:nvPr/>
        </p:nvSpPr>
        <p:spPr>
          <a:xfrm>
            <a:off x="822960" y="4716379"/>
            <a:ext cx="2314876" cy="369332"/>
          </a:xfrm>
          <a:prstGeom prst="rect">
            <a:avLst/>
          </a:prstGeom>
          <a:noFill/>
        </p:spPr>
        <p:txBody>
          <a:bodyPr wrap="square" rtlCol="0">
            <a:spAutoFit/>
          </a:bodyPr>
          <a:lstStyle/>
          <a:p>
            <a:pPr algn="ctr"/>
            <a:r>
              <a:rPr lang="en-IN" dirty="0"/>
              <a:t>3 Class Classification</a:t>
            </a:r>
          </a:p>
        </p:txBody>
      </p:sp>
      <p:sp>
        <p:nvSpPr>
          <p:cNvPr id="10" name="TextBox 9">
            <a:extLst>
              <a:ext uri="{FF2B5EF4-FFF2-40B4-BE49-F238E27FC236}">
                <a16:creationId xmlns:a16="http://schemas.microsoft.com/office/drawing/2014/main" id="{91CD53E4-249C-4C25-B1C1-445AA4D76DCD}"/>
              </a:ext>
            </a:extLst>
          </p:cNvPr>
          <p:cNvSpPr txBox="1"/>
          <p:nvPr/>
        </p:nvSpPr>
        <p:spPr>
          <a:xfrm>
            <a:off x="6006166" y="4801081"/>
            <a:ext cx="2560320" cy="369332"/>
          </a:xfrm>
          <a:prstGeom prst="rect">
            <a:avLst/>
          </a:prstGeom>
          <a:noFill/>
        </p:spPr>
        <p:txBody>
          <a:bodyPr wrap="square" rtlCol="0">
            <a:spAutoFit/>
          </a:bodyPr>
          <a:lstStyle/>
          <a:p>
            <a:r>
              <a:rPr lang="en-IN" dirty="0"/>
              <a:t>Binary Classification</a:t>
            </a:r>
          </a:p>
        </p:txBody>
      </p:sp>
    </p:spTree>
    <p:extLst>
      <p:ext uri="{BB962C8B-B14F-4D97-AF65-F5344CB8AC3E}">
        <p14:creationId xmlns:p14="http://schemas.microsoft.com/office/powerpoint/2010/main" val="2000842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4DD8-634F-4400-99D6-A0448CBA1AC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4D0C924-1BB1-4F16-B39D-1F165437FE73}"/>
              </a:ext>
            </a:extLst>
          </p:cNvPr>
          <p:cNvSpPr>
            <a:spLocks noGrp="1"/>
          </p:cNvSpPr>
          <p:nvPr>
            <p:ph idx="1"/>
          </p:nvPr>
        </p:nvSpPr>
        <p:spPr/>
        <p:txBody>
          <a:bodyPr>
            <a:normAutofit/>
          </a:bodyPr>
          <a:lstStyle/>
          <a:p>
            <a:r>
              <a:rPr lang="en-US" dirty="0"/>
              <a:t>In this work, we showed how transfer learning is an effective technique for the time series prediction of ECG signals. We believe the pre-trained model compared to others will generalize better to unseen data in real-world scenarios. It was found that drift detection &amp; retraining the model for the points identified as drift points can improve the model performance. </a:t>
            </a:r>
          </a:p>
          <a:p>
            <a:r>
              <a:rPr lang="en-US" dirty="0"/>
              <a:t>As for the future scope of work, we may try different approaches like ARIMA, AIMA with transfer learning and compare the performances with LSTM. One may also try different drift detection approaches &amp; figure out the one which reports the critical points with high precision continuously.</a:t>
            </a:r>
            <a:endParaRPr lang="en-IN" dirty="0"/>
          </a:p>
        </p:txBody>
      </p:sp>
    </p:spTree>
    <p:extLst>
      <p:ext uri="{BB962C8B-B14F-4D97-AF65-F5344CB8AC3E}">
        <p14:creationId xmlns:p14="http://schemas.microsoft.com/office/powerpoint/2010/main" val="330530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6B36-4D18-43BC-84FC-5E992FC2201E}"/>
              </a:ext>
            </a:extLst>
          </p:cNvPr>
          <p:cNvSpPr>
            <a:spLocks noGrp="1"/>
          </p:cNvSpPr>
          <p:nvPr>
            <p:ph type="title"/>
          </p:nvPr>
        </p:nvSpPr>
        <p:spPr/>
        <p:txBody>
          <a:bodyPr/>
          <a:lstStyle/>
          <a:p>
            <a:r>
              <a:rPr lang="en-IN" dirty="0"/>
              <a:t>Acknowledgement</a:t>
            </a:r>
          </a:p>
        </p:txBody>
      </p:sp>
      <p:sp>
        <p:nvSpPr>
          <p:cNvPr id="3" name="Content Placeholder 2">
            <a:extLst>
              <a:ext uri="{FF2B5EF4-FFF2-40B4-BE49-F238E27FC236}">
                <a16:creationId xmlns:a16="http://schemas.microsoft.com/office/drawing/2014/main" id="{339AD3BD-D929-4DB7-9B6B-AACD6B0EB052}"/>
              </a:ext>
            </a:extLst>
          </p:cNvPr>
          <p:cNvSpPr>
            <a:spLocks noGrp="1"/>
          </p:cNvSpPr>
          <p:nvPr>
            <p:ph idx="1"/>
          </p:nvPr>
        </p:nvSpPr>
        <p:spPr/>
        <p:txBody>
          <a:bodyPr>
            <a:normAutofit fontScale="85000" lnSpcReduction="10000"/>
          </a:bodyPr>
          <a:lstStyle/>
          <a:p>
            <a:r>
              <a:rPr lang="en-US" dirty="0"/>
              <a:t>I have tried my best to present this state of the art report in a complete manner</a:t>
            </a:r>
          </a:p>
          <a:p>
            <a:r>
              <a:rPr lang="en-US" dirty="0"/>
              <a:t>without failing the deadlines. However, it would not have been possible without</a:t>
            </a:r>
          </a:p>
          <a:p>
            <a:r>
              <a:rPr lang="en-US" dirty="0"/>
              <a:t>the kind support and help of many individuals. We would like to extend our sincere</a:t>
            </a:r>
          </a:p>
          <a:p>
            <a:r>
              <a:rPr lang="en-US" dirty="0"/>
              <a:t>thanks to all of them.</a:t>
            </a:r>
          </a:p>
          <a:p>
            <a:endParaRPr lang="en-US" dirty="0"/>
          </a:p>
          <a:p>
            <a:pPr algn="just"/>
            <a:r>
              <a:rPr lang="en-US" dirty="0"/>
              <a:t>I am very highly indebted to Dr. Sonali Agarwal Ma’am &amp; </a:t>
            </a:r>
            <a:r>
              <a:rPr lang="en-US" dirty="0" err="1"/>
              <a:t>Sadhna</a:t>
            </a:r>
            <a:r>
              <a:rPr lang="en-US" dirty="0"/>
              <a:t> Ma’am for their guidance and constant supervision as well as for providing necessary information </a:t>
            </a:r>
            <a:r>
              <a:rPr lang="en-US"/>
              <a:t>concerning to </a:t>
            </a:r>
          </a:p>
          <a:p>
            <a:pPr algn="just"/>
            <a:r>
              <a:rPr lang="en-US"/>
              <a:t>implementation</a:t>
            </a:r>
            <a:r>
              <a:rPr lang="en-US" dirty="0"/>
              <a:t>. I am very thankful to them for their support in this comprehensive</a:t>
            </a:r>
          </a:p>
          <a:p>
            <a:pPr algn="just"/>
            <a:r>
              <a:rPr lang="en-US" dirty="0"/>
              <a:t>in-depth study.</a:t>
            </a:r>
            <a:endParaRPr lang="en-IN" dirty="0"/>
          </a:p>
        </p:txBody>
      </p:sp>
    </p:spTree>
    <p:extLst>
      <p:ext uri="{BB962C8B-B14F-4D97-AF65-F5344CB8AC3E}">
        <p14:creationId xmlns:p14="http://schemas.microsoft.com/office/powerpoint/2010/main" val="109217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CAB3-4A10-4714-BAF7-4D37B48547FF}"/>
              </a:ext>
            </a:extLst>
          </p:cNvPr>
          <p:cNvSpPr>
            <a:spLocks noGrp="1"/>
          </p:cNvSpPr>
          <p:nvPr>
            <p:ph type="title"/>
          </p:nvPr>
        </p:nvSpPr>
        <p:spPr/>
        <p:txBody>
          <a:bodyPr/>
          <a:lstStyle/>
          <a:p>
            <a:r>
              <a:rPr lang="en-IN" dirty="0"/>
              <a:t>The Problem at Hand</a:t>
            </a:r>
          </a:p>
        </p:txBody>
      </p:sp>
      <p:sp>
        <p:nvSpPr>
          <p:cNvPr id="3" name="Content Placeholder 2">
            <a:extLst>
              <a:ext uri="{FF2B5EF4-FFF2-40B4-BE49-F238E27FC236}">
                <a16:creationId xmlns:a16="http://schemas.microsoft.com/office/drawing/2014/main" id="{D4517D71-8F4B-46AC-95E0-227D8DA54AE6}"/>
              </a:ext>
            </a:extLst>
          </p:cNvPr>
          <p:cNvSpPr>
            <a:spLocks noGrp="1"/>
          </p:cNvSpPr>
          <p:nvPr>
            <p:ph idx="1"/>
          </p:nvPr>
        </p:nvSpPr>
        <p:spPr/>
        <p:txBody>
          <a:bodyPr>
            <a:normAutofit/>
          </a:bodyPr>
          <a:lstStyle/>
          <a:p>
            <a:pPr>
              <a:buFont typeface="Wingdings" panose="05000000000000000000" pitchFamily="2" charset="2"/>
              <a:buChar char="Ø"/>
            </a:pPr>
            <a:r>
              <a:rPr lang="en-IN" sz="2200" dirty="0"/>
              <a:t>With digitization of ECG signals, there is large amounts of data being generated using different type of ECG sensors including the portable ECG measurement devices like watches. </a:t>
            </a:r>
          </a:p>
          <a:p>
            <a:pPr marL="0" indent="0">
              <a:buNone/>
            </a:pPr>
            <a:endParaRPr lang="en-IN" sz="2200" dirty="0"/>
          </a:p>
          <a:p>
            <a:pPr>
              <a:buFont typeface="Wingdings" panose="05000000000000000000" pitchFamily="2" charset="2"/>
              <a:buChar char="Ø"/>
            </a:pPr>
            <a:r>
              <a:rPr lang="en-IN" sz="2200" dirty="0"/>
              <a:t>To exploit the full potential of this large amounts of data being generated, there is need to develop models that can analyse this data and find useful insights. It isn’t practically possible for single person or even group of persons to analyse the data at the speed and volume at which it is being generated.</a:t>
            </a:r>
          </a:p>
          <a:p>
            <a:pPr marL="0" indent="0">
              <a:buNone/>
            </a:pPr>
            <a:endParaRPr lang="en-IN" sz="2200" dirty="0"/>
          </a:p>
          <a:p>
            <a:pPr>
              <a:buFont typeface="Wingdings" panose="05000000000000000000" pitchFamily="2" charset="2"/>
              <a:buChar char="Ø"/>
            </a:pPr>
            <a:endParaRPr lang="en-IN" sz="2200" dirty="0"/>
          </a:p>
          <a:p>
            <a:pPr>
              <a:buFont typeface="Wingdings" panose="05000000000000000000" pitchFamily="2" charset="2"/>
              <a:buChar char="Ø"/>
            </a:pPr>
            <a:endParaRPr lang="en-IN" sz="2200" dirty="0"/>
          </a:p>
          <a:p>
            <a:endParaRPr lang="en-IN" sz="2200" dirty="0"/>
          </a:p>
          <a:p>
            <a:endParaRPr lang="en-IN" sz="2200" dirty="0"/>
          </a:p>
          <a:p>
            <a:endParaRPr lang="en-IN" sz="2200" dirty="0"/>
          </a:p>
        </p:txBody>
      </p:sp>
    </p:spTree>
    <p:extLst>
      <p:ext uri="{BB962C8B-B14F-4D97-AF65-F5344CB8AC3E}">
        <p14:creationId xmlns:p14="http://schemas.microsoft.com/office/powerpoint/2010/main" val="381122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799A-3454-4D0E-A136-09BAECF9016D}"/>
              </a:ext>
            </a:extLst>
          </p:cNvPr>
          <p:cNvSpPr>
            <a:spLocks noGrp="1"/>
          </p:cNvSpPr>
          <p:nvPr>
            <p:ph type="title"/>
          </p:nvPr>
        </p:nvSpPr>
        <p:spPr/>
        <p:txBody>
          <a:bodyPr/>
          <a:lstStyle/>
          <a:p>
            <a:r>
              <a:rPr lang="en-IN" dirty="0"/>
              <a:t>Solution Proposed</a:t>
            </a:r>
          </a:p>
        </p:txBody>
      </p:sp>
      <p:sp>
        <p:nvSpPr>
          <p:cNvPr id="3" name="Content Placeholder 2">
            <a:extLst>
              <a:ext uri="{FF2B5EF4-FFF2-40B4-BE49-F238E27FC236}">
                <a16:creationId xmlns:a16="http://schemas.microsoft.com/office/drawing/2014/main" id="{127D075F-928D-4630-8E35-5C3E54F1E513}"/>
              </a:ext>
            </a:extLst>
          </p:cNvPr>
          <p:cNvSpPr>
            <a:spLocks noGrp="1"/>
          </p:cNvSpPr>
          <p:nvPr>
            <p:ph idx="1"/>
          </p:nvPr>
        </p:nvSpPr>
        <p:spPr/>
        <p:txBody>
          <a:bodyPr>
            <a:normAutofit/>
          </a:bodyPr>
          <a:lstStyle/>
          <a:p>
            <a:pPr>
              <a:buFont typeface="Wingdings" panose="05000000000000000000" pitchFamily="2" charset="2"/>
              <a:buChar char="Ø"/>
            </a:pPr>
            <a:r>
              <a:rPr lang="en-IN" dirty="0"/>
              <a:t>Trained an LSTM network using Transfer learning for time series forecasting of ECG signals.</a:t>
            </a:r>
          </a:p>
          <a:p>
            <a:pPr>
              <a:buFont typeface="Wingdings" panose="05000000000000000000" pitchFamily="2" charset="2"/>
              <a:buChar char="Ø"/>
            </a:pPr>
            <a:r>
              <a:rPr lang="en-IN" dirty="0"/>
              <a:t>The LSTM network was first pretrained on the ICENTIA 11K ECG dataset followed by finetuning on the downstream data set.</a:t>
            </a:r>
          </a:p>
          <a:p>
            <a:pPr>
              <a:buFont typeface="Wingdings" panose="05000000000000000000" pitchFamily="2" charset="2"/>
              <a:buChar char="Ø"/>
            </a:pPr>
            <a:r>
              <a:rPr lang="en-IN" dirty="0"/>
              <a:t>The predicted Signals are fed to a neural network  which classifies the beat types (PVC,PAC,Normal) of signal.</a:t>
            </a:r>
          </a:p>
          <a:p>
            <a:pPr>
              <a:buFont typeface="Wingdings" panose="05000000000000000000" pitchFamily="2" charset="2"/>
              <a:buChar char="Ø"/>
            </a:pPr>
            <a:r>
              <a:rPr lang="en-IN" dirty="0"/>
              <a:t>Another neural network is also used for layman analysis (1/0) classification. 1=</a:t>
            </a:r>
            <a:r>
              <a:rPr lang="en-IN" dirty="0">
                <a:solidFill>
                  <a:srgbClr val="202124"/>
                </a:solidFill>
                <a:latin typeface="Google Sans"/>
              </a:rPr>
              <a:t>A</a:t>
            </a:r>
            <a:r>
              <a:rPr lang="en-IN" b="0" i="0" dirty="0">
                <a:solidFill>
                  <a:srgbClr val="202124"/>
                </a:solidFill>
                <a:effectLst/>
                <a:latin typeface="Google Sans"/>
              </a:rPr>
              <a:t>nomalous Beat 0=Non Anomalous Beat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59184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30B5-B6B0-4DBC-ADE1-1411A6C7CA41}"/>
              </a:ext>
            </a:extLst>
          </p:cNvPr>
          <p:cNvSpPr>
            <a:spLocks noGrp="1"/>
          </p:cNvSpPr>
          <p:nvPr>
            <p:ph type="title"/>
          </p:nvPr>
        </p:nvSpPr>
        <p:spPr/>
        <p:txBody>
          <a:bodyPr>
            <a:normAutofit fontScale="90000"/>
          </a:bodyPr>
          <a:lstStyle/>
          <a:p>
            <a:r>
              <a:rPr lang="en-IN" dirty="0"/>
              <a:t>What is Time Series Forecasting &amp; Transfer Learning? </a:t>
            </a:r>
          </a:p>
        </p:txBody>
      </p:sp>
      <p:sp>
        <p:nvSpPr>
          <p:cNvPr id="3" name="Content Placeholder 2">
            <a:extLst>
              <a:ext uri="{FF2B5EF4-FFF2-40B4-BE49-F238E27FC236}">
                <a16:creationId xmlns:a16="http://schemas.microsoft.com/office/drawing/2014/main" id="{DF64694B-D4EB-44D8-89F3-980FEB55238D}"/>
              </a:ext>
            </a:extLst>
          </p:cNvPr>
          <p:cNvSpPr>
            <a:spLocks noGrp="1"/>
          </p:cNvSpPr>
          <p:nvPr>
            <p:ph idx="1"/>
          </p:nvPr>
        </p:nvSpPr>
        <p:spPr/>
        <p:txBody>
          <a:bodyPr/>
          <a:lstStyle/>
          <a:p>
            <a:pPr>
              <a:buFont typeface="Wingdings" panose="05000000000000000000" pitchFamily="2" charset="2"/>
              <a:buChar char="Ø"/>
            </a:pPr>
            <a:r>
              <a:rPr lang="en-IN" dirty="0"/>
              <a:t>Time Series Forecasting involves prediction of future values of a time series.</a:t>
            </a:r>
          </a:p>
          <a:p>
            <a:pPr>
              <a:buFont typeface="Wingdings" panose="05000000000000000000" pitchFamily="2" charset="2"/>
              <a:buChar char="Ø"/>
            </a:pPr>
            <a:r>
              <a:rPr lang="en-IN" dirty="0"/>
              <a:t>Time series forecasting applications involve Stock Prices predictions, GDP Predictions amongst others.</a:t>
            </a:r>
          </a:p>
          <a:p>
            <a:pPr>
              <a:buFont typeface="Wingdings" panose="05000000000000000000" pitchFamily="2" charset="2"/>
              <a:buChar char="Ø"/>
            </a:pPr>
            <a:r>
              <a:rPr lang="en-IN" dirty="0"/>
              <a:t>Time Series Forecasting in Healthcare can help with important insights that can save patients life’s.</a:t>
            </a:r>
          </a:p>
          <a:p>
            <a:pPr>
              <a:buFont typeface="Wingdings" panose="05000000000000000000" pitchFamily="2" charset="2"/>
              <a:buChar char="Ø"/>
            </a:pPr>
            <a:r>
              <a:rPr lang="en-IN" dirty="0"/>
              <a:t>Transfer Learning is an approach </a:t>
            </a:r>
            <a:r>
              <a:rPr lang="en-US" dirty="0"/>
              <a:t>that focuses on gaining knowledge from one task and then using this knowledge in another related task.</a:t>
            </a:r>
          </a:p>
          <a:p>
            <a:pPr>
              <a:buFont typeface="Wingdings" panose="05000000000000000000" pitchFamily="2" charset="2"/>
              <a:buChar char="Ø"/>
            </a:pPr>
            <a:r>
              <a:rPr lang="en-US" dirty="0"/>
              <a:t>Transfer Learning is particularly useful when the data for model training is scarce. </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44518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33CB3FB-E3D0-41EF-B77A-1376E5107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3813" y="84165"/>
            <a:ext cx="3640137" cy="6303067"/>
          </a:xfrm>
          <a:prstGeom prst="rect">
            <a:avLst/>
          </a:prstGeom>
        </p:spPr>
      </p:pic>
      <p:sp>
        <p:nvSpPr>
          <p:cNvPr id="6" name="TextBox 5">
            <a:extLst>
              <a:ext uri="{FF2B5EF4-FFF2-40B4-BE49-F238E27FC236}">
                <a16:creationId xmlns:a16="http://schemas.microsoft.com/office/drawing/2014/main" id="{81581754-C4C7-4CA5-A9F2-CA35333784DF}"/>
              </a:ext>
            </a:extLst>
          </p:cNvPr>
          <p:cNvSpPr txBox="1"/>
          <p:nvPr/>
        </p:nvSpPr>
        <p:spPr>
          <a:xfrm>
            <a:off x="105878" y="2820201"/>
            <a:ext cx="4005337" cy="830997"/>
          </a:xfrm>
          <a:prstGeom prst="rect">
            <a:avLst/>
          </a:prstGeom>
          <a:noFill/>
        </p:spPr>
        <p:txBody>
          <a:bodyPr wrap="square" rtlCol="0">
            <a:spAutoFit/>
          </a:bodyPr>
          <a:lstStyle/>
          <a:p>
            <a:r>
              <a:rPr lang="en-IN" sz="4800" spc="-50" dirty="0">
                <a:solidFill>
                  <a:schemeClr val="tx1">
                    <a:lumMod val="75000"/>
                    <a:lumOff val="25000"/>
                  </a:schemeClr>
                </a:solidFill>
                <a:latin typeface="+mj-lt"/>
                <a:ea typeface="+mj-ea"/>
                <a:cs typeface="+mj-cs"/>
              </a:rPr>
              <a:t>Process Flow</a:t>
            </a:r>
          </a:p>
        </p:txBody>
      </p:sp>
      <p:sp>
        <p:nvSpPr>
          <p:cNvPr id="7" name="TextBox 6">
            <a:extLst>
              <a:ext uri="{FF2B5EF4-FFF2-40B4-BE49-F238E27FC236}">
                <a16:creationId xmlns:a16="http://schemas.microsoft.com/office/drawing/2014/main" id="{29777D7E-05BE-4311-BBC1-7D862BD96311}"/>
              </a:ext>
            </a:extLst>
          </p:cNvPr>
          <p:cNvSpPr txBox="1"/>
          <p:nvPr/>
        </p:nvSpPr>
        <p:spPr>
          <a:xfrm>
            <a:off x="654518" y="1549667"/>
            <a:ext cx="2290813" cy="558266"/>
          </a:xfrm>
          <a:prstGeom prst="rect">
            <a:avLst/>
          </a:prstGeom>
          <a:solidFill>
            <a:schemeClr val="bg1"/>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AF911A5D-FA71-412A-AE9F-38CAEBB23719}"/>
              </a:ext>
            </a:extLst>
          </p:cNvPr>
          <p:cNvSpPr txBox="1"/>
          <p:nvPr/>
        </p:nvSpPr>
        <p:spPr>
          <a:xfrm>
            <a:off x="6533950" y="1549667"/>
            <a:ext cx="2290813" cy="558266"/>
          </a:xfrm>
          <a:prstGeom prst="rect">
            <a:avLst/>
          </a:prstGeom>
          <a:solidFill>
            <a:schemeClr val="bg1"/>
          </a:solidFill>
        </p:spPr>
        <p:txBody>
          <a:bodyPr wrap="square" rtlCol="0">
            <a:spAutoFit/>
          </a:bodyPr>
          <a:lstStyle/>
          <a:p>
            <a:endParaRPr lang="en-IN" dirty="0"/>
          </a:p>
        </p:txBody>
      </p:sp>
      <p:sp>
        <p:nvSpPr>
          <p:cNvPr id="9" name="TextBox 8">
            <a:extLst>
              <a:ext uri="{FF2B5EF4-FFF2-40B4-BE49-F238E27FC236}">
                <a16:creationId xmlns:a16="http://schemas.microsoft.com/office/drawing/2014/main" id="{17FC4323-B5E7-49F6-9351-E519A5D61DD9}"/>
              </a:ext>
            </a:extLst>
          </p:cNvPr>
          <p:cNvSpPr txBox="1"/>
          <p:nvPr/>
        </p:nvSpPr>
        <p:spPr>
          <a:xfrm>
            <a:off x="0" y="6160168"/>
            <a:ext cx="2945331" cy="697832"/>
          </a:xfrm>
          <a:prstGeom prst="rect">
            <a:avLst/>
          </a:prstGeom>
          <a:solidFill>
            <a:schemeClr val="bg1"/>
          </a:solidFill>
        </p:spPr>
        <p:txBody>
          <a:bodyPr wrap="square" rtlCol="0">
            <a:spAutoFit/>
          </a:bodyPr>
          <a:lstStyle/>
          <a:p>
            <a:endParaRPr lang="en-IN" dirty="0"/>
          </a:p>
        </p:txBody>
      </p:sp>
      <p:sp>
        <p:nvSpPr>
          <p:cNvPr id="10" name="TextBox 9">
            <a:extLst>
              <a:ext uri="{FF2B5EF4-FFF2-40B4-BE49-F238E27FC236}">
                <a16:creationId xmlns:a16="http://schemas.microsoft.com/office/drawing/2014/main" id="{50B7F28D-996B-4CFD-B4D2-B23AA3A7F08F}"/>
              </a:ext>
            </a:extLst>
          </p:cNvPr>
          <p:cNvSpPr txBox="1"/>
          <p:nvPr/>
        </p:nvSpPr>
        <p:spPr>
          <a:xfrm>
            <a:off x="6198669" y="6160168"/>
            <a:ext cx="2945331" cy="697832"/>
          </a:xfrm>
          <a:prstGeom prst="rect">
            <a:avLst/>
          </a:prstGeom>
          <a:solidFill>
            <a:schemeClr val="bg1"/>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EF03F0B8-D7BF-4167-988B-4957659A7177}"/>
              </a:ext>
            </a:extLst>
          </p:cNvPr>
          <p:cNvSpPr txBox="1"/>
          <p:nvPr/>
        </p:nvSpPr>
        <p:spPr>
          <a:xfrm>
            <a:off x="2893813" y="6387231"/>
            <a:ext cx="3424691" cy="468797"/>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8788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7B7F6-2A3D-4D74-8FF1-CAB6DFC37AD1}"/>
              </a:ext>
            </a:extLst>
          </p:cNvPr>
          <p:cNvSpPr>
            <a:spLocks noGrp="1"/>
          </p:cNvSpPr>
          <p:nvPr>
            <p:ph type="title"/>
          </p:nvPr>
        </p:nvSpPr>
        <p:spPr/>
        <p:txBody>
          <a:bodyPr/>
          <a:lstStyle/>
          <a:p>
            <a:r>
              <a:rPr lang="en-IN" dirty="0"/>
              <a:t>Diving Deeper into the Proposed Solution</a:t>
            </a:r>
          </a:p>
        </p:txBody>
      </p:sp>
      <p:sp>
        <p:nvSpPr>
          <p:cNvPr id="3" name="Content Placeholder 2">
            <a:extLst>
              <a:ext uri="{FF2B5EF4-FFF2-40B4-BE49-F238E27FC236}">
                <a16:creationId xmlns:a16="http://schemas.microsoft.com/office/drawing/2014/main" id="{A808DA3E-7B02-4AD2-A8F7-37DD8DE80389}"/>
              </a:ext>
            </a:extLst>
          </p:cNvPr>
          <p:cNvSpPr>
            <a:spLocks noGrp="1"/>
          </p:cNvSpPr>
          <p:nvPr>
            <p:ph idx="1"/>
          </p:nvPr>
        </p:nvSpPr>
        <p:spPr/>
        <p:txBody>
          <a:bodyPr/>
          <a:lstStyle/>
          <a:p>
            <a:pPr algn="just">
              <a:buFont typeface="Wingdings" panose="05000000000000000000" pitchFamily="2" charset="2"/>
              <a:buChar char="§"/>
            </a:pPr>
            <a:r>
              <a:rPr lang="en-IN" dirty="0"/>
              <a:t>The first part of the experiment involved training LSTM on three different window sizes (512,1024,2048). Window size can be considered as the context or the values that LSTM will take into account to predict the next value.</a:t>
            </a:r>
          </a:p>
          <a:p>
            <a:pPr algn="just">
              <a:buFont typeface="Wingdings" panose="05000000000000000000" pitchFamily="2" charset="2"/>
              <a:buChar char="§"/>
            </a:pPr>
            <a:r>
              <a:rPr lang="en-IN" dirty="0"/>
              <a:t>The sampling frequency of the dataset is 250Hz so these samples are approximately 2,4 and 8 seconds long respectively. </a:t>
            </a:r>
          </a:p>
          <a:p>
            <a:pPr>
              <a:buFont typeface="Wingdings" panose="05000000000000000000" pitchFamily="2" charset="2"/>
              <a:buChar char="§"/>
            </a:pPr>
            <a:endParaRPr lang="en-IN" dirty="0"/>
          </a:p>
        </p:txBody>
      </p:sp>
      <p:pic>
        <p:nvPicPr>
          <p:cNvPr id="5" name="Picture 4">
            <a:extLst>
              <a:ext uri="{FF2B5EF4-FFF2-40B4-BE49-F238E27FC236}">
                <a16:creationId xmlns:a16="http://schemas.microsoft.com/office/drawing/2014/main" id="{FECB9487-732D-4D6C-A9C8-7E48F4BD2478}"/>
              </a:ext>
            </a:extLst>
          </p:cNvPr>
          <p:cNvPicPr>
            <a:picLocks noChangeAspect="1"/>
          </p:cNvPicPr>
          <p:nvPr/>
        </p:nvPicPr>
        <p:blipFill>
          <a:blip r:embed="rId2"/>
          <a:stretch>
            <a:fillRect/>
          </a:stretch>
        </p:blipFill>
        <p:spPr>
          <a:xfrm>
            <a:off x="3763479" y="4171660"/>
            <a:ext cx="5370896" cy="2130229"/>
          </a:xfrm>
          <a:prstGeom prst="rect">
            <a:avLst/>
          </a:prstGeom>
        </p:spPr>
      </p:pic>
      <p:sp>
        <p:nvSpPr>
          <p:cNvPr id="6" name="TextBox 5">
            <a:extLst>
              <a:ext uri="{FF2B5EF4-FFF2-40B4-BE49-F238E27FC236}">
                <a16:creationId xmlns:a16="http://schemas.microsoft.com/office/drawing/2014/main" id="{8C588219-AC1B-4BB4-9B75-EBE6F906917E}"/>
              </a:ext>
            </a:extLst>
          </p:cNvPr>
          <p:cNvSpPr txBox="1"/>
          <p:nvPr/>
        </p:nvSpPr>
        <p:spPr>
          <a:xfrm>
            <a:off x="822959" y="3967167"/>
            <a:ext cx="2873142" cy="2462213"/>
          </a:xfrm>
          <a:prstGeom prst="rect">
            <a:avLst/>
          </a:prstGeom>
          <a:noFill/>
        </p:spPr>
        <p:txBody>
          <a:bodyPr wrap="square" rtlCol="0">
            <a:spAutoFit/>
          </a:bodyPr>
          <a:lstStyle/>
          <a:p>
            <a:pPr algn="just"/>
            <a:r>
              <a:rPr lang="en-IN" sz="2000" dirty="0">
                <a:solidFill>
                  <a:schemeClr val="tx1">
                    <a:lumMod val="75000"/>
                    <a:lumOff val="25000"/>
                  </a:schemeClr>
                </a:solidFill>
              </a:rPr>
              <a:t>We figured out that at a window size of 1024 i.e. for samples 4 seconds long, the mean absolute errors of predictions were </a:t>
            </a:r>
            <a:r>
              <a:rPr lang="en-IN" dirty="0"/>
              <a:t>least. So all the models discussed hereafter consider the window size as 1024</a:t>
            </a:r>
          </a:p>
        </p:txBody>
      </p:sp>
    </p:spTree>
    <p:extLst>
      <p:ext uri="{BB962C8B-B14F-4D97-AF65-F5344CB8AC3E}">
        <p14:creationId xmlns:p14="http://schemas.microsoft.com/office/powerpoint/2010/main" val="230205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0818-26FF-4AE7-9E99-7400B15F0859}"/>
              </a:ext>
            </a:extLst>
          </p:cNvPr>
          <p:cNvSpPr>
            <a:spLocks noGrp="1"/>
          </p:cNvSpPr>
          <p:nvPr>
            <p:ph type="title"/>
          </p:nvPr>
        </p:nvSpPr>
        <p:spPr/>
        <p:txBody>
          <a:bodyPr/>
          <a:lstStyle/>
          <a:p>
            <a:r>
              <a:rPr lang="en-IN" dirty="0"/>
              <a:t>Discussion Around LSTM Model Architecture</a:t>
            </a:r>
          </a:p>
        </p:txBody>
      </p:sp>
      <p:sp>
        <p:nvSpPr>
          <p:cNvPr id="3" name="Content Placeholder 2">
            <a:extLst>
              <a:ext uri="{FF2B5EF4-FFF2-40B4-BE49-F238E27FC236}">
                <a16:creationId xmlns:a16="http://schemas.microsoft.com/office/drawing/2014/main" id="{221927B9-2E89-4871-84D9-D4879D43FE6E}"/>
              </a:ext>
            </a:extLst>
          </p:cNvPr>
          <p:cNvSpPr>
            <a:spLocks noGrp="1"/>
          </p:cNvSpPr>
          <p:nvPr>
            <p:ph idx="1"/>
          </p:nvPr>
        </p:nvSpPr>
        <p:spPr/>
        <p:txBody>
          <a:bodyPr/>
          <a:lstStyle/>
          <a:p>
            <a:pPr>
              <a:buFont typeface="Wingdings" panose="05000000000000000000" pitchFamily="2" charset="2"/>
              <a:buChar char="§"/>
            </a:pPr>
            <a:r>
              <a:rPr lang="en-IN" dirty="0"/>
              <a:t>Tried different LSTM model architectures with </a:t>
            </a:r>
            <a:r>
              <a:rPr lang="en-IN" dirty="0" err="1"/>
              <a:t>upto</a:t>
            </a:r>
            <a:r>
              <a:rPr lang="en-IN" dirty="0"/>
              <a:t> 3 stacked LSTM layers, and different number of neuron units in each and chose the one considering both accuracy and training time.</a:t>
            </a:r>
          </a:p>
          <a:p>
            <a:pPr>
              <a:buFont typeface="Wingdings" panose="05000000000000000000" pitchFamily="2" charset="2"/>
              <a:buChar char="§"/>
            </a:pPr>
            <a:r>
              <a:rPr lang="en-IN" dirty="0"/>
              <a:t>In between the three LSTM layers we also have a drop out layers with a dropout factor of 0.2. This helps decorrelate the weights of the neurons. And prevents overfitting as all the neurons are not synchronously updating their weights.</a:t>
            </a:r>
          </a:p>
          <a:p>
            <a:pPr>
              <a:buFont typeface="Wingdings" panose="05000000000000000000" pitchFamily="2" charset="2"/>
              <a:buChar char="§"/>
            </a:pPr>
            <a:endParaRPr lang="en-IN" dirty="0"/>
          </a:p>
        </p:txBody>
      </p:sp>
      <p:pic>
        <p:nvPicPr>
          <p:cNvPr id="9" name="Picture 8">
            <a:extLst>
              <a:ext uri="{FF2B5EF4-FFF2-40B4-BE49-F238E27FC236}">
                <a16:creationId xmlns:a16="http://schemas.microsoft.com/office/drawing/2014/main" id="{819DADBE-6A10-4B66-8658-7F61DBA79E3B}"/>
              </a:ext>
            </a:extLst>
          </p:cNvPr>
          <p:cNvPicPr>
            <a:picLocks noChangeAspect="1"/>
          </p:cNvPicPr>
          <p:nvPr/>
        </p:nvPicPr>
        <p:blipFill>
          <a:blip r:embed="rId2"/>
          <a:stretch>
            <a:fillRect/>
          </a:stretch>
        </p:blipFill>
        <p:spPr>
          <a:xfrm>
            <a:off x="3022333" y="4033884"/>
            <a:ext cx="3609467" cy="2273869"/>
          </a:xfrm>
          <a:prstGeom prst="rect">
            <a:avLst/>
          </a:prstGeom>
        </p:spPr>
      </p:pic>
    </p:spTree>
    <p:extLst>
      <p:ext uri="{BB962C8B-B14F-4D97-AF65-F5344CB8AC3E}">
        <p14:creationId xmlns:p14="http://schemas.microsoft.com/office/powerpoint/2010/main" val="3783352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2C57-E04E-423A-8BBE-2B007806757F}"/>
              </a:ext>
            </a:extLst>
          </p:cNvPr>
          <p:cNvSpPr>
            <a:spLocks noGrp="1"/>
          </p:cNvSpPr>
          <p:nvPr>
            <p:ph type="title"/>
          </p:nvPr>
        </p:nvSpPr>
        <p:spPr/>
        <p:txBody>
          <a:bodyPr/>
          <a:lstStyle/>
          <a:p>
            <a:r>
              <a:rPr lang="en-IN" dirty="0"/>
              <a:t>Transfer Learning &amp; Finetuning the Model</a:t>
            </a:r>
          </a:p>
        </p:txBody>
      </p:sp>
      <p:sp>
        <p:nvSpPr>
          <p:cNvPr id="3" name="Content Placeholder 2">
            <a:extLst>
              <a:ext uri="{FF2B5EF4-FFF2-40B4-BE49-F238E27FC236}">
                <a16:creationId xmlns:a16="http://schemas.microsoft.com/office/drawing/2014/main" id="{457BB436-A2E1-4264-962D-3DAC904FCB30}"/>
              </a:ext>
            </a:extLst>
          </p:cNvPr>
          <p:cNvSpPr>
            <a:spLocks noGrp="1"/>
          </p:cNvSpPr>
          <p:nvPr>
            <p:ph idx="1"/>
          </p:nvPr>
        </p:nvSpPr>
        <p:spPr/>
        <p:txBody>
          <a:bodyPr>
            <a:normAutofit lnSpcReduction="10000"/>
          </a:bodyPr>
          <a:lstStyle/>
          <a:p>
            <a:pPr>
              <a:buFont typeface="Wingdings" panose="05000000000000000000" pitchFamily="2" charset="2"/>
              <a:buChar char="§"/>
            </a:pPr>
            <a:r>
              <a:rPr lang="en-IN" dirty="0"/>
              <a:t>The first major issue with transfer learning is the inherent nature of sampling of ECG signals. Different devices as we had discussed in the beginning sample at different frequencies. </a:t>
            </a:r>
          </a:p>
          <a:p>
            <a:pPr>
              <a:buFont typeface="Wingdings" panose="05000000000000000000" pitchFamily="2" charset="2"/>
              <a:buChar char="§"/>
            </a:pPr>
            <a:r>
              <a:rPr lang="en-IN" dirty="0"/>
              <a:t>In our case the  dataset used for finetuning is the MIT dataset which essentially is sampled at 360Hz compared to the 250Hz sampling of </a:t>
            </a:r>
            <a:r>
              <a:rPr lang="en-IN" dirty="0" err="1"/>
              <a:t>Icentia</a:t>
            </a:r>
            <a:r>
              <a:rPr lang="en-IN" dirty="0"/>
              <a:t> 11K. </a:t>
            </a:r>
          </a:p>
          <a:p>
            <a:pPr>
              <a:buFont typeface="Wingdings" panose="05000000000000000000" pitchFamily="2" charset="2"/>
              <a:buChar char="§"/>
            </a:pPr>
            <a:r>
              <a:rPr lang="en-IN" dirty="0"/>
              <a:t>To ensure that our pretrained model is not to be discarded decimated the MIT dataset signals to 250Hz using python libraries.</a:t>
            </a:r>
          </a:p>
          <a:p>
            <a:pPr>
              <a:buFont typeface="Wingdings" panose="05000000000000000000" pitchFamily="2" charset="2"/>
              <a:buChar char="§"/>
            </a:pPr>
            <a:r>
              <a:rPr lang="en-IN" dirty="0"/>
              <a:t>While finetuning the model, it was observed that some samples gave a large value of loss function, to correct this to some extent, we’ve used a novel approach which combines two drift detectors and predicts out the regions of high error on the samples where model must be retrained.</a:t>
            </a:r>
          </a:p>
        </p:txBody>
      </p:sp>
    </p:spTree>
    <p:extLst>
      <p:ext uri="{BB962C8B-B14F-4D97-AF65-F5344CB8AC3E}">
        <p14:creationId xmlns:p14="http://schemas.microsoft.com/office/powerpoint/2010/main" val="355201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25FB-8F86-411B-BBA3-070E763236AE}"/>
              </a:ext>
            </a:extLst>
          </p:cNvPr>
          <p:cNvSpPr>
            <a:spLocks noGrp="1"/>
          </p:cNvSpPr>
          <p:nvPr>
            <p:ph type="title"/>
          </p:nvPr>
        </p:nvSpPr>
        <p:spPr/>
        <p:txBody>
          <a:bodyPr/>
          <a:lstStyle/>
          <a:p>
            <a:r>
              <a:rPr lang="en-IN" dirty="0"/>
              <a:t>Incremental Learning using Drift Detection</a:t>
            </a:r>
          </a:p>
        </p:txBody>
      </p:sp>
      <p:sp>
        <p:nvSpPr>
          <p:cNvPr id="3" name="Content Placeholder 2">
            <a:extLst>
              <a:ext uri="{FF2B5EF4-FFF2-40B4-BE49-F238E27FC236}">
                <a16:creationId xmlns:a16="http://schemas.microsoft.com/office/drawing/2014/main" id="{CA59A451-9959-4249-BD4C-5A9C620CE433}"/>
              </a:ext>
            </a:extLst>
          </p:cNvPr>
          <p:cNvSpPr>
            <a:spLocks noGrp="1"/>
          </p:cNvSpPr>
          <p:nvPr>
            <p:ph idx="1"/>
          </p:nvPr>
        </p:nvSpPr>
        <p:spPr/>
        <p:txBody>
          <a:bodyPr>
            <a:normAutofit lnSpcReduction="10000"/>
          </a:bodyPr>
          <a:lstStyle/>
          <a:p>
            <a:pPr>
              <a:buFont typeface="Wingdings" panose="05000000000000000000" pitchFamily="2" charset="2"/>
              <a:buChar char="§"/>
            </a:pPr>
            <a:r>
              <a:rPr lang="en-IN" dirty="0"/>
              <a:t>We first freeze all but the last layer of our model to capture signal specific features only. So only the wights of last layer will be updated in this step.</a:t>
            </a:r>
          </a:p>
          <a:p>
            <a:pPr>
              <a:buFont typeface="Wingdings" panose="05000000000000000000" pitchFamily="2" charset="2"/>
              <a:buChar char="§"/>
            </a:pPr>
            <a:r>
              <a:rPr lang="en-IN" dirty="0"/>
              <a:t>We use the LSTM trained in the model in previous step to forecast values for some of the signals. Based on the obtained predictions we create a binary sequence which has 1 at </a:t>
            </a:r>
            <a:r>
              <a:rPr lang="en-IN" dirty="0" err="1"/>
              <a:t>ith</a:t>
            </a:r>
            <a:r>
              <a:rPr lang="en-IN" dirty="0"/>
              <a:t> position if the error in prediction for the </a:t>
            </a:r>
            <a:r>
              <a:rPr lang="en-IN" dirty="0" err="1"/>
              <a:t>ith</a:t>
            </a:r>
            <a:r>
              <a:rPr lang="en-IN" dirty="0"/>
              <a:t> value exceeds a certain threshold else 0.</a:t>
            </a:r>
          </a:p>
          <a:p>
            <a:pPr>
              <a:buFont typeface="Wingdings" panose="05000000000000000000" pitchFamily="2" charset="2"/>
              <a:buChar char="§"/>
            </a:pPr>
            <a:r>
              <a:rPr lang="en-IN" dirty="0"/>
              <a:t>In this step we use a custom drift detector which combines the findings of two drift detectors (DDM &amp; HDDM).</a:t>
            </a:r>
          </a:p>
          <a:p>
            <a:pPr>
              <a:buFont typeface="Wingdings" panose="05000000000000000000" pitchFamily="2" charset="2"/>
              <a:buChar char="§"/>
            </a:pPr>
            <a:r>
              <a:rPr lang="en-IN" dirty="0"/>
              <a:t>The binary sequency is fed into the custom drift detector which returns the region where drift in errors is detected by both DDM &amp; HDDM. The model is retrained on those particular regions.</a:t>
            </a:r>
          </a:p>
          <a:p>
            <a:pPr>
              <a:buFont typeface="Wingdings" panose="05000000000000000000" pitchFamily="2" charset="2"/>
              <a:buChar char="§"/>
            </a:pPr>
            <a:r>
              <a:rPr lang="en-IN" dirty="0"/>
              <a:t>This selective retraining saves time and computation power.</a:t>
            </a:r>
          </a:p>
        </p:txBody>
      </p:sp>
    </p:spTree>
    <p:extLst>
      <p:ext uri="{BB962C8B-B14F-4D97-AF65-F5344CB8AC3E}">
        <p14:creationId xmlns:p14="http://schemas.microsoft.com/office/powerpoint/2010/main" val="17858168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1247</TotalTime>
  <Words>1129</Words>
  <Application>Microsoft Office PowerPoint</Application>
  <PresentationFormat>On-screen Show (4:3)</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Calibri Light</vt:lpstr>
      <vt:lpstr>Google Sans</vt:lpstr>
      <vt:lpstr>Times New Roman</vt:lpstr>
      <vt:lpstr>Wingdings</vt:lpstr>
      <vt:lpstr>Retrospect</vt:lpstr>
      <vt:lpstr>Time Series Forecasting of ECG using Transfer Learning &amp; Heart Arrhythmia Detection</vt:lpstr>
      <vt:lpstr>The Problem at Hand</vt:lpstr>
      <vt:lpstr>Solution Proposed</vt:lpstr>
      <vt:lpstr>What is Time Series Forecasting &amp; Transfer Learning? </vt:lpstr>
      <vt:lpstr>PowerPoint Presentation</vt:lpstr>
      <vt:lpstr>Diving Deeper into the Proposed Solution</vt:lpstr>
      <vt:lpstr>Discussion Around LSTM Model Architecture</vt:lpstr>
      <vt:lpstr>Transfer Learning &amp; Finetuning the Model</vt:lpstr>
      <vt:lpstr>Incremental Learning using Drift Detection</vt:lpstr>
      <vt:lpstr>Quantification &amp; Visualization of Improvement</vt:lpstr>
      <vt:lpstr>Arrhythmia &amp; Heart Rate Detection</vt:lpstr>
      <vt:lpstr>Quantifiable Metrics from the model</vt:lpstr>
      <vt:lpstr>Conclusion</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 of ECG using Transfer Learning &amp; Heart Arrhythmia Detection</dc:title>
  <dc:creator>Aditya Aggarwal</dc:creator>
  <cp:lastModifiedBy>Aditya Aggarwal</cp:lastModifiedBy>
  <cp:revision>10</cp:revision>
  <dcterms:created xsi:type="dcterms:W3CDTF">2022-03-28T15:14:17Z</dcterms:created>
  <dcterms:modified xsi:type="dcterms:W3CDTF">2022-04-06T09:57:23Z</dcterms:modified>
</cp:coreProperties>
</file>