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25" autoAdjust="0"/>
  </p:normalViewPr>
  <p:slideViewPr>
    <p:cSldViewPr>
      <p:cViewPr>
        <p:scale>
          <a:sx n="125" d="100"/>
          <a:sy n="125" d="100"/>
        </p:scale>
        <p:origin x="-122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final%20project2\&#128203;Project%202%20Workbook%20Template%20-%20AN%204.0%20%5b10%20Week%5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final%20project2\&#128203;Project%202%20Workbook%20Template%20-%20AN%204.0%20%5b10%20Week%5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58\OneDrive\Desktop\project2%20output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layout/>
    </c:title>
    <c:pivotFmts>
      <c:pivotFmt>
        <c:idx val="0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cat>
            <c:strLit>
              <c:ptCount val="3"/>
              <c:pt idx="0">
                <c:v>Consumer</c:v>
              </c:pt>
              <c:pt idx="1">
                <c:v>Corporate</c:v>
              </c:pt>
              <c:pt idx="2">
                <c:v>Home Office</c:v>
              </c:pt>
            </c:strLit>
          </c:cat>
          <c:val>
            <c:numLit>
              <c:formatCode>General</c:formatCode>
              <c:ptCount val="3"/>
              <c:pt idx="0">
                <c:v>424096932.48946202</c:v>
              </c:pt>
              <c:pt idx="1">
                <c:v>254976732.34466401</c:v>
              </c:pt>
              <c:pt idx="2">
                <c:v>157165162.29739398</c:v>
              </c:pt>
            </c:numLit>
          </c:val>
        </c:ser>
        <c:axId val="98300672"/>
        <c:axId val="98303360"/>
      </c:barChart>
      <c:catAx>
        <c:axId val="98300672"/>
        <c:scaling>
          <c:orientation val="minMax"/>
        </c:scaling>
        <c:axPos val="b"/>
        <c:tickLblPos val="nextTo"/>
        <c:crossAx val="98303360"/>
        <c:crosses val="autoZero"/>
        <c:auto val="1"/>
        <c:lblAlgn val="ctr"/>
        <c:lblOffset val="100"/>
      </c:catAx>
      <c:valAx>
        <c:axId val="98303360"/>
        <c:scaling>
          <c:orientation val="minMax"/>
        </c:scaling>
        <c:axPos val="l"/>
        <c:majorGridlines/>
        <c:numFmt formatCode="General" sourceLinked="1"/>
        <c:tickLblPos val="nextTo"/>
        <c:crossAx val="983006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plotArea>
      <c:layout/>
      <c:barChart>
        <c:barDir val="col"/>
        <c:grouping val="clustered"/>
        <c:ser>
          <c:idx val="0"/>
          <c:order val="0"/>
          <c:cat>
            <c:strRef>
              <c:f>[1]visualization!$E$4:$E$6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[1]visualization!$F$4:$F$6</c:f>
              <c:numCache>
                <c:formatCode>General</c:formatCode>
                <c:ptCount val="3"/>
                <c:pt idx="0">
                  <c:v>309286.40999999997</c:v>
                </c:pt>
                <c:pt idx="1">
                  <c:v>226279.02</c:v>
                </c:pt>
                <c:pt idx="2">
                  <c:v>328733.63999999996</c:v>
                </c:pt>
              </c:numCache>
            </c:numRef>
          </c:val>
        </c:ser>
        <c:axId val="97934336"/>
        <c:axId val="97936128"/>
      </c:barChart>
      <c:catAx>
        <c:axId val="97934336"/>
        <c:scaling>
          <c:orientation val="minMax"/>
        </c:scaling>
        <c:axPos val="b"/>
        <c:tickLblPos val="nextTo"/>
        <c:crossAx val="97936128"/>
        <c:crosses val="autoZero"/>
        <c:auto val="1"/>
        <c:lblAlgn val="ctr"/>
        <c:lblOffset val="100"/>
      </c:catAx>
      <c:valAx>
        <c:axId val="97936128"/>
        <c:scaling>
          <c:orientation val="minMax"/>
        </c:scaling>
        <c:axPos val="l"/>
        <c:majorGridlines/>
        <c:numFmt formatCode="General" sourceLinked="1"/>
        <c:tickLblPos val="nextTo"/>
        <c:crossAx val="9793433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[1]visualization!$F$31</c:f>
              <c:strCache>
                <c:ptCount val="1"/>
                <c:pt idx="0">
                  <c:v>total_count</c:v>
                </c:pt>
              </c:strCache>
            </c:strRef>
          </c:tx>
          <c:cat>
            <c:strRef>
              <c:f>[1]visualization!$E$32:$E$34</c:f>
              <c:strCache>
                <c:ptCount val="3"/>
                <c:pt idx="0">
                  <c:v>Office Supplies</c:v>
                </c:pt>
                <c:pt idx="1">
                  <c:v>Technology</c:v>
                </c:pt>
                <c:pt idx="2">
                  <c:v>Furniture</c:v>
                </c:pt>
              </c:strCache>
            </c:strRef>
          </c:cat>
          <c:val>
            <c:numRef>
              <c:f>[1]visualization!$F$32:$F$34</c:f>
              <c:numCache>
                <c:formatCode>General</c:formatCode>
                <c:ptCount val="3"/>
                <c:pt idx="0">
                  <c:v>610097</c:v>
                </c:pt>
                <c:pt idx="1">
                  <c:v>196951</c:v>
                </c:pt>
                <c:pt idx="2">
                  <c:v>192943</c:v>
                </c:pt>
              </c:numCache>
            </c:numRef>
          </c:val>
        </c:ser>
        <c:axId val="96477184"/>
        <c:axId val="96478720"/>
      </c:barChart>
      <c:catAx>
        <c:axId val="96477184"/>
        <c:scaling>
          <c:orientation val="minMax"/>
        </c:scaling>
        <c:axPos val="b"/>
        <c:numFmt formatCode="General" sourceLinked="1"/>
        <c:tickLblPos val="nextTo"/>
        <c:crossAx val="96478720"/>
        <c:crosses val="autoZero"/>
        <c:auto val="1"/>
        <c:lblAlgn val="ctr"/>
        <c:lblOffset val="100"/>
      </c:catAx>
      <c:valAx>
        <c:axId val="96478720"/>
        <c:scaling>
          <c:orientation val="minMax"/>
        </c:scaling>
        <c:axPos val="l"/>
        <c:majorGridlines/>
        <c:numFmt formatCode="General" sourceLinked="1"/>
        <c:tickLblPos val="nextTo"/>
        <c:crossAx val="964771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layout/>
    </c:title>
    <c:plotArea>
      <c:layout>
        <c:manualLayout>
          <c:layoutTarget val="inner"/>
          <c:xMode val="edge"/>
          <c:yMode val="edge"/>
          <c:x val="0.12693285214348221"/>
          <c:y val="0.21795166229221349"/>
          <c:w val="0.59795734908136322"/>
          <c:h val="0.5275958734324887"/>
        </c:manualLayout>
      </c:layout>
      <c:barChart>
        <c:barDir val="col"/>
        <c:grouping val="clustered"/>
        <c:ser>
          <c:idx val="0"/>
          <c:order val="0"/>
          <c:tx>
            <c:strRef>
              <c:f>visualization!$C$54</c:f>
              <c:strCache>
                <c:ptCount val="1"/>
                <c:pt idx="0">
                  <c:v>total_products</c:v>
                </c:pt>
              </c:strCache>
            </c:strRef>
          </c:tx>
          <c:cat>
            <c:multiLvlStrRef>
              <c:f>visualization!$A$55:$B$57</c:f>
              <c:multiLvlStrCache>
                <c:ptCount val="3"/>
                <c:lvl>
                  <c:pt idx="0">
                    <c:v>Office Supplies</c:v>
                  </c:pt>
                  <c:pt idx="1">
                    <c:v>Office Supplies</c:v>
                  </c:pt>
                  <c:pt idx="2">
                    <c:v>Office Supplies</c:v>
                  </c:pt>
                </c:lvl>
                <c:lvl>
                  <c:pt idx="0">
                    <c:v>Consumer</c:v>
                  </c:pt>
                  <c:pt idx="1">
                    <c:v>Corporate</c:v>
                  </c:pt>
                  <c:pt idx="2">
                    <c:v>Home Office</c:v>
                  </c:pt>
                </c:lvl>
              </c:multiLvlStrCache>
            </c:multiLvlStrRef>
          </c:cat>
          <c:val>
            <c:numRef>
              <c:f>visualization!$C$55:$C$57</c:f>
              <c:numCache>
                <c:formatCode>General</c:formatCode>
                <c:ptCount val="3"/>
                <c:pt idx="0">
                  <c:v>313806</c:v>
                </c:pt>
                <c:pt idx="1">
                  <c:v>182077</c:v>
                </c:pt>
                <c:pt idx="2">
                  <c:v>114214</c:v>
                </c:pt>
              </c:numCache>
            </c:numRef>
          </c:val>
        </c:ser>
        <c:axId val="96519680"/>
        <c:axId val="96521216"/>
      </c:barChart>
      <c:catAx>
        <c:axId val="96519680"/>
        <c:scaling>
          <c:orientation val="minMax"/>
        </c:scaling>
        <c:axPos val="b"/>
        <c:tickLblPos val="nextTo"/>
        <c:crossAx val="96521216"/>
        <c:crosses val="autoZero"/>
        <c:auto val="1"/>
        <c:lblAlgn val="ctr"/>
        <c:lblOffset val="100"/>
      </c:catAx>
      <c:valAx>
        <c:axId val="96521216"/>
        <c:scaling>
          <c:orientation val="minMax"/>
        </c:scaling>
        <c:axPos val="l"/>
        <c:majorGridlines/>
        <c:numFmt formatCode="General" sourceLinked="1"/>
        <c:tickLblPos val="nextTo"/>
        <c:spPr>
          <a:ln>
            <a:solidFill>
              <a:schemeClr val="accent4">
                <a:lumMod val="50000"/>
              </a:schemeClr>
            </a:solidFill>
          </a:ln>
        </c:spPr>
        <c:crossAx val="96519680"/>
        <c:crosses val="autoZero"/>
        <c:crossBetween val="between"/>
      </c:valAx>
      <c:spPr>
        <a:ln>
          <a:solidFill>
            <a:schemeClr val="accent1"/>
          </a:solidFill>
        </a:ln>
      </c:spPr>
    </c:plotArea>
    <c:legend>
      <c:legendPos val="r"/>
      <c:layout/>
    </c:legend>
    <c:plotVisOnly val="1"/>
  </c:chart>
  <c:spPr>
    <a:ln>
      <a:solidFill>
        <a:schemeClr val="accent4">
          <a:lumMod val="50000"/>
        </a:schemeClr>
      </a:solidFill>
    </a:ln>
    <a:effectLst>
      <a:outerShdw blurRad="63500" sx="102000" sy="102000" algn="ctr" rotWithShape="0">
        <a:prstClr val="black">
          <a:alpha val="40000"/>
        </a:prstClr>
      </a:outerShdw>
    </a:effectLst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visualization!$G$54</c:f>
              <c:strCache>
                <c:ptCount val="1"/>
                <c:pt idx="0">
                  <c:v>total_products</c:v>
                </c:pt>
              </c:strCache>
            </c:strRef>
          </c:tx>
          <c:cat>
            <c:multiLvlStrRef>
              <c:f>visualization!$E$55:$F$57</c:f>
              <c:multiLvlStrCache>
                <c:ptCount val="3"/>
                <c:lvl>
                  <c:pt idx="0">
                    <c:v>Furniture</c:v>
                  </c:pt>
                  <c:pt idx="1">
                    <c:v>Furniture</c:v>
                  </c:pt>
                  <c:pt idx="2">
                    <c:v>Furniture</c:v>
                  </c:pt>
                </c:lvl>
                <c:lvl>
                  <c:pt idx="0">
                    <c:v>Consumer</c:v>
                  </c:pt>
                  <c:pt idx="1">
                    <c:v>Corporate</c:v>
                  </c:pt>
                  <c:pt idx="2">
                    <c:v>Home Office</c:v>
                  </c:pt>
                </c:lvl>
              </c:multiLvlStrCache>
            </c:multiLvlStrRef>
          </c:cat>
          <c:val>
            <c:numRef>
              <c:f>visualization!$G$55:$G$57</c:f>
              <c:numCache>
                <c:formatCode>General</c:formatCode>
                <c:ptCount val="3"/>
                <c:pt idx="0">
                  <c:v>98831</c:v>
                </c:pt>
                <c:pt idx="1">
                  <c:v>58893</c:v>
                </c:pt>
                <c:pt idx="2">
                  <c:v>35219</c:v>
                </c:pt>
              </c:numCache>
            </c:numRef>
          </c:val>
        </c:ser>
        <c:axId val="96533120"/>
        <c:axId val="102191488"/>
      </c:barChart>
      <c:catAx>
        <c:axId val="96533120"/>
        <c:scaling>
          <c:orientation val="minMax"/>
        </c:scaling>
        <c:axPos val="b"/>
        <c:tickLblPos val="nextTo"/>
        <c:crossAx val="102191488"/>
        <c:crosses val="autoZero"/>
        <c:auto val="1"/>
        <c:lblAlgn val="ctr"/>
        <c:lblOffset val="100"/>
      </c:catAx>
      <c:valAx>
        <c:axId val="102191488"/>
        <c:scaling>
          <c:orientation val="minMax"/>
        </c:scaling>
        <c:axPos val="l"/>
        <c:majorGridlines/>
        <c:numFmt formatCode="General" sourceLinked="1"/>
        <c:tickLblPos val="nextTo"/>
        <c:crossAx val="96533120"/>
        <c:crosses val="autoZero"/>
        <c:crossBetween val="between"/>
      </c:valAx>
      <c:spPr>
        <a:ln>
          <a:solidFill>
            <a:schemeClr val="accent5">
              <a:lumMod val="20000"/>
              <a:lumOff val="80000"/>
            </a:schemeClr>
          </a:solidFill>
        </a:ln>
      </c:spPr>
    </c:plotArea>
    <c:legend>
      <c:legendPos val="r"/>
      <c:layout/>
    </c:legend>
    <c:plotVisOnly val="1"/>
  </c:chart>
  <c:spPr>
    <a:ln>
      <a:solidFill>
        <a:schemeClr val="accent3">
          <a:lumMod val="75000"/>
        </a:schemeClr>
      </a:solidFill>
    </a:ln>
    <a:effectLst>
      <a:outerShdw blurRad="63500" sx="102000" sy="102000" algn="ctr" rotWithShape="0">
        <a:prstClr val="black">
          <a:alpha val="40000"/>
        </a:prstClr>
      </a:outerShdw>
    </a:effectLst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visualization!$K$54</c:f>
              <c:strCache>
                <c:ptCount val="1"/>
                <c:pt idx="0">
                  <c:v>total_products</c:v>
                </c:pt>
              </c:strCache>
            </c:strRef>
          </c:tx>
          <c:cat>
            <c:multiLvlStrRef>
              <c:f>visualization!$I$55:$J$57</c:f>
              <c:multiLvlStrCache>
                <c:ptCount val="3"/>
                <c:lvl>
                  <c:pt idx="0">
                    <c:v>Technology</c:v>
                  </c:pt>
                  <c:pt idx="1">
                    <c:v>Technology</c:v>
                  </c:pt>
                  <c:pt idx="2">
                    <c:v>Technology</c:v>
                  </c:pt>
                </c:lvl>
                <c:lvl>
                  <c:pt idx="0">
                    <c:v>Consumer</c:v>
                  </c:pt>
                  <c:pt idx="1">
                    <c:v>Corporate</c:v>
                  </c:pt>
                  <c:pt idx="2">
                    <c:v>Home Office</c:v>
                  </c:pt>
                </c:lvl>
              </c:multiLvlStrCache>
            </c:multiLvlStrRef>
          </c:cat>
          <c:val>
            <c:numRef>
              <c:f>visualization!$K$55:$K$57</c:f>
              <c:numCache>
                <c:formatCode>General</c:formatCode>
                <c:ptCount val="3"/>
                <c:pt idx="0">
                  <c:v>101851</c:v>
                </c:pt>
                <c:pt idx="1">
                  <c:v>58615</c:v>
                </c:pt>
                <c:pt idx="2">
                  <c:v>36485</c:v>
                </c:pt>
              </c:numCache>
            </c:numRef>
          </c:val>
        </c:ser>
        <c:axId val="105124224"/>
        <c:axId val="105125760"/>
      </c:barChart>
      <c:catAx>
        <c:axId val="105124224"/>
        <c:scaling>
          <c:orientation val="minMax"/>
        </c:scaling>
        <c:axPos val="b"/>
        <c:tickLblPos val="nextTo"/>
        <c:crossAx val="105125760"/>
        <c:crosses val="autoZero"/>
        <c:auto val="1"/>
        <c:lblAlgn val="ctr"/>
        <c:lblOffset val="100"/>
      </c:catAx>
      <c:valAx>
        <c:axId val="105125760"/>
        <c:scaling>
          <c:orientation val="minMax"/>
        </c:scaling>
        <c:axPos val="l"/>
        <c:majorGridlines/>
        <c:numFmt formatCode="General" sourceLinked="1"/>
        <c:tickLblPos val="nextTo"/>
        <c:crossAx val="1051242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layout/>
    </c:title>
    <c:plotArea>
      <c:layout>
        <c:manualLayout>
          <c:layoutTarget val="inner"/>
          <c:xMode val="edge"/>
          <c:yMode val="edge"/>
          <c:x val="0.1128495188101485"/>
          <c:y val="0.21795166229221349"/>
          <c:w val="0.5319157917760271"/>
          <c:h val="0.41458697871099515"/>
        </c:manualLayout>
      </c:layout>
      <c:barChart>
        <c:barDir val="col"/>
        <c:grouping val="clustered"/>
        <c:ser>
          <c:idx val="0"/>
          <c:order val="0"/>
          <c:tx>
            <c:strRef>
              <c:f>visualization!$C$78</c:f>
              <c:strCache>
                <c:ptCount val="1"/>
                <c:pt idx="0">
                  <c:v>total_return_quantity</c:v>
                </c:pt>
              </c:strCache>
            </c:strRef>
          </c:tx>
          <c:cat>
            <c:multiLvlStrRef>
              <c:f>visualization!$A$79:$B$82</c:f>
              <c:multiLvlStrCache>
                <c:ptCount val="4"/>
                <c:lvl>
                  <c:pt idx="0">
                    <c:v>Not Given</c:v>
                  </c:pt>
                  <c:pt idx="1">
                    <c:v>Not Needed</c:v>
                  </c:pt>
                  <c:pt idx="2">
                    <c:v>Wrong Color</c:v>
                  </c:pt>
                  <c:pt idx="3">
                    <c:v>Wrong Item</c:v>
                  </c:pt>
                </c:lvl>
                <c:lvl>
                  <c:pt idx="0">
                    <c:v>Office Supplies</c:v>
                  </c:pt>
                  <c:pt idx="1">
                    <c:v>Office Supplies</c:v>
                  </c:pt>
                  <c:pt idx="2">
                    <c:v>Office Supplies</c:v>
                  </c:pt>
                  <c:pt idx="3">
                    <c:v>Office Supplies</c:v>
                  </c:pt>
                </c:lvl>
              </c:multiLvlStrCache>
            </c:multiLvlStrRef>
          </c:cat>
          <c:val>
            <c:numRef>
              <c:f>visualization!$C$79:$C$82</c:f>
              <c:numCache>
                <c:formatCode>General</c:formatCode>
                <c:ptCount val="4"/>
                <c:pt idx="0">
                  <c:v>12106</c:v>
                </c:pt>
                <c:pt idx="1">
                  <c:v>4408</c:v>
                </c:pt>
                <c:pt idx="2">
                  <c:v>4889</c:v>
                </c:pt>
                <c:pt idx="3">
                  <c:v>9633</c:v>
                </c:pt>
              </c:numCache>
            </c:numRef>
          </c:val>
        </c:ser>
        <c:axId val="105176064"/>
        <c:axId val="105177856"/>
      </c:barChart>
      <c:catAx>
        <c:axId val="105176064"/>
        <c:scaling>
          <c:orientation val="minMax"/>
        </c:scaling>
        <c:axPos val="b"/>
        <c:tickLblPos val="nextTo"/>
        <c:crossAx val="105177856"/>
        <c:crosses val="autoZero"/>
        <c:auto val="1"/>
        <c:lblAlgn val="ctr"/>
        <c:lblOffset val="100"/>
      </c:catAx>
      <c:valAx>
        <c:axId val="105177856"/>
        <c:scaling>
          <c:orientation val="minMax"/>
        </c:scaling>
        <c:axPos val="l"/>
        <c:majorGridlines/>
        <c:numFmt formatCode="General" sourceLinked="1"/>
        <c:tickLblPos val="nextTo"/>
        <c:crossAx val="105176064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lt1"/>
    </a:solidFill>
    <a:ln w="400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visualization!$G$78</c:f>
              <c:strCache>
                <c:ptCount val="1"/>
                <c:pt idx="0">
                  <c:v>total_return_quantity</c:v>
                </c:pt>
              </c:strCache>
            </c:strRef>
          </c:tx>
          <c:cat>
            <c:multiLvlStrRef>
              <c:f>visualization!$E$79:$F$82</c:f>
              <c:multiLvlStrCache>
                <c:ptCount val="4"/>
                <c:lvl>
                  <c:pt idx="0">
                    <c:v>Not Given</c:v>
                  </c:pt>
                  <c:pt idx="1">
                    <c:v>Not Needed</c:v>
                  </c:pt>
                  <c:pt idx="2">
                    <c:v>Wrong Color</c:v>
                  </c:pt>
                  <c:pt idx="3">
                    <c:v>Wrong Item</c:v>
                  </c:pt>
                </c:lvl>
                <c:lvl>
                  <c:pt idx="0">
                    <c:v>Furniture</c:v>
                  </c:pt>
                  <c:pt idx="1">
                    <c:v>Furniture</c:v>
                  </c:pt>
                  <c:pt idx="2">
                    <c:v>Furniture</c:v>
                  </c:pt>
                  <c:pt idx="3">
                    <c:v>Furniture</c:v>
                  </c:pt>
                </c:lvl>
              </c:multiLvlStrCache>
            </c:multiLvlStrRef>
          </c:cat>
          <c:val>
            <c:numRef>
              <c:f>visualization!$G$79:$G$82</c:f>
              <c:numCache>
                <c:formatCode>General</c:formatCode>
                <c:ptCount val="4"/>
                <c:pt idx="0">
                  <c:v>3619</c:v>
                </c:pt>
                <c:pt idx="1">
                  <c:v>1414</c:v>
                </c:pt>
                <c:pt idx="2">
                  <c:v>1746</c:v>
                </c:pt>
                <c:pt idx="3">
                  <c:v>3832</c:v>
                </c:pt>
              </c:numCache>
            </c:numRef>
          </c:val>
        </c:ser>
        <c:axId val="105202048"/>
        <c:axId val="105203584"/>
      </c:barChart>
      <c:catAx>
        <c:axId val="105202048"/>
        <c:scaling>
          <c:orientation val="minMax"/>
        </c:scaling>
        <c:axPos val="b"/>
        <c:tickLblPos val="nextTo"/>
        <c:crossAx val="105203584"/>
        <c:crosses val="autoZero"/>
        <c:auto val="1"/>
        <c:lblAlgn val="ctr"/>
        <c:lblOffset val="100"/>
      </c:catAx>
      <c:valAx>
        <c:axId val="105203584"/>
        <c:scaling>
          <c:orientation val="minMax"/>
        </c:scaling>
        <c:axPos val="l"/>
        <c:majorGridlines/>
        <c:numFmt formatCode="General" sourceLinked="1"/>
        <c:tickLblPos val="nextTo"/>
        <c:crossAx val="105202048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lt1"/>
    </a:solidFill>
    <a:ln w="400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6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visualization!$K$78</c:f>
              <c:strCache>
                <c:ptCount val="1"/>
                <c:pt idx="0">
                  <c:v>total_return_quantity</c:v>
                </c:pt>
              </c:strCache>
            </c:strRef>
          </c:tx>
          <c:cat>
            <c:multiLvlStrRef>
              <c:f>visualization!$I$79:$J$82</c:f>
              <c:multiLvlStrCache>
                <c:ptCount val="4"/>
                <c:lvl>
                  <c:pt idx="0">
                    <c:v>Not Given</c:v>
                  </c:pt>
                  <c:pt idx="1">
                    <c:v>Not Needed</c:v>
                  </c:pt>
                  <c:pt idx="2">
                    <c:v>Wrong Color</c:v>
                  </c:pt>
                  <c:pt idx="3">
                    <c:v>Wrong Item</c:v>
                  </c:pt>
                </c:lvl>
                <c:lvl>
                  <c:pt idx="0">
                    <c:v>Technology</c:v>
                  </c:pt>
                  <c:pt idx="1">
                    <c:v>Technology</c:v>
                  </c:pt>
                  <c:pt idx="2">
                    <c:v>Technology</c:v>
                  </c:pt>
                  <c:pt idx="3">
                    <c:v>Technology</c:v>
                  </c:pt>
                </c:lvl>
              </c:multiLvlStrCache>
            </c:multiLvlStrRef>
          </c:cat>
          <c:val>
            <c:numRef>
              <c:f>visualization!$K$79:$K$82</c:f>
              <c:numCache>
                <c:formatCode>General</c:formatCode>
                <c:ptCount val="4"/>
                <c:pt idx="0">
                  <c:v>3878</c:v>
                </c:pt>
                <c:pt idx="1">
                  <c:v>1102</c:v>
                </c:pt>
                <c:pt idx="2">
                  <c:v>1590</c:v>
                </c:pt>
                <c:pt idx="3">
                  <c:v>3033</c:v>
                </c:pt>
              </c:numCache>
            </c:numRef>
          </c:val>
        </c:ser>
        <c:axId val="105239296"/>
        <c:axId val="105240832"/>
      </c:barChart>
      <c:catAx>
        <c:axId val="105239296"/>
        <c:scaling>
          <c:orientation val="minMax"/>
        </c:scaling>
        <c:axPos val="b"/>
        <c:tickLblPos val="nextTo"/>
        <c:crossAx val="105240832"/>
        <c:crosses val="autoZero"/>
        <c:auto val="1"/>
        <c:lblAlgn val="ctr"/>
        <c:lblOffset val="100"/>
      </c:catAx>
      <c:valAx>
        <c:axId val="105240832"/>
        <c:scaling>
          <c:orientation val="minMax"/>
        </c:scaling>
        <c:axPos val="l"/>
        <c:majorGridlines/>
        <c:numFmt formatCode="General" sourceLinked="1"/>
        <c:tickLblPos val="nextTo"/>
        <c:crossAx val="1052392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5184D-4E8A-408F-AB0E-D87DDE7252FC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12FA-AACA-4DDD-8583-F1BBFD80F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all can work together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achivement</a:t>
            </a:r>
            <a:r>
              <a:rPr lang="en-US" baseline="0" dirty="0" smtClean="0"/>
              <a:t> of an organization objectives</a:t>
            </a:r>
          </a:p>
          <a:p>
            <a:r>
              <a:rPr lang="en-US" baseline="0" dirty="0" smtClean="0"/>
              <a:t>In superstore data company wants to see which product category give their best based on to </a:t>
            </a:r>
            <a:r>
              <a:rPr lang="en-US" baseline="0" dirty="0" err="1" smtClean="0"/>
              <a:t>undesrstand</a:t>
            </a:r>
            <a:r>
              <a:rPr lang="en-US" baseline="0" dirty="0" smtClean="0"/>
              <a:t> customer taste and demands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this will be of great help for company to make</a:t>
            </a:r>
            <a:r>
              <a:rPr lang="en-US" baseline="0" dirty="0" smtClean="0"/>
              <a:t> sound decisions to attain efficiency and effectiveness In company’s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it shows negative</a:t>
            </a:r>
          </a:p>
          <a:p>
            <a:r>
              <a:rPr lang="en-US" dirty="0" smtClean="0"/>
              <a:t>Is there something </a:t>
            </a:r>
            <a:r>
              <a:rPr lang="en-US" dirty="0" smtClean="0"/>
              <a:t>wrong</a:t>
            </a:r>
          </a:p>
          <a:p>
            <a:r>
              <a:rPr lang="en-US" dirty="0" smtClean="0"/>
              <a:t>During</a:t>
            </a:r>
            <a:r>
              <a:rPr lang="en-US" baseline="0" dirty="0" smtClean="0"/>
              <a:t>  I was analyzing there could be few reasons I can be think of-firstly our company might sold underpriced item..or product might be discontinue so our company decided to sell it cheaper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</a:t>
            </a:r>
            <a:r>
              <a:rPr lang="en-US" baseline="0" dirty="0" smtClean="0"/>
              <a:t>our purpose is to enhance company’s profit and sale by converting negative values into positive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segment,sum</a:t>
            </a:r>
            <a:r>
              <a:rPr lang="en-US" dirty="0" smtClean="0"/>
              <a:t>((sales*quantity)-((sales*quantity)*discount))::money as </a:t>
            </a:r>
            <a:r>
              <a:rPr lang="en-US" dirty="0" err="1" smtClean="0"/>
              <a:t>total_sales_after_discount,sum</a:t>
            </a:r>
            <a:r>
              <a:rPr lang="en-US" dirty="0" smtClean="0"/>
              <a:t>((sales*quantity)*profit)::money as </a:t>
            </a:r>
            <a:r>
              <a:rPr lang="en-US" dirty="0" err="1" smtClean="0"/>
              <a:t>total_profit</a:t>
            </a:r>
            <a:endParaRPr lang="en-US" dirty="0" smtClean="0"/>
          </a:p>
          <a:p>
            <a:r>
              <a:rPr lang="en-US" dirty="0" smtClean="0"/>
              <a:t>from(SELECT *</a:t>
            </a:r>
          </a:p>
          <a:p>
            <a:r>
              <a:rPr lang="en-US" dirty="0" smtClean="0"/>
              <a:t>FROM ORDERS O</a:t>
            </a:r>
          </a:p>
          <a:p>
            <a:r>
              <a:rPr lang="en-US" dirty="0" smtClean="0"/>
              <a:t>JOIN CUSTOMERS C USING(CUSTOMER_ID)</a:t>
            </a:r>
          </a:p>
          <a:p>
            <a:r>
              <a:rPr lang="en-US" dirty="0" smtClean="0"/>
              <a:t>)AS temp</a:t>
            </a:r>
          </a:p>
          <a:p>
            <a:r>
              <a:rPr lang="en-US" dirty="0" smtClean="0"/>
              <a:t>group by 1</a:t>
            </a:r>
          </a:p>
          <a:p>
            <a:endParaRPr lang="en-US" dirty="0" smtClean="0"/>
          </a:p>
          <a:p>
            <a:r>
              <a:rPr lang="en-US" dirty="0" smtClean="0"/>
              <a:t>Select category, sum(</a:t>
            </a:r>
            <a:r>
              <a:rPr lang="en-US" dirty="0" err="1" smtClean="0"/>
              <a:t>product_cost_to_consumer</a:t>
            </a:r>
            <a:r>
              <a:rPr lang="en-US" dirty="0" smtClean="0"/>
              <a:t>)::money as </a:t>
            </a:r>
            <a:r>
              <a:rPr lang="en-US" dirty="0" err="1" smtClean="0"/>
              <a:t>total_cost_to_consumer</a:t>
            </a:r>
            <a:endParaRPr lang="en-US" dirty="0" smtClean="0"/>
          </a:p>
          <a:p>
            <a:r>
              <a:rPr lang="en-US" dirty="0" smtClean="0"/>
              <a:t>from products</a:t>
            </a:r>
          </a:p>
          <a:p>
            <a:r>
              <a:rPr lang="en-US" dirty="0" smtClean="0"/>
              <a:t>group by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</a:t>
            </a:r>
            <a:r>
              <a:rPr lang="en-US" baseline="0" dirty="0" smtClean="0"/>
              <a:t> I explained earlier in problem statement that company wants to know which product category perform best based on </a:t>
            </a:r>
            <a:r>
              <a:rPr lang="en-US" baseline="0" dirty="0" smtClean="0"/>
              <a:t>orders….if you looking as total sale technology is performing best overall</a:t>
            </a:r>
            <a:endParaRPr lang="en-US" dirty="0" smtClean="0"/>
          </a:p>
          <a:p>
            <a:r>
              <a:rPr lang="en-US" dirty="0" smtClean="0"/>
              <a:t>elect </a:t>
            </a:r>
            <a:r>
              <a:rPr lang="en-US" dirty="0" err="1" smtClean="0"/>
              <a:t>b.category</a:t>
            </a:r>
            <a:r>
              <a:rPr lang="en-US" dirty="0" smtClean="0"/>
              <a:t>, count(</a:t>
            </a:r>
            <a:r>
              <a:rPr lang="en-US" dirty="0" err="1" smtClean="0"/>
              <a:t>order_id</a:t>
            </a:r>
            <a:r>
              <a:rPr lang="en-US" dirty="0" smtClean="0"/>
              <a:t>)AS </a:t>
            </a:r>
            <a:r>
              <a:rPr lang="en-US" dirty="0" err="1" smtClean="0"/>
              <a:t>total_count</a:t>
            </a:r>
            <a:r>
              <a:rPr lang="en-US" dirty="0" smtClean="0"/>
              <a:t>                                                                                                                      but if we are looking product</a:t>
            </a:r>
            <a:r>
              <a:rPr lang="en-US" baseline="0" dirty="0" smtClean="0"/>
              <a:t> category based on orders then office supply performing best overall</a:t>
            </a:r>
            <a:endParaRPr lang="en-US" dirty="0" smtClean="0"/>
          </a:p>
          <a:p>
            <a:r>
              <a:rPr lang="en-US" dirty="0" smtClean="0"/>
              <a:t>from orders </a:t>
            </a:r>
          </a:p>
          <a:p>
            <a:r>
              <a:rPr lang="en-US" dirty="0" smtClean="0"/>
              <a:t>join products b using(</a:t>
            </a:r>
            <a:r>
              <a:rPr lang="en-US" dirty="0" err="1" smtClean="0"/>
              <a:t>product_id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by 1</a:t>
            </a:r>
          </a:p>
          <a:p>
            <a:r>
              <a:rPr lang="en-US" dirty="0" smtClean="0"/>
              <a:t>order by 2 DESC;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I explained earlier in problem statement that company wants to know which customer category show outstanding work based on 3 different categories(</a:t>
            </a:r>
            <a:r>
              <a:rPr lang="en-US" baseline="0" dirty="0" err="1" smtClean="0"/>
              <a:t>officesupplies</a:t>
            </a:r>
            <a:r>
              <a:rPr lang="en-US" baseline="0" dirty="0" smtClean="0"/>
              <a:t>, furniture, technology)</a:t>
            </a:r>
          </a:p>
          <a:p>
            <a:endParaRPr lang="en-US" baseline="0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customers.segment,products.category,count</a:t>
            </a:r>
            <a:r>
              <a:rPr lang="en-US" dirty="0" smtClean="0"/>
              <a:t>(</a:t>
            </a:r>
            <a:r>
              <a:rPr lang="en-US" dirty="0" err="1" smtClean="0"/>
              <a:t>products.category</a:t>
            </a:r>
            <a:r>
              <a:rPr lang="en-US" dirty="0" smtClean="0"/>
              <a:t>)as </a:t>
            </a:r>
            <a:r>
              <a:rPr lang="en-US" dirty="0" err="1" smtClean="0"/>
              <a:t>total_products</a:t>
            </a:r>
            <a:endParaRPr lang="en-US" dirty="0" smtClean="0"/>
          </a:p>
          <a:p>
            <a:r>
              <a:rPr lang="en-US" dirty="0" smtClean="0"/>
              <a:t>from orders</a:t>
            </a:r>
          </a:p>
          <a:p>
            <a:r>
              <a:rPr lang="en-US" dirty="0" smtClean="0"/>
              <a:t>join products on </a:t>
            </a:r>
            <a:r>
              <a:rPr lang="en-US" dirty="0" err="1" smtClean="0"/>
              <a:t>orders.product_id</a:t>
            </a:r>
            <a:r>
              <a:rPr lang="en-US" dirty="0" smtClean="0"/>
              <a:t>=</a:t>
            </a:r>
            <a:r>
              <a:rPr lang="en-US" dirty="0" err="1" smtClean="0"/>
              <a:t>products.product_id</a:t>
            </a:r>
            <a:endParaRPr lang="en-US" dirty="0" smtClean="0"/>
          </a:p>
          <a:p>
            <a:r>
              <a:rPr lang="en-US" dirty="0" smtClean="0"/>
              <a:t>join customers on </a:t>
            </a:r>
            <a:r>
              <a:rPr lang="en-US" dirty="0" err="1" smtClean="0"/>
              <a:t>orders.customer_id</a:t>
            </a:r>
            <a:r>
              <a:rPr lang="en-US" dirty="0" smtClean="0"/>
              <a:t>=</a:t>
            </a:r>
            <a:r>
              <a:rPr lang="en-US" dirty="0" err="1" smtClean="0"/>
              <a:t>customers.customer_id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products.category</a:t>
            </a:r>
            <a:r>
              <a:rPr lang="en-US" dirty="0" smtClean="0"/>
              <a:t> = 'Office Supplies'</a:t>
            </a:r>
          </a:p>
          <a:p>
            <a:r>
              <a:rPr lang="en-US" dirty="0" smtClean="0"/>
              <a:t>group by  </a:t>
            </a:r>
            <a:r>
              <a:rPr lang="en-US" dirty="0" err="1" smtClean="0"/>
              <a:t>customers.segment,products.category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products.category,returns.reason_returned,count</a:t>
            </a:r>
            <a:r>
              <a:rPr lang="en-US" dirty="0" smtClean="0"/>
              <a:t>(</a:t>
            </a:r>
            <a:r>
              <a:rPr lang="en-US" dirty="0" err="1" smtClean="0"/>
              <a:t>return_quantity</a:t>
            </a:r>
            <a:r>
              <a:rPr lang="en-US" dirty="0" smtClean="0"/>
              <a:t>)as </a:t>
            </a:r>
            <a:r>
              <a:rPr lang="en-US" dirty="0" err="1" smtClean="0"/>
              <a:t>total_return_quantity</a:t>
            </a:r>
            <a:endParaRPr lang="en-US" dirty="0" smtClean="0"/>
          </a:p>
          <a:p>
            <a:r>
              <a:rPr lang="en-US" dirty="0" smtClean="0"/>
              <a:t>from orders</a:t>
            </a:r>
          </a:p>
          <a:p>
            <a:r>
              <a:rPr lang="en-US" dirty="0" smtClean="0"/>
              <a:t>join products on </a:t>
            </a:r>
            <a:r>
              <a:rPr lang="en-US" dirty="0" err="1" smtClean="0"/>
              <a:t>orders.product_id</a:t>
            </a:r>
            <a:r>
              <a:rPr lang="en-US" dirty="0" smtClean="0"/>
              <a:t>=</a:t>
            </a:r>
            <a:r>
              <a:rPr lang="en-US" dirty="0" err="1" smtClean="0"/>
              <a:t>products.product_id</a:t>
            </a:r>
            <a:endParaRPr lang="en-US" dirty="0" smtClean="0"/>
          </a:p>
          <a:p>
            <a:r>
              <a:rPr lang="en-US" dirty="0" smtClean="0"/>
              <a:t>join returns on </a:t>
            </a:r>
            <a:r>
              <a:rPr lang="en-US" dirty="0" err="1" smtClean="0"/>
              <a:t>orders.order_id</a:t>
            </a:r>
            <a:r>
              <a:rPr lang="en-US" dirty="0" smtClean="0"/>
              <a:t>=</a:t>
            </a:r>
            <a:r>
              <a:rPr lang="en-US" dirty="0" err="1" smtClean="0"/>
              <a:t>returns.order_id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products.category</a:t>
            </a:r>
            <a:r>
              <a:rPr lang="en-US" dirty="0" smtClean="0"/>
              <a:t>='Furniture'</a:t>
            </a:r>
          </a:p>
          <a:p>
            <a:r>
              <a:rPr lang="en-US" dirty="0" smtClean="0"/>
              <a:t>group by </a:t>
            </a:r>
            <a:r>
              <a:rPr lang="en-US" dirty="0" err="1" smtClean="0"/>
              <a:t>products.category</a:t>
            </a:r>
            <a:r>
              <a:rPr lang="en-US" dirty="0" smtClean="0"/>
              <a:t>, </a:t>
            </a:r>
            <a:r>
              <a:rPr lang="en-US" dirty="0" err="1" smtClean="0"/>
              <a:t>returns.reason_returned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depicts reason for items returned for each segment and why they returned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that they can fix them for</a:t>
            </a:r>
            <a:r>
              <a:rPr lang="en-US" baseline="0" dirty="0" smtClean="0"/>
              <a:t> better sale of product in 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612FA-AACA-4DDD-8583-F1BBFD80F5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74D20DE-7603-4835-BBD2-732523E9768B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D4D705-DCC7-41B1-BE3C-0C05F5F33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4953000" cy="2133600"/>
          </a:xfrm>
        </p:spPr>
        <p:txBody>
          <a:bodyPr/>
          <a:lstStyle/>
          <a:p>
            <a:r>
              <a:rPr lang="en-US" dirty="0" smtClean="0"/>
              <a:t>Superstore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539864"/>
            <a:ext cx="5105400" cy="110124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NEHA AGGARWAL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Total return quantity v/s reason returned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0" y="1600200"/>
          <a:ext cx="3657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3733800" y="1600200"/>
          <a:ext cx="4343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return quantity v/s reason returned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143000" y="2057400"/>
          <a:ext cx="5715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51816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we analyzed we found  customer returned approximately 20% of what they ordered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Problems we wanted to solve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7239000" cy="3788736"/>
          </a:xfrm>
        </p:spPr>
        <p:txBody>
          <a:bodyPr>
            <a:normAutofit/>
          </a:bodyPr>
          <a:lstStyle/>
          <a:p>
            <a:r>
              <a:rPr lang="en-US" dirty="0" smtClean="0"/>
              <a:t>Profit</a:t>
            </a:r>
          </a:p>
          <a:p>
            <a:r>
              <a:rPr lang="en-US" dirty="0" smtClean="0"/>
              <a:t>Null values in postal code</a:t>
            </a:r>
          </a:p>
          <a:p>
            <a:r>
              <a:rPr lang="en-US" dirty="0" smtClean="0"/>
              <a:t>Returned reason of product categories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As we analyzed we found reason of returned items are NOT GIVEN and WRONG ITEM.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 company need to remove this NOT GIVEN option as return reason. Every customer should give a proper reason for return, so we can improve for future.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 can replace the correct item with wrong item  and company should re-check every order before they ship out.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Company should describe everything clearly in description details.</a:t>
            </a:r>
          </a:p>
          <a:p>
            <a:pPr>
              <a:buNone/>
            </a:pPr>
            <a:r>
              <a:rPr lang="en-US" sz="2800" dirty="0" smtClean="0"/>
              <a:t>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 smtClean="0"/>
              <a:t>INSIGHTS AND TRENDS</a:t>
            </a:r>
            <a:endParaRPr lang="en-US" b="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7239000" cy="4245936"/>
          </a:xfrm>
        </p:spPr>
        <p:txBody>
          <a:bodyPr/>
          <a:lstStyle/>
          <a:p>
            <a:r>
              <a:rPr lang="en-US" dirty="0" smtClean="0"/>
              <a:t>We should introduce free shipping for our member customers and try to make a simple shipping process.</a:t>
            </a:r>
          </a:p>
          <a:p>
            <a:r>
              <a:rPr lang="en-US" dirty="0" smtClean="0"/>
              <a:t>Our company needs to improve return policy.</a:t>
            </a:r>
          </a:p>
          <a:p>
            <a:r>
              <a:rPr lang="en-US" sz="2400" dirty="0" smtClean="0"/>
              <a:t>We should cut down our items which we don’t sell regularly, so we can increase our investment and sales in demanding items.</a:t>
            </a:r>
          </a:p>
          <a:p>
            <a:r>
              <a:rPr lang="en-US" sz="2400" dirty="0" smtClean="0"/>
              <a:t>Our prices should be challenging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34137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THANK YOU!!!!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 smtClean="0"/>
              <a:t>Problem statement</a:t>
            </a:r>
            <a:endParaRPr lang="en-US" b="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7239000" cy="2819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Which product segment performs best based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on Orders, Returns, Customers and Product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Categories because it helps Regional Sales Director to understand customer preferences and their demands…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7887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2"/>
                </a:solidFill>
              </a:rPr>
              <a:t>My Target Audience is Regional Sales Director as its most likely to be interested which segment are performing the best to take better decisions for their Company and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organizations to achieve desired goals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C:\Users\vic58\OneDrive\Desktop\mgm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143000"/>
            <a:ext cx="28194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 err="1" smtClean="0"/>
              <a:t>pROBLEMS</a:t>
            </a:r>
            <a:r>
              <a:rPr lang="en-US" b="0" u="sng" dirty="0" smtClean="0"/>
              <a:t> FOUND IN DATA</a:t>
            </a:r>
            <a:endParaRPr lang="en-US" b="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25908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While </a:t>
            </a:r>
            <a:r>
              <a:rPr lang="en-US" sz="9600" dirty="0" smtClean="0"/>
              <a:t>analyzed data in </a:t>
            </a:r>
            <a:r>
              <a:rPr lang="en-US" sz="9600" dirty="0" err="1" smtClean="0"/>
              <a:t>Postal_code</a:t>
            </a:r>
            <a:r>
              <a:rPr lang="en-US" sz="9600" dirty="0" smtClean="0"/>
              <a:t> column I found so many </a:t>
            </a:r>
            <a:r>
              <a:rPr lang="en-US" sz="9600" dirty="0" smtClean="0"/>
              <a:t>null </a:t>
            </a:r>
            <a:r>
              <a:rPr lang="en-US" sz="9600" dirty="0" smtClean="0"/>
              <a:t>entries.</a:t>
            </a:r>
            <a:endParaRPr lang="en-US" sz="9600" dirty="0" smtClean="0"/>
          </a:p>
          <a:p>
            <a:r>
              <a:rPr lang="en-US" sz="9600" dirty="0" smtClean="0"/>
              <a:t>The other </a:t>
            </a:r>
            <a:r>
              <a:rPr lang="en-US" sz="9600" dirty="0" smtClean="0"/>
              <a:t>thing</a:t>
            </a:r>
            <a:r>
              <a:rPr lang="en-US" sz="9600" dirty="0" smtClean="0"/>
              <a:t> </a:t>
            </a:r>
            <a:r>
              <a:rPr lang="en-US" sz="9600" dirty="0" smtClean="0"/>
              <a:t>I found there are some profit which show negative values.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u="sng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9800" b="1" u="sng" dirty="0" smtClean="0">
                <a:solidFill>
                  <a:schemeClr val="accent4"/>
                </a:solidFill>
              </a:rPr>
              <a:t>RESOLUTION:-</a:t>
            </a:r>
          </a:p>
          <a:p>
            <a:pPr>
              <a:buNone/>
            </a:pPr>
            <a:r>
              <a:rPr lang="en-US" sz="9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used </a:t>
            </a:r>
          </a:p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Select *, COALESCE(</a:t>
            </a:r>
            <a:r>
              <a:rPr lang="en-US" sz="9600" b="1" dirty="0" err="1" smtClean="0">
                <a:solidFill>
                  <a:srgbClr val="FF0000"/>
                </a:solidFill>
              </a:rPr>
              <a:t>postal_code</a:t>
            </a:r>
            <a:r>
              <a:rPr lang="en-US" sz="9600" b="1" dirty="0" smtClean="0">
                <a:solidFill>
                  <a:srgbClr val="FF0000"/>
                </a:solidFill>
              </a:rPr>
              <a:t>::</a:t>
            </a:r>
          </a:p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 I integer, </a:t>
            </a:r>
            <a:r>
              <a:rPr lang="en-US" sz="9600" b="1" dirty="0" err="1" smtClean="0">
                <a:solidFill>
                  <a:srgbClr val="FF0000"/>
                </a:solidFill>
              </a:rPr>
              <a:t>region_id</a:t>
            </a:r>
            <a:r>
              <a:rPr lang="en-US" sz="9600" b="1" dirty="0" smtClean="0">
                <a:solidFill>
                  <a:srgbClr val="FF0000"/>
                </a:solidFill>
              </a:rPr>
              <a:t>) AS </a:t>
            </a:r>
            <a:r>
              <a:rPr lang="en-US" sz="9600" b="1" dirty="0" err="1" smtClean="0">
                <a:solidFill>
                  <a:srgbClr val="FF0000"/>
                </a:solidFill>
              </a:rPr>
              <a:t>COLLESCED_postal_code</a:t>
            </a:r>
            <a:r>
              <a:rPr lang="en-US" sz="9600" b="1" dirty="0" smtClean="0">
                <a:solidFill>
                  <a:srgbClr val="FF0000"/>
                </a:solidFill>
              </a:rPr>
              <a:t> FROM orders;</a:t>
            </a:r>
          </a:p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     </a:t>
            </a:r>
            <a:r>
              <a:rPr lang="en-US" sz="9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query to replace null values with </a:t>
            </a:r>
            <a:r>
              <a:rPr lang="en-US" sz="9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region_id</a:t>
            </a:r>
            <a:endParaRPr lang="en-US" sz="9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42048" cy="6248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New columns added:-</a:t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200" b="0" dirty="0" err="1" smtClean="0"/>
              <a:t>collasced_postal_code</a:t>
            </a:r>
            <a:endParaRPr lang="en-US" sz="22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3520440" cy="3916363"/>
          </a:xfrm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accent4"/>
                </a:solidFill>
              </a:rPr>
              <a:t>FOR CUSTOMER SEGMENT</a:t>
            </a:r>
          </a:p>
          <a:p>
            <a:pPr>
              <a:buNone/>
            </a:pPr>
            <a:endParaRPr lang="en-US" sz="2000" b="1" u="sng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Segment</a:t>
            </a:r>
          </a:p>
          <a:p>
            <a:r>
              <a:rPr lang="en-US" sz="2000" dirty="0" err="1" smtClean="0"/>
              <a:t>total_sales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total_profit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total_discount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total_sales_after_discount</a:t>
            </a:r>
            <a:r>
              <a:rPr lang="en-US" sz="2000" dirty="0" smtClean="0"/>
              <a:t> </a:t>
            </a:r>
          </a:p>
          <a:p>
            <a:endParaRPr lang="en-US" sz="2000" b="1" u="sng" dirty="0" smtClean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78808" y="2209800"/>
            <a:ext cx="3520440" cy="3916363"/>
          </a:xfrm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chemeClr val="accent4"/>
                </a:solidFill>
              </a:rPr>
              <a:t>FOR PRODUCT SEGMENT</a:t>
            </a:r>
          </a:p>
          <a:p>
            <a:pPr>
              <a:buNone/>
            </a:pPr>
            <a:endParaRPr lang="en-US" sz="2000" b="1" u="sng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category</a:t>
            </a:r>
          </a:p>
          <a:p>
            <a:r>
              <a:rPr lang="en-US" sz="1800" dirty="0" err="1" smtClean="0"/>
              <a:t>product_cost_to_consumer</a:t>
            </a:r>
            <a:endParaRPr lang="en-US" sz="1800" dirty="0" smtClean="0"/>
          </a:p>
          <a:p>
            <a:r>
              <a:rPr lang="en-US" sz="1600" dirty="0" err="1" smtClean="0"/>
              <a:t>total_product_cost_to_consumer</a:t>
            </a:r>
            <a:r>
              <a:rPr lang="en-US" sz="1600" dirty="0" smtClean="0"/>
              <a:t> </a:t>
            </a:r>
            <a:endParaRPr lang="en-US" sz="1600" b="1" u="sng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u="sng" dirty="0" smtClean="0"/>
              <a:t>Visualizations to support our analysis:-</a:t>
            </a:r>
            <a:endParaRPr lang="en-US" sz="2800" b="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Consumer perform best in Customer segment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Technology perform best in product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accent4"/>
                </a:solidFill>
              </a:rPr>
              <a:t>For customer segment</a:t>
            </a:r>
            <a:endParaRPr lang="en-US" sz="2400" b="1" u="sng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3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chemeClr val="accent4"/>
                </a:solidFill>
              </a:rPr>
              <a:t>For product segment</a:t>
            </a:r>
            <a:endParaRPr lang="en-US" sz="2400" b="1" u="sng" dirty="0">
              <a:solidFill>
                <a:schemeClr val="accent4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33400" y="2286000"/>
          <a:ext cx="3124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572000" y="2514600"/>
          <a:ext cx="2819400" cy="207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u="sng" dirty="0" smtClean="0"/>
              <a:t>Product category performs best based on orders</a:t>
            </a:r>
            <a:endParaRPr lang="en-US" sz="2800" b="0" u="sng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66800" y="1609725"/>
          <a:ext cx="571500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Total products for office supplies and furniture..</a:t>
            </a:r>
            <a:endParaRPr lang="en-US" sz="32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52107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4178300" y="1600200"/>
          <a:ext cx="352107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Technology in customer segment…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624840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295400" y="5410200"/>
            <a:ext cx="586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we can visualize all three graphs, consumers are the best segments for our company in all 3 categories..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475</TotalTime>
  <Words>739</Words>
  <Application>Microsoft Office PowerPoint</Application>
  <PresentationFormat>On-screen Show (4:3)</PresentationFormat>
  <Paragraphs>120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Superstore data</vt:lpstr>
      <vt:lpstr>Problem statement</vt:lpstr>
      <vt:lpstr>Target audience</vt:lpstr>
      <vt:lpstr>pROBLEMS FOUND IN DATA</vt:lpstr>
      <vt:lpstr>New columns added:-  collasced_postal_code</vt:lpstr>
      <vt:lpstr>Visualizations to support our analysis:-</vt:lpstr>
      <vt:lpstr>Product category performs best based on orders</vt:lpstr>
      <vt:lpstr>Total products for office supplies and furniture..</vt:lpstr>
      <vt:lpstr>Technology in customer segment…</vt:lpstr>
      <vt:lpstr>Total return quantity v/s reason returned</vt:lpstr>
      <vt:lpstr>Total return quantity v/s reason returned</vt:lpstr>
      <vt:lpstr> Problems we wanted to solve</vt:lpstr>
      <vt:lpstr>Resolutions:-</vt:lpstr>
      <vt:lpstr>INSIGHTS AND TRENDS</vt:lpstr>
      <vt:lpstr>               THANK YOU!!!!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</dc:title>
  <dc:creator>Neha aggarwal</dc:creator>
  <cp:lastModifiedBy>Neha aggarwal</cp:lastModifiedBy>
  <cp:revision>36</cp:revision>
  <dcterms:created xsi:type="dcterms:W3CDTF">2020-11-08T03:31:46Z</dcterms:created>
  <dcterms:modified xsi:type="dcterms:W3CDTF">2020-11-11T00:57:42Z</dcterms:modified>
</cp:coreProperties>
</file>