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E5C4F-5700-4DC6-998B-65B585B94F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A95F41-B06C-4C0D-956A-A029A601C5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Motivation</a:t>
          </a:r>
        </a:p>
      </dgm:t>
    </dgm:pt>
    <dgm:pt modelId="{CD63B4AC-2319-44D7-ABA8-6F36D41A4E12}" type="parTrans" cxnId="{F7693D6A-F5F4-4D20-A891-B4D085DA16CA}">
      <dgm:prSet/>
      <dgm:spPr/>
      <dgm:t>
        <a:bodyPr/>
        <a:lstStyle/>
        <a:p>
          <a:endParaRPr lang="en-US"/>
        </a:p>
      </dgm:t>
    </dgm:pt>
    <dgm:pt modelId="{93ABFE84-15D7-42CB-ACE0-CF385A1B5B32}" type="sibTrans" cxnId="{F7693D6A-F5F4-4D20-A891-B4D085DA16CA}">
      <dgm:prSet/>
      <dgm:spPr/>
      <dgm:t>
        <a:bodyPr/>
        <a:lstStyle/>
        <a:p>
          <a:endParaRPr lang="en-US"/>
        </a:p>
      </dgm:t>
    </dgm:pt>
    <dgm:pt modelId="{626A2C96-99CA-4167-948D-1120E4ADC6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 to Data Set</a:t>
          </a:r>
        </a:p>
      </dgm:t>
    </dgm:pt>
    <dgm:pt modelId="{84CE3B9A-585C-454A-93D3-86937105DD08}" type="parTrans" cxnId="{69E44FD8-A406-4E33-B420-301BE39F23D1}">
      <dgm:prSet/>
      <dgm:spPr/>
      <dgm:t>
        <a:bodyPr/>
        <a:lstStyle/>
        <a:p>
          <a:endParaRPr lang="en-US"/>
        </a:p>
      </dgm:t>
    </dgm:pt>
    <dgm:pt modelId="{81B7D3EE-7D79-4AEF-92BB-FC8CD6B7D348}" type="sibTrans" cxnId="{69E44FD8-A406-4E33-B420-301BE39F23D1}">
      <dgm:prSet/>
      <dgm:spPr/>
      <dgm:t>
        <a:bodyPr/>
        <a:lstStyle/>
        <a:p>
          <a:endParaRPr lang="en-US"/>
        </a:p>
      </dgm:t>
    </dgm:pt>
    <dgm:pt modelId="{4C547221-205E-439F-8769-5E0D73C2E7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Cleaning</a:t>
          </a:r>
        </a:p>
      </dgm:t>
    </dgm:pt>
    <dgm:pt modelId="{46423938-0F02-4D83-B645-611DDE84516C}" type="parTrans" cxnId="{43BAD6F4-6764-4CF1-B238-48D647B33F88}">
      <dgm:prSet/>
      <dgm:spPr/>
      <dgm:t>
        <a:bodyPr/>
        <a:lstStyle/>
        <a:p>
          <a:endParaRPr lang="en-US"/>
        </a:p>
      </dgm:t>
    </dgm:pt>
    <dgm:pt modelId="{1423E5E1-125B-4C27-958A-20F7B4C9F816}" type="sibTrans" cxnId="{43BAD6F4-6764-4CF1-B238-48D647B33F88}">
      <dgm:prSet/>
      <dgm:spPr/>
      <dgm:t>
        <a:bodyPr/>
        <a:lstStyle/>
        <a:p>
          <a:endParaRPr lang="en-US"/>
        </a:p>
      </dgm:t>
    </dgm:pt>
    <dgm:pt modelId="{FCAF7E4A-E613-4B5B-9714-82847D073F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Visualization</a:t>
          </a:r>
        </a:p>
      </dgm:t>
    </dgm:pt>
    <dgm:pt modelId="{98A90642-7F19-447A-935A-6F6D7145E81C}" type="parTrans" cxnId="{74A26EA3-60F2-43C1-BF45-0E46BE373A10}">
      <dgm:prSet/>
      <dgm:spPr/>
      <dgm:t>
        <a:bodyPr/>
        <a:lstStyle/>
        <a:p>
          <a:endParaRPr lang="en-US"/>
        </a:p>
      </dgm:t>
    </dgm:pt>
    <dgm:pt modelId="{8F70FA2C-B491-4DC0-9045-1F9D2E96AEF0}" type="sibTrans" cxnId="{74A26EA3-60F2-43C1-BF45-0E46BE373A10}">
      <dgm:prSet/>
      <dgm:spPr/>
      <dgm:t>
        <a:bodyPr/>
        <a:lstStyle/>
        <a:p>
          <a:endParaRPr lang="en-US"/>
        </a:p>
      </dgm:t>
    </dgm:pt>
    <dgm:pt modelId="{F8763E80-7E73-464D-A3EC-39C1CB4A15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Modelling Techniques</a:t>
          </a:r>
        </a:p>
      </dgm:t>
    </dgm:pt>
    <dgm:pt modelId="{2BD10E20-B693-4F78-BCE2-02D891676AB7}" type="parTrans" cxnId="{A3968945-6141-4683-851E-8E21370DDB2C}">
      <dgm:prSet/>
      <dgm:spPr/>
      <dgm:t>
        <a:bodyPr/>
        <a:lstStyle/>
        <a:p>
          <a:endParaRPr lang="en-US"/>
        </a:p>
      </dgm:t>
    </dgm:pt>
    <dgm:pt modelId="{7B11629B-1CED-4672-88BC-145FF685DB08}" type="sibTrans" cxnId="{A3968945-6141-4683-851E-8E21370DDB2C}">
      <dgm:prSet/>
      <dgm:spPr/>
      <dgm:t>
        <a:bodyPr/>
        <a:lstStyle/>
        <a:p>
          <a:endParaRPr lang="en-US"/>
        </a:p>
      </dgm:t>
    </dgm:pt>
    <dgm:pt modelId="{207E56BE-FC9B-44EA-8E5F-B12B391A002B}" type="pres">
      <dgm:prSet presAssocID="{674E5C4F-5700-4DC6-998B-65B585B94F47}" presName="root" presStyleCnt="0">
        <dgm:presLayoutVars>
          <dgm:dir/>
          <dgm:resizeHandles val="exact"/>
        </dgm:presLayoutVars>
      </dgm:prSet>
      <dgm:spPr/>
    </dgm:pt>
    <dgm:pt modelId="{D2E247BD-BFC6-4ACD-96A2-0281AC0941E2}" type="pres">
      <dgm:prSet presAssocID="{AAA95F41-B06C-4C0D-956A-A029A601C59C}" presName="compNode" presStyleCnt="0"/>
      <dgm:spPr/>
    </dgm:pt>
    <dgm:pt modelId="{CE8988EA-9D55-4C5C-BAD3-C1BEA237B37F}" type="pres">
      <dgm:prSet presAssocID="{AAA95F41-B06C-4C0D-956A-A029A601C59C}" presName="iconBgRect" presStyleLbl="bgShp" presStyleIdx="0" presStyleCnt="5"/>
      <dgm:spPr/>
    </dgm:pt>
    <dgm:pt modelId="{0F16D8A3-DD86-4110-BB9B-BC72992E042A}" type="pres">
      <dgm:prSet presAssocID="{AAA95F41-B06C-4C0D-956A-A029A601C5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A7B11CE0-4A20-45E9-84A8-4A1488988851}" type="pres">
      <dgm:prSet presAssocID="{AAA95F41-B06C-4C0D-956A-A029A601C59C}" presName="spaceRect" presStyleCnt="0"/>
      <dgm:spPr/>
    </dgm:pt>
    <dgm:pt modelId="{87948212-F9FA-4D61-8716-B246087E7299}" type="pres">
      <dgm:prSet presAssocID="{AAA95F41-B06C-4C0D-956A-A029A601C59C}" presName="textRect" presStyleLbl="revTx" presStyleIdx="0" presStyleCnt="5">
        <dgm:presLayoutVars>
          <dgm:chMax val="1"/>
          <dgm:chPref val="1"/>
        </dgm:presLayoutVars>
      </dgm:prSet>
      <dgm:spPr/>
    </dgm:pt>
    <dgm:pt modelId="{18B52A7D-80F1-400D-A583-A5944338B5E8}" type="pres">
      <dgm:prSet presAssocID="{93ABFE84-15D7-42CB-ACE0-CF385A1B5B32}" presName="sibTrans" presStyleCnt="0"/>
      <dgm:spPr/>
    </dgm:pt>
    <dgm:pt modelId="{3A980D75-EE31-4C8A-B842-5EBA9929FC3B}" type="pres">
      <dgm:prSet presAssocID="{626A2C96-99CA-4167-948D-1120E4ADC647}" presName="compNode" presStyleCnt="0"/>
      <dgm:spPr/>
    </dgm:pt>
    <dgm:pt modelId="{8114E457-2E85-4785-9DC9-CBAA884A9FE7}" type="pres">
      <dgm:prSet presAssocID="{626A2C96-99CA-4167-948D-1120E4ADC647}" presName="iconBgRect" presStyleLbl="bgShp" presStyleIdx="1" presStyleCnt="5"/>
      <dgm:spPr/>
    </dgm:pt>
    <dgm:pt modelId="{1CC8C8F0-7C65-41B1-8F28-72885365AD21}" type="pres">
      <dgm:prSet presAssocID="{626A2C96-99CA-4167-948D-1120E4ADC6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D5B66AF-83B1-4468-8D9D-996D9FB08D7A}" type="pres">
      <dgm:prSet presAssocID="{626A2C96-99CA-4167-948D-1120E4ADC647}" presName="spaceRect" presStyleCnt="0"/>
      <dgm:spPr/>
    </dgm:pt>
    <dgm:pt modelId="{8E0E49E3-845D-46B4-8AF7-DF5B5DDAE49C}" type="pres">
      <dgm:prSet presAssocID="{626A2C96-99CA-4167-948D-1120E4ADC647}" presName="textRect" presStyleLbl="revTx" presStyleIdx="1" presStyleCnt="5">
        <dgm:presLayoutVars>
          <dgm:chMax val="1"/>
          <dgm:chPref val="1"/>
        </dgm:presLayoutVars>
      </dgm:prSet>
      <dgm:spPr/>
    </dgm:pt>
    <dgm:pt modelId="{4E634EA8-04C2-4576-85DD-3C24115BDA2C}" type="pres">
      <dgm:prSet presAssocID="{81B7D3EE-7D79-4AEF-92BB-FC8CD6B7D348}" presName="sibTrans" presStyleCnt="0"/>
      <dgm:spPr/>
    </dgm:pt>
    <dgm:pt modelId="{C0810566-194C-4E7C-B9EE-3AA559C723F5}" type="pres">
      <dgm:prSet presAssocID="{4C547221-205E-439F-8769-5E0D73C2E778}" presName="compNode" presStyleCnt="0"/>
      <dgm:spPr/>
    </dgm:pt>
    <dgm:pt modelId="{E3510BB4-141A-4365-BC80-1D116A12B268}" type="pres">
      <dgm:prSet presAssocID="{4C547221-205E-439F-8769-5E0D73C2E778}" presName="iconBgRect" presStyleLbl="bgShp" presStyleIdx="2" presStyleCnt="5"/>
      <dgm:spPr/>
    </dgm:pt>
    <dgm:pt modelId="{F0CB4231-32C2-42CE-AA40-3E34F405632A}" type="pres">
      <dgm:prSet presAssocID="{4C547221-205E-439F-8769-5E0D73C2E7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7AB8963-DD5E-4DDB-AC28-EA98FA7679B3}" type="pres">
      <dgm:prSet presAssocID="{4C547221-205E-439F-8769-5E0D73C2E778}" presName="spaceRect" presStyleCnt="0"/>
      <dgm:spPr/>
    </dgm:pt>
    <dgm:pt modelId="{5966C246-93F5-4092-9EBC-FC316D47E093}" type="pres">
      <dgm:prSet presAssocID="{4C547221-205E-439F-8769-5E0D73C2E778}" presName="textRect" presStyleLbl="revTx" presStyleIdx="2" presStyleCnt="5">
        <dgm:presLayoutVars>
          <dgm:chMax val="1"/>
          <dgm:chPref val="1"/>
        </dgm:presLayoutVars>
      </dgm:prSet>
      <dgm:spPr/>
    </dgm:pt>
    <dgm:pt modelId="{394FC630-75EC-49B7-A234-2412F06150C5}" type="pres">
      <dgm:prSet presAssocID="{1423E5E1-125B-4C27-958A-20F7B4C9F816}" presName="sibTrans" presStyleCnt="0"/>
      <dgm:spPr/>
    </dgm:pt>
    <dgm:pt modelId="{514950DE-F56B-43E3-B8DA-EA52B4980C97}" type="pres">
      <dgm:prSet presAssocID="{FCAF7E4A-E613-4B5B-9714-82847D073FC6}" presName="compNode" presStyleCnt="0"/>
      <dgm:spPr/>
    </dgm:pt>
    <dgm:pt modelId="{5F8C70B0-FE81-41BF-B481-536762A9C739}" type="pres">
      <dgm:prSet presAssocID="{FCAF7E4A-E613-4B5B-9714-82847D073FC6}" presName="iconBgRect" presStyleLbl="bgShp" presStyleIdx="3" presStyleCnt="5"/>
      <dgm:spPr/>
    </dgm:pt>
    <dgm:pt modelId="{CCDED3BB-791B-44E5-BEDA-F54946BF5510}" type="pres">
      <dgm:prSet presAssocID="{FCAF7E4A-E613-4B5B-9714-82847D073FC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53CC3DA-4943-4A98-8DBB-57A89346A31F}" type="pres">
      <dgm:prSet presAssocID="{FCAF7E4A-E613-4B5B-9714-82847D073FC6}" presName="spaceRect" presStyleCnt="0"/>
      <dgm:spPr/>
    </dgm:pt>
    <dgm:pt modelId="{A46ECC13-EA3B-40E8-BBE0-9CA0BC4937B2}" type="pres">
      <dgm:prSet presAssocID="{FCAF7E4A-E613-4B5B-9714-82847D073FC6}" presName="textRect" presStyleLbl="revTx" presStyleIdx="3" presStyleCnt="5">
        <dgm:presLayoutVars>
          <dgm:chMax val="1"/>
          <dgm:chPref val="1"/>
        </dgm:presLayoutVars>
      </dgm:prSet>
      <dgm:spPr/>
    </dgm:pt>
    <dgm:pt modelId="{8E57C5C2-FF8C-4907-96D7-F420E169DDFD}" type="pres">
      <dgm:prSet presAssocID="{8F70FA2C-B491-4DC0-9045-1F9D2E96AEF0}" presName="sibTrans" presStyleCnt="0"/>
      <dgm:spPr/>
    </dgm:pt>
    <dgm:pt modelId="{7524F4F8-1765-4A80-90E7-2EA9850D9046}" type="pres">
      <dgm:prSet presAssocID="{F8763E80-7E73-464D-A3EC-39C1CB4A1515}" presName="compNode" presStyleCnt="0"/>
      <dgm:spPr/>
    </dgm:pt>
    <dgm:pt modelId="{805BC788-0A3B-41FB-AEF7-5C2F963F1869}" type="pres">
      <dgm:prSet presAssocID="{F8763E80-7E73-464D-A3EC-39C1CB4A1515}" presName="iconBgRect" presStyleLbl="bgShp" presStyleIdx="4" presStyleCnt="5"/>
      <dgm:spPr/>
    </dgm:pt>
    <dgm:pt modelId="{D9FFBD6C-9986-412D-937F-0EB2DEA86F46}" type="pres">
      <dgm:prSet presAssocID="{F8763E80-7E73-464D-A3EC-39C1CB4A15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BC4E24DD-7663-4463-859E-24314C04BE02}" type="pres">
      <dgm:prSet presAssocID="{F8763E80-7E73-464D-A3EC-39C1CB4A1515}" presName="spaceRect" presStyleCnt="0"/>
      <dgm:spPr/>
    </dgm:pt>
    <dgm:pt modelId="{C1BC3A31-EEEB-44CB-B1CA-D2F0DF9A2D2C}" type="pres">
      <dgm:prSet presAssocID="{F8763E80-7E73-464D-A3EC-39C1CB4A151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1601A2A-2461-4D4E-833B-F7614011CA5C}" type="presOf" srcId="{F8763E80-7E73-464D-A3EC-39C1CB4A1515}" destId="{C1BC3A31-EEEB-44CB-B1CA-D2F0DF9A2D2C}" srcOrd="0" destOrd="0" presId="urn:microsoft.com/office/officeart/2018/5/layout/IconCircleLabelList"/>
    <dgm:cxn modelId="{A3968945-6141-4683-851E-8E21370DDB2C}" srcId="{674E5C4F-5700-4DC6-998B-65B585B94F47}" destId="{F8763E80-7E73-464D-A3EC-39C1CB4A1515}" srcOrd="4" destOrd="0" parTransId="{2BD10E20-B693-4F78-BCE2-02D891676AB7}" sibTransId="{7B11629B-1CED-4672-88BC-145FF685DB08}"/>
    <dgm:cxn modelId="{647ABF67-9AD3-44E4-BE0E-B3E186A886CD}" type="presOf" srcId="{FCAF7E4A-E613-4B5B-9714-82847D073FC6}" destId="{A46ECC13-EA3B-40E8-BBE0-9CA0BC4937B2}" srcOrd="0" destOrd="0" presId="urn:microsoft.com/office/officeart/2018/5/layout/IconCircleLabelList"/>
    <dgm:cxn modelId="{F7693D6A-F5F4-4D20-A891-B4D085DA16CA}" srcId="{674E5C4F-5700-4DC6-998B-65B585B94F47}" destId="{AAA95F41-B06C-4C0D-956A-A029A601C59C}" srcOrd="0" destOrd="0" parTransId="{CD63B4AC-2319-44D7-ABA8-6F36D41A4E12}" sibTransId="{93ABFE84-15D7-42CB-ACE0-CF385A1B5B32}"/>
    <dgm:cxn modelId="{5FBB758B-585E-4FA4-802E-C721DF7A3063}" type="presOf" srcId="{674E5C4F-5700-4DC6-998B-65B585B94F47}" destId="{207E56BE-FC9B-44EA-8E5F-B12B391A002B}" srcOrd="0" destOrd="0" presId="urn:microsoft.com/office/officeart/2018/5/layout/IconCircleLabelList"/>
    <dgm:cxn modelId="{500F33A2-64BC-41AB-A034-5AE6CCA1018F}" type="presOf" srcId="{AAA95F41-B06C-4C0D-956A-A029A601C59C}" destId="{87948212-F9FA-4D61-8716-B246087E7299}" srcOrd="0" destOrd="0" presId="urn:microsoft.com/office/officeart/2018/5/layout/IconCircleLabelList"/>
    <dgm:cxn modelId="{74A26EA3-60F2-43C1-BF45-0E46BE373A10}" srcId="{674E5C4F-5700-4DC6-998B-65B585B94F47}" destId="{FCAF7E4A-E613-4B5B-9714-82847D073FC6}" srcOrd="3" destOrd="0" parTransId="{98A90642-7F19-447A-935A-6F6D7145E81C}" sibTransId="{8F70FA2C-B491-4DC0-9045-1F9D2E96AEF0}"/>
    <dgm:cxn modelId="{0BEDF2AD-DF41-4EB3-95B8-B2E6029274CE}" type="presOf" srcId="{626A2C96-99CA-4167-948D-1120E4ADC647}" destId="{8E0E49E3-845D-46B4-8AF7-DF5B5DDAE49C}" srcOrd="0" destOrd="0" presId="urn:microsoft.com/office/officeart/2018/5/layout/IconCircleLabelList"/>
    <dgm:cxn modelId="{69E44FD8-A406-4E33-B420-301BE39F23D1}" srcId="{674E5C4F-5700-4DC6-998B-65B585B94F47}" destId="{626A2C96-99CA-4167-948D-1120E4ADC647}" srcOrd="1" destOrd="0" parTransId="{84CE3B9A-585C-454A-93D3-86937105DD08}" sibTransId="{81B7D3EE-7D79-4AEF-92BB-FC8CD6B7D348}"/>
    <dgm:cxn modelId="{43BAD6F4-6764-4CF1-B238-48D647B33F88}" srcId="{674E5C4F-5700-4DC6-998B-65B585B94F47}" destId="{4C547221-205E-439F-8769-5E0D73C2E778}" srcOrd="2" destOrd="0" parTransId="{46423938-0F02-4D83-B645-611DDE84516C}" sibTransId="{1423E5E1-125B-4C27-958A-20F7B4C9F816}"/>
    <dgm:cxn modelId="{9AAD28F9-5E96-4CDD-A643-F7D9F6301716}" type="presOf" srcId="{4C547221-205E-439F-8769-5E0D73C2E778}" destId="{5966C246-93F5-4092-9EBC-FC316D47E093}" srcOrd="0" destOrd="0" presId="urn:microsoft.com/office/officeart/2018/5/layout/IconCircleLabelList"/>
    <dgm:cxn modelId="{4ADB027C-DDD8-4EF7-834E-A8AB1CD9719D}" type="presParOf" srcId="{207E56BE-FC9B-44EA-8E5F-B12B391A002B}" destId="{D2E247BD-BFC6-4ACD-96A2-0281AC0941E2}" srcOrd="0" destOrd="0" presId="urn:microsoft.com/office/officeart/2018/5/layout/IconCircleLabelList"/>
    <dgm:cxn modelId="{2B9B72F1-F654-442A-BDCF-93488B3D7F7E}" type="presParOf" srcId="{D2E247BD-BFC6-4ACD-96A2-0281AC0941E2}" destId="{CE8988EA-9D55-4C5C-BAD3-C1BEA237B37F}" srcOrd="0" destOrd="0" presId="urn:microsoft.com/office/officeart/2018/5/layout/IconCircleLabelList"/>
    <dgm:cxn modelId="{2A71AAD2-3D99-4BDE-ABAB-C5961D422DA0}" type="presParOf" srcId="{D2E247BD-BFC6-4ACD-96A2-0281AC0941E2}" destId="{0F16D8A3-DD86-4110-BB9B-BC72992E042A}" srcOrd="1" destOrd="0" presId="urn:microsoft.com/office/officeart/2018/5/layout/IconCircleLabelList"/>
    <dgm:cxn modelId="{5FBCFC1A-B555-4A0F-BFDC-E0028B897AF7}" type="presParOf" srcId="{D2E247BD-BFC6-4ACD-96A2-0281AC0941E2}" destId="{A7B11CE0-4A20-45E9-84A8-4A1488988851}" srcOrd="2" destOrd="0" presId="urn:microsoft.com/office/officeart/2018/5/layout/IconCircleLabelList"/>
    <dgm:cxn modelId="{D80F7103-0388-451F-8483-7353B028513C}" type="presParOf" srcId="{D2E247BD-BFC6-4ACD-96A2-0281AC0941E2}" destId="{87948212-F9FA-4D61-8716-B246087E7299}" srcOrd="3" destOrd="0" presId="urn:microsoft.com/office/officeart/2018/5/layout/IconCircleLabelList"/>
    <dgm:cxn modelId="{9431A8B5-18B2-4D8C-B254-D7AEC2CEC9A2}" type="presParOf" srcId="{207E56BE-FC9B-44EA-8E5F-B12B391A002B}" destId="{18B52A7D-80F1-400D-A583-A5944338B5E8}" srcOrd="1" destOrd="0" presId="urn:microsoft.com/office/officeart/2018/5/layout/IconCircleLabelList"/>
    <dgm:cxn modelId="{E93CCD61-1902-4225-800F-2A4F48EC16A3}" type="presParOf" srcId="{207E56BE-FC9B-44EA-8E5F-B12B391A002B}" destId="{3A980D75-EE31-4C8A-B842-5EBA9929FC3B}" srcOrd="2" destOrd="0" presId="urn:microsoft.com/office/officeart/2018/5/layout/IconCircleLabelList"/>
    <dgm:cxn modelId="{27EF42A2-2E55-4609-8B41-778DD0010BB2}" type="presParOf" srcId="{3A980D75-EE31-4C8A-B842-5EBA9929FC3B}" destId="{8114E457-2E85-4785-9DC9-CBAA884A9FE7}" srcOrd="0" destOrd="0" presId="urn:microsoft.com/office/officeart/2018/5/layout/IconCircleLabelList"/>
    <dgm:cxn modelId="{DB80894A-6900-4AA8-B8BD-13650C091A64}" type="presParOf" srcId="{3A980D75-EE31-4C8A-B842-5EBA9929FC3B}" destId="{1CC8C8F0-7C65-41B1-8F28-72885365AD21}" srcOrd="1" destOrd="0" presId="urn:microsoft.com/office/officeart/2018/5/layout/IconCircleLabelList"/>
    <dgm:cxn modelId="{4BC52104-ED55-4A6E-AEEC-477AFFB7B90A}" type="presParOf" srcId="{3A980D75-EE31-4C8A-B842-5EBA9929FC3B}" destId="{0D5B66AF-83B1-4468-8D9D-996D9FB08D7A}" srcOrd="2" destOrd="0" presId="urn:microsoft.com/office/officeart/2018/5/layout/IconCircleLabelList"/>
    <dgm:cxn modelId="{49EB343C-9D40-43E7-BEE4-51DA6FD29E9A}" type="presParOf" srcId="{3A980D75-EE31-4C8A-B842-5EBA9929FC3B}" destId="{8E0E49E3-845D-46B4-8AF7-DF5B5DDAE49C}" srcOrd="3" destOrd="0" presId="urn:microsoft.com/office/officeart/2018/5/layout/IconCircleLabelList"/>
    <dgm:cxn modelId="{6B84D5D9-C581-4DF9-8B6D-9CE065F13DD4}" type="presParOf" srcId="{207E56BE-FC9B-44EA-8E5F-B12B391A002B}" destId="{4E634EA8-04C2-4576-85DD-3C24115BDA2C}" srcOrd="3" destOrd="0" presId="urn:microsoft.com/office/officeart/2018/5/layout/IconCircleLabelList"/>
    <dgm:cxn modelId="{8F035956-3427-4BCB-9AE7-FD2344A756E5}" type="presParOf" srcId="{207E56BE-FC9B-44EA-8E5F-B12B391A002B}" destId="{C0810566-194C-4E7C-B9EE-3AA559C723F5}" srcOrd="4" destOrd="0" presId="urn:microsoft.com/office/officeart/2018/5/layout/IconCircleLabelList"/>
    <dgm:cxn modelId="{DD9D7953-6464-4126-962C-479CF3740129}" type="presParOf" srcId="{C0810566-194C-4E7C-B9EE-3AA559C723F5}" destId="{E3510BB4-141A-4365-BC80-1D116A12B268}" srcOrd="0" destOrd="0" presId="urn:microsoft.com/office/officeart/2018/5/layout/IconCircleLabelList"/>
    <dgm:cxn modelId="{78AB71C2-564D-49E1-8D23-C3DC4E9E987D}" type="presParOf" srcId="{C0810566-194C-4E7C-B9EE-3AA559C723F5}" destId="{F0CB4231-32C2-42CE-AA40-3E34F405632A}" srcOrd="1" destOrd="0" presId="urn:microsoft.com/office/officeart/2018/5/layout/IconCircleLabelList"/>
    <dgm:cxn modelId="{53FDEAF9-E9EE-4370-A627-B76484B4A08A}" type="presParOf" srcId="{C0810566-194C-4E7C-B9EE-3AA559C723F5}" destId="{77AB8963-DD5E-4DDB-AC28-EA98FA7679B3}" srcOrd="2" destOrd="0" presId="urn:microsoft.com/office/officeart/2018/5/layout/IconCircleLabelList"/>
    <dgm:cxn modelId="{E2D83EF4-ED0D-4417-91EB-392BE8D44CFE}" type="presParOf" srcId="{C0810566-194C-4E7C-B9EE-3AA559C723F5}" destId="{5966C246-93F5-4092-9EBC-FC316D47E093}" srcOrd="3" destOrd="0" presId="urn:microsoft.com/office/officeart/2018/5/layout/IconCircleLabelList"/>
    <dgm:cxn modelId="{5F377292-EBDF-4680-AAC1-2E5F53FD4139}" type="presParOf" srcId="{207E56BE-FC9B-44EA-8E5F-B12B391A002B}" destId="{394FC630-75EC-49B7-A234-2412F06150C5}" srcOrd="5" destOrd="0" presId="urn:microsoft.com/office/officeart/2018/5/layout/IconCircleLabelList"/>
    <dgm:cxn modelId="{ECD0B9F2-76C4-4EB8-B2D3-FA6FA3263629}" type="presParOf" srcId="{207E56BE-FC9B-44EA-8E5F-B12B391A002B}" destId="{514950DE-F56B-43E3-B8DA-EA52B4980C97}" srcOrd="6" destOrd="0" presId="urn:microsoft.com/office/officeart/2018/5/layout/IconCircleLabelList"/>
    <dgm:cxn modelId="{1FB80E7D-08B2-4FD4-A63C-D65823CD55D5}" type="presParOf" srcId="{514950DE-F56B-43E3-B8DA-EA52B4980C97}" destId="{5F8C70B0-FE81-41BF-B481-536762A9C739}" srcOrd="0" destOrd="0" presId="urn:microsoft.com/office/officeart/2018/5/layout/IconCircleLabelList"/>
    <dgm:cxn modelId="{31B4EF97-5812-4387-B8E5-B315E97160D5}" type="presParOf" srcId="{514950DE-F56B-43E3-B8DA-EA52B4980C97}" destId="{CCDED3BB-791B-44E5-BEDA-F54946BF5510}" srcOrd="1" destOrd="0" presId="urn:microsoft.com/office/officeart/2018/5/layout/IconCircleLabelList"/>
    <dgm:cxn modelId="{99DD88DE-C8D7-4630-8D98-948A4B835A0B}" type="presParOf" srcId="{514950DE-F56B-43E3-B8DA-EA52B4980C97}" destId="{553CC3DA-4943-4A98-8DBB-57A89346A31F}" srcOrd="2" destOrd="0" presId="urn:microsoft.com/office/officeart/2018/5/layout/IconCircleLabelList"/>
    <dgm:cxn modelId="{3B7A4CBC-95A4-4C82-A6BC-2CB34D7AF3B3}" type="presParOf" srcId="{514950DE-F56B-43E3-B8DA-EA52B4980C97}" destId="{A46ECC13-EA3B-40E8-BBE0-9CA0BC4937B2}" srcOrd="3" destOrd="0" presId="urn:microsoft.com/office/officeart/2018/5/layout/IconCircleLabelList"/>
    <dgm:cxn modelId="{78FD9E86-ECF4-46E1-B419-BF8152848D4C}" type="presParOf" srcId="{207E56BE-FC9B-44EA-8E5F-B12B391A002B}" destId="{8E57C5C2-FF8C-4907-96D7-F420E169DDFD}" srcOrd="7" destOrd="0" presId="urn:microsoft.com/office/officeart/2018/5/layout/IconCircleLabelList"/>
    <dgm:cxn modelId="{63D0BF62-1D29-458F-8EBD-F86E3549F53E}" type="presParOf" srcId="{207E56BE-FC9B-44EA-8E5F-B12B391A002B}" destId="{7524F4F8-1765-4A80-90E7-2EA9850D9046}" srcOrd="8" destOrd="0" presId="urn:microsoft.com/office/officeart/2018/5/layout/IconCircleLabelList"/>
    <dgm:cxn modelId="{94EF37AE-3169-450D-ABEB-5FD73FFC85F1}" type="presParOf" srcId="{7524F4F8-1765-4A80-90E7-2EA9850D9046}" destId="{805BC788-0A3B-41FB-AEF7-5C2F963F1869}" srcOrd="0" destOrd="0" presId="urn:microsoft.com/office/officeart/2018/5/layout/IconCircleLabelList"/>
    <dgm:cxn modelId="{0DDCAEF6-2F8A-4A6E-9804-3C190D92C1CB}" type="presParOf" srcId="{7524F4F8-1765-4A80-90E7-2EA9850D9046}" destId="{D9FFBD6C-9986-412D-937F-0EB2DEA86F46}" srcOrd="1" destOrd="0" presId="urn:microsoft.com/office/officeart/2018/5/layout/IconCircleLabelList"/>
    <dgm:cxn modelId="{8CA55F34-C4D2-4AE5-8245-0595C7F96A47}" type="presParOf" srcId="{7524F4F8-1765-4A80-90E7-2EA9850D9046}" destId="{BC4E24DD-7663-4463-859E-24314C04BE02}" srcOrd="2" destOrd="0" presId="urn:microsoft.com/office/officeart/2018/5/layout/IconCircleLabelList"/>
    <dgm:cxn modelId="{50F69AEE-CD54-4DEB-86F4-64B497BC6831}" type="presParOf" srcId="{7524F4F8-1765-4A80-90E7-2EA9850D9046}" destId="{C1BC3A31-EEEB-44CB-B1CA-D2F0DF9A2D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988EA-9D55-4C5C-BAD3-C1BEA237B37F}">
      <dsp:nvSpPr>
        <dsp:cNvPr id="0" name=""/>
        <dsp:cNvSpPr/>
      </dsp:nvSpPr>
      <dsp:spPr>
        <a:xfrm>
          <a:off x="735974" y="759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6D8A3-DD86-4110-BB9B-BC72992E042A}">
      <dsp:nvSpPr>
        <dsp:cNvPr id="0" name=""/>
        <dsp:cNvSpPr/>
      </dsp:nvSpPr>
      <dsp:spPr>
        <a:xfrm>
          <a:off x="969974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48212-F9FA-4D61-8716-B246087E7299}">
      <dsp:nvSpPr>
        <dsp:cNvPr id="0" name=""/>
        <dsp:cNvSpPr/>
      </dsp:nvSpPr>
      <dsp:spPr>
        <a:xfrm>
          <a:off x="384974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Motivation</a:t>
          </a:r>
        </a:p>
      </dsp:txBody>
      <dsp:txXfrm>
        <a:off x="384974" y="2199119"/>
        <a:ext cx="1800000" cy="720000"/>
      </dsp:txXfrm>
    </dsp:sp>
    <dsp:sp modelId="{8114E457-2E85-4785-9DC9-CBAA884A9FE7}">
      <dsp:nvSpPr>
        <dsp:cNvPr id="0" name=""/>
        <dsp:cNvSpPr/>
      </dsp:nvSpPr>
      <dsp:spPr>
        <a:xfrm>
          <a:off x="2850974" y="759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8C8F0-7C65-41B1-8F28-72885365AD21}">
      <dsp:nvSpPr>
        <dsp:cNvPr id="0" name=""/>
        <dsp:cNvSpPr/>
      </dsp:nvSpPr>
      <dsp:spPr>
        <a:xfrm>
          <a:off x="3084974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E49E3-845D-46B4-8AF7-DF5B5DDAE49C}">
      <dsp:nvSpPr>
        <dsp:cNvPr id="0" name=""/>
        <dsp:cNvSpPr/>
      </dsp:nvSpPr>
      <dsp:spPr>
        <a:xfrm>
          <a:off x="2499974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Introduction to Data Set</a:t>
          </a:r>
        </a:p>
      </dsp:txBody>
      <dsp:txXfrm>
        <a:off x="2499974" y="2199119"/>
        <a:ext cx="1800000" cy="720000"/>
      </dsp:txXfrm>
    </dsp:sp>
    <dsp:sp modelId="{E3510BB4-141A-4365-BC80-1D116A12B268}">
      <dsp:nvSpPr>
        <dsp:cNvPr id="0" name=""/>
        <dsp:cNvSpPr/>
      </dsp:nvSpPr>
      <dsp:spPr>
        <a:xfrm>
          <a:off x="4965975" y="759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B4231-32C2-42CE-AA40-3E34F405632A}">
      <dsp:nvSpPr>
        <dsp:cNvPr id="0" name=""/>
        <dsp:cNvSpPr/>
      </dsp:nvSpPr>
      <dsp:spPr>
        <a:xfrm>
          <a:off x="5199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C246-93F5-4092-9EBC-FC316D47E093}">
      <dsp:nvSpPr>
        <dsp:cNvPr id="0" name=""/>
        <dsp:cNvSpPr/>
      </dsp:nvSpPr>
      <dsp:spPr>
        <a:xfrm>
          <a:off x="4614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Cleaning</a:t>
          </a:r>
        </a:p>
      </dsp:txBody>
      <dsp:txXfrm>
        <a:off x="4614975" y="2199119"/>
        <a:ext cx="1800000" cy="720000"/>
      </dsp:txXfrm>
    </dsp:sp>
    <dsp:sp modelId="{5F8C70B0-FE81-41BF-B481-536762A9C739}">
      <dsp:nvSpPr>
        <dsp:cNvPr id="0" name=""/>
        <dsp:cNvSpPr/>
      </dsp:nvSpPr>
      <dsp:spPr>
        <a:xfrm>
          <a:off x="7080975" y="759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ED3BB-791B-44E5-BEDA-F54946BF5510}">
      <dsp:nvSpPr>
        <dsp:cNvPr id="0" name=""/>
        <dsp:cNvSpPr/>
      </dsp:nvSpPr>
      <dsp:spPr>
        <a:xfrm>
          <a:off x="7314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ECC13-EA3B-40E8-BBE0-9CA0BC4937B2}">
      <dsp:nvSpPr>
        <dsp:cNvPr id="0" name=""/>
        <dsp:cNvSpPr/>
      </dsp:nvSpPr>
      <dsp:spPr>
        <a:xfrm>
          <a:off x="6729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Visualization</a:t>
          </a:r>
        </a:p>
      </dsp:txBody>
      <dsp:txXfrm>
        <a:off x="6729975" y="2199119"/>
        <a:ext cx="1800000" cy="720000"/>
      </dsp:txXfrm>
    </dsp:sp>
    <dsp:sp modelId="{805BC788-0A3B-41FB-AEF7-5C2F963F1869}">
      <dsp:nvSpPr>
        <dsp:cNvPr id="0" name=""/>
        <dsp:cNvSpPr/>
      </dsp:nvSpPr>
      <dsp:spPr>
        <a:xfrm>
          <a:off x="9195975" y="759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FBD6C-9986-412D-937F-0EB2DEA86F46}">
      <dsp:nvSpPr>
        <dsp:cNvPr id="0" name=""/>
        <dsp:cNvSpPr/>
      </dsp:nvSpPr>
      <dsp:spPr>
        <a:xfrm>
          <a:off x="9429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C3A31-EEEB-44CB-B1CA-D2F0DF9A2D2C}">
      <dsp:nvSpPr>
        <dsp:cNvPr id="0" name=""/>
        <dsp:cNvSpPr/>
      </dsp:nvSpPr>
      <dsp:spPr>
        <a:xfrm>
          <a:off x="8844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Modelling Techniques</a:t>
          </a:r>
        </a:p>
      </dsp:txBody>
      <dsp:txXfrm>
        <a:off x="8844975" y="219911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D6C9-3AED-4CD9-AB5B-1FB9FA83B15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9113-DE7C-4FDC-9C83-02FFD2DC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4EB5C3-CBC9-4EBE-939F-35305EDB9435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CBCE-585C-4235-9E17-A20DA52FF92F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1F7FA6-48AA-4DB8-8489-74EA2DFE4ADB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3C0C-BCC2-412D-9E51-FFCF7D280314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0734E-C0B0-43A0-B8FB-3E42E8199C50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D395-4950-48E8-A9EA-1D0BFA0EF958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7A2E-C5BB-4781-BA49-105837D93B09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8EC3-964F-4445-A5A4-87FE31561EC6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3AB2-27D0-4889-9807-5F0B9DCC93BE}" type="datetime1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DAC6ED-DCCB-4B07-9780-08A779EB5D5F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CECB-F5D0-481A-AA66-32944C671304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BA1AB4-E604-40BA-92A3-57C47FA4D11C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A83560-0D17-4F52-9844-B11628AEF5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3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Head with Gears">
            <a:extLst>
              <a:ext uri="{FF2B5EF4-FFF2-40B4-BE49-F238E27FC236}">
                <a16:creationId xmlns:a16="http://schemas.microsoft.com/office/drawing/2014/main" id="{DBCD9A03-F216-410B-825B-B08FB64B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67D56-5205-40DB-85E8-1814FC28B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Behavior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148FD-01B5-45AA-9EF2-80EE055F0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Nikhil Aggarwal</a:t>
            </a:r>
          </a:p>
          <a:p>
            <a:r>
              <a:rPr lang="en-US">
                <a:solidFill>
                  <a:schemeClr val="bg2"/>
                </a:solidFill>
              </a:rPr>
              <a:t>Ridhima puri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9900F-C246-48DB-9CDC-75E55DA5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3B8D-EEA6-43FB-82DD-FD9547B0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19F4-069C-414C-A27A-B39D6CAB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fold Cross Validation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Grid Search(Hyper Parameter Tuning)</a:t>
            </a:r>
          </a:p>
          <a:p>
            <a:r>
              <a:rPr lang="en-US" dirty="0"/>
              <a:t>Feature Scaling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F4063-CDD9-4CF4-A3C2-7CD870F3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0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1862-6A55-4C38-9BC8-2B6EB9B7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their accuracies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3214F5-5BFC-4D72-BC79-91648B81E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281168"/>
              </p:ext>
            </p:extLst>
          </p:nvPr>
        </p:nvGraphicFramePr>
        <p:xfrm>
          <a:off x="581025" y="2181225"/>
          <a:ext cx="11029950" cy="259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02242958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58821741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856410274"/>
                    </a:ext>
                  </a:extLst>
                </a:gridCol>
              </a:tblGrid>
              <a:tr h="35265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8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69.085%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1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73.01%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73.05%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Artificial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559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EECE2-1AF0-4507-9C26-E84C09E6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341D-83C5-4EFC-8D9F-DE47F7F3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Summary and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3660-AE77-48D0-88FD-DE126909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gives the best predictive power to classify the people who would not enroll for the app with an accuracy if 73.05%.</a:t>
            </a:r>
          </a:p>
          <a:p>
            <a:r>
              <a:rPr lang="en-US" dirty="0"/>
              <a:t>Other business uses of studying user behavior:</a:t>
            </a:r>
          </a:p>
          <a:p>
            <a:pPr lvl="1"/>
            <a:r>
              <a:rPr lang="en-US" dirty="0"/>
              <a:t>We can study the screens used the most by any user and use this information for advertisements.</a:t>
            </a:r>
          </a:p>
          <a:p>
            <a:pPr lvl="1"/>
            <a:r>
              <a:rPr lang="en-US" dirty="0"/>
              <a:t>We can put a greater marketing effort for the users who have lower chance of conversion.</a:t>
            </a:r>
          </a:p>
          <a:p>
            <a:pPr lvl="1"/>
            <a:r>
              <a:rPr lang="en-US" dirty="0"/>
              <a:t>By studying the features used the most, we can lure the consumers to buy subscription by enhancing such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A3A4A-EC6A-4D08-B6F6-9AA26E49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303A-0AEB-4206-911F-AD08291A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BE36B-EBF9-4C1D-BFCA-F0AA8F21C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78461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40D3D1-F1C1-4680-AC1D-96821F51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5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E414-69E5-4AE5-A733-1411B68C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E111-A926-458E-B8B5-8E7CB6D4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Mobile Apps have become one of the ways to survive the cut throat competition and has following benefits:</a:t>
            </a:r>
          </a:p>
          <a:p>
            <a:pPr lvl="1"/>
            <a:r>
              <a:rPr lang="en-US" dirty="0"/>
              <a:t>Visible to customers all the time and increase engagement</a:t>
            </a:r>
          </a:p>
          <a:p>
            <a:pPr lvl="1"/>
            <a:r>
              <a:rPr lang="en-US" dirty="0"/>
              <a:t>Direct marketing channel and build brand</a:t>
            </a:r>
          </a:p>
          <a:p>
            <a:pPr lvl="1"/>
            <a:r>
              <a:rPr lang="en-US" dirty="0"/>
              <a:t>Provide value to customers and build customer loyalty</a:t>
            </a:r>
          </a:p>
          <a:p>
            <a:r>
              <a:rPr lang="en-US" dirty="0"/>
              <a:t>Companies provide free products/services via mobile apps to transition their customers to a paid membership.</a:t>
            </a:r>
          </a:p>
          <a:p>
            <a:r>
              <a:rPr lang="en-US" dirty="0"/>
              <a:t>Requires heavy marketing and a huge amount of budget in the form of offers and promotions.</a:t>
            </a:r>
          </a:p>
          <a:p>
            <a:r>
              <a:rPr lang="en-US" dirty="0"/>
              <a:t>Very important for a company to know their target market and direct their major marketing efforts towards the users who will not subscribe to the paid memberships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0FF0013-3A3E-4128-9045-1843AEAEF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0" y="5458987"/>
            <a:ext cx="6096000" cy="1226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4DC05-BA0F-4E29-91B5-B535A1B8F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6" y="5399059"/>
            <a:ext cx="2692400" cy="13462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4B2077-32BB-4B53-9150-DF4430A0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D6D4-12C3-4519-A318-28A871A9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Introduction to Data set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314E7-CFA2-4E48-B621-B00C8BD06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6" r="1" b="9458"/>
          <a:stretch/>
        </p:blipFill>
        <p:spPr>
          <a:xfrm>
            <a:off x="1145700" y="2361056"/>
            <a:ext cx="2328224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0008-7F11-4B8D-B641-E626EBD3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>
              <a:buClr>
                <a:srgbClr val="5454DF"/>
              </a:buClr>
            </a:pPr>
            <a:r>
              <a:rPr lang="en-US"/>
              <a:t>We are using data posted at Kaggle under the name “Fintech_App_Behaviour_Analysis”. </a:t>
            </a:r>
          </a:p>
          <a:p>
            <a:pPr>
              <a:buClr>
                <a:srgbClr val="5454DF"/>
              </a:buClr>
            </a:pPr>
            <a:r>
              <a:rPr lang="en-US"/>
              <a:t>The data has 2 files. First is the app data consisting of 50K rows and 12 columns. </a:t>
            </a:r>
          </a:p>
          <a:p>
            <a:pPr>
              <a:buClr>
                <a:srgbClr val="5454DF"/>
              </a:buClr>
            </a:pPr>
            <a:r>
              <a:rPr lang="en-US"/>
              <a:t>Second is the top screens data consisting of 58 rows and 2 columns. </a:t>
            </a:r>
          </a:p>
          <a:p>
            <a:pPr>
              <a:buClr>
                <a:srgbClr val="5454DF"/>
              </a:buClr>
            </a:pPr>
            <a:r>
              <a:rPr lang="en-US"/>
              <a:t>The data gives an overview of time and date of app installation, the features used by the users and the usage of the app. </a:t>
            </a:r>
          </a:p>
          <a:p>
            <a:pPr>
              <a:buClr>
                <a:srgbClr val="5454DF"/>
              </a:buClr>
            </a:pPr>
            <a:endParaRPr lang="en-US"/>
          </a:p>
          <a:p>
            <a:pPr>
              <a:buClr>
                <a:srgbClr val="5454DF"/>
              </a:buClr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4F317B-4EA9-4C94-9EF8-020431E39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454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12454-0E51-4BF7-9092-5F64A236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978E-5AB7-41BB-B253-E3FC036B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D92E-D7A9-467B-84BC-8AD27522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missing data found but Screen list variable was a challenge</a:t>
            </a:r>
          </a:p>
          <a:p>
            <a:r>
              <a:rPr lang="en-US" dirty="0"/>
              <a:t>It consisted of the information about the various screens visited by a user while using the app.</a:t>
            </a:r>
          </a:p>
          <a:p>
            <a:r>
              <a:rPr lang="en-US" dirty="0"/>
              <a:t>The number of screens visited could be different for every user and this variable consisted of all the comma separated values. </a:t>
            </a:r>
          </a:p>
          <a:p>
            <a:r>
              <a:rPr lang="en-US" dirty="0"/>
              <a:t>List of top screens in the app in a separate csv file.</a:t>
            </a:r>
          </a:p>
          <a:p>
            <a:r>
              <a:rPr lang="en-US" dirty="0"/>
              <a:t>Our final approach was to use the top screens data and generate additional columns in our main data set which consisted of 0 as a default value (indicating not visited).</a:t>
            </a:r>
          </a:p>
          <a:p>
            <a:r>
              <a:rPr lang="en-US" dirty="0"/>
              <a:t>For every screen visited by a user the column with that name was marked as 1 i.e. user visited this screen.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E35A0-E001-47DC-B57C-D271C1FC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8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8C268-DBA2-4C98-A3BF-F6E7996B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3A26D9-8C0F-453C-BC80-BE663CE2E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have greater number of enrolled users than not enrolled. </a:t>
            </a:r>
          </a:p>
          <a:p>
            <a:r>
              <a:rPr lang="en-US" dirty="0">
                <a:solidFill>
                  <a:schemeClr val="bg1"/>
                </a:solidFill>
              </a:rPr>
              <a:t>The number of users coming and using the app and the number of users enrolling for the app are higher in 2013 as compared to 2012.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F21C8-BBD1-46C2-A30D-2178A74A4C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8233" y="971403"/>
            <a:ext cx="1197599" cy="5096167"/>
          </a:xfrm>
          <a:prstGeom prst="rect">
            <a:avLst/>
          </a:prstGeom>
          <a:noFill/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5BF72F3-4110-4355-B290-16B8EBD85FA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1071" y="971403"/>
            <a:ext cx="2586303" cy="5096167"/>
          </a:xfrm>
          <a:prstGeom prst="rect">
            <a:avLst/>
          </a:prstGeom>
          <a:noFill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rgbClr val="F9A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9A3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83C86-5EC6-4F99-80CE-6EBB7AD7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5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CC71004-4857-4A19-A21E-1B076C964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FC872-AC68-4580-AD9F-2E3B4C22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1107672"/>
            <a:ext cx="3427985" cy="95550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Effect of Hour and Day of week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14E333-FAB1-44AC-84BF-00B233C44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855E77-7332-4432-9A24-8898883C8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848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A3C1A-3AE6-4ABA-B1A2-BE9AC4208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710BC6-9831-4272-9D18-2156717A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2150533"/>
            <a:ext cx="3427985" cy="3708266"/>
          </a:xfrm>
        </p:spPr>
        <p:txBody>
          <a:bodyPr>
            <a:normAutofit/>
          </a:bodyPr>
          <a:lstStyle/>
          <a:p>
            <a:pPr>
              <a:buClr>
                <a:srgbClr val="75B4FF"/>
              </a:buClr>
            </a:pPr>
            <a:r>
              <a:rPr lang="en-US" dirty="0"/>
              <a:t>More users were active during the off-working hours and thus the late evening and the night time had greater people enrolling for the app. </a:t>
            </a:r>
          </a:p>
          <a:p>
            <a:pPr>
              <a:buClr>
                <a:srgbClr val="75B4FF"/>
              </a:buClr>
            </a:pPr>
            <a:r>
              <a:rPr lang="en-US" dirty="0"/>
              <a:t>Similarly weekends had more enrollment than weekdays.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9092067-4E8E-413A-80CA-79D11BF5A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r="16028" b="2"/>
          <a:stretch/>
        </p:blipFill>
        <p:spPr>
          <a:xfrm>
            <a:off x="4241387" y="641102"/>
            <a:ext cx="3702877" cy="5749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77A38E-1F83-4238-87A2-311D6FD65B3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r="30203" b="1"/>
          <a:stretch/>
        </p:blipFill>
        <p:spPr bwMode="auto">
          <a:xfrm>
            <a:off x="8038012" y="641103"/>
            <a:ext cx="3702877" cy="574946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1D1D3-70ED-4FA0-802F-44B2AFA7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2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40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42">
            <a:extLst>
              <a:ext uri="{FF2B5EF4-FFF2-40B4-BE49-F238E27FC236}">
                <a16:creationId xmlns:a16="http://schemas.microsoft.com/office/drawing/2014/main" id="{B6E3E942-D757-48B7-A86E-C822F05B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144">
            <a:extLst>
              <a:ext uri="{FF2B5EF4-FFF2-40B4-BE49-F238E27FC236}">
                <a16:creationId xmlns:a16="http://schemas.microsoft.com/office/drawing/2014/main" id="{43AFF310-4012-46C4-9252-AD69BA7A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46">
            <a:extLst>
              <a:ext uri="{FF2B5EF4-FFF2-40B4-BE49-F238E27FC236}">
                <a16:creationId xmlns:a16="http://schemas.microsoft.com/office/drawing/2014/main" id="{CB4AF14A-31FA-4698-8BB4-8AF2B0261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6695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36129-4C79-436B-90EF-89A7D93E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Impact of Screen visited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1532-1450-467F-8DAE-50A78F00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pPr>
              <a:buClr>
                <a:srgbClr val="6695DA"/>
              </a:buClr>
            </a:pPr>
            <a:r>
              <a:rPr lang="en-US" dirty="0"/>
              <a:t>From the data visualization we concluded that if we need to launch offers and promotions it should be on all the credit screens, verifications screens and the games screen</a:t>
            </a:r>
          </a:p>
          <a:p>
            <a:pPr>
              <a:buClr>
                <a:srgbClr val="6695DA"/>
              </a:buClr>
            </a:pPr>
            <a:r>
              <a:rPr lang="en-US" dirty="0"/>
              <a:t>These screens have maximum entry of users and are increasing the chances of enrollment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698151A-E045-46B3-B4E8-C5C847152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1503" y="4398609"/>
            <a:ext cx="3340264" cy="197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17E50-6DB0-43E1-9A7A-3D7F9ABE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8967" y="4450080"/>
            <a:ext cx="3365510" cy="18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80291E-36C9-489A-8459-78FDD492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047" y="870152"/>
            <a:ext cx="7165430" cy="309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D8173-98FE-4E06-8533-D3F34360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4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A0B39D-673D-47DB-AF94-2D15174D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AAC85-3967-456F-858E-A7B66007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124464-57E5-400F-B084-340F5F0E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75B959-703A-4CBD-B6B4-87EFD5C4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EF7A9-18A7-4ADB-A6C8-61F1847A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Age and number of screen visited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EB9370-B70C-430B-A51E-1CEF5BC1B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83066D-BB61-4A42-B4CD-14433753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58" y="974331"/>
            <a:ext cx="5506271" cy="30422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16C167F-4F26-4F8D-A1B1-606788B19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350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204ACB9-D4AA-495A-9971-D54B6F31C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20" y="1662739"/>
            <a:ext cx="3014297" cy="16653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49B548-DB85-4072-9399-59D13451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5C8118-FD6B-45E6-A002-70704919B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0412D6-16D7-4F49-9EA8-E99375CB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C4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7BA7A-7538-44C0-B190-FAB12076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3560-0D17-4F52-9844-B11628AEF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08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629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user Behavior analysis</vt:lpstr>
      <vt:lpstr>Agenda</vt:lpstr>
      <vt:lpstr>Motivation</vt:lpstr>
      <vt:lpstr>Introduction to Data set </vt:lpstr>
      <vt:lpstr>Data cleaning </vt:lpstr>
      <vt:lpstr>Data Visualization</vt:lpstr>
      <vt:lpstr>Effect of Hour and Day of week</vt:lpstr>
      <vt:lpstr>Impact of Screen visited</vt:lpstr>
      <vt:lpstr>Age and number of screen visited</vt:lpstr>
      <vt:lpstr>Model Selection and parameter tuning</vt:lpstr>
      <vt:lpstr>Models and their accuracies</vt:lpstr>
      <vt:lpstr>Summary and usages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Behavior analysis</dc:title>
  <dc:creator>aggar</dc:creator>
  <cp:lastModifiedBy> </cp:lastModifiedBy>
  <cp:revision>20</cp:revision>
  <dcterms:created xsi:type="dcterms:W3CDTF">2019-04-15T23:44:02Z</dcterms:created>
  <dcterms:modified xsi:type="dcterms:W3CDTF">2019-10-21T04:07:36Z</dcterms:modified>
</cp:coreProperties>
</file>