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209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C2F3DC-30D3-4F8B-B6AE-0D85D9C27D8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391624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C2F3DC-30D3-4F8B-B6AE-0D85D9C27D8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55735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C2F3DC-30D3-4F8B-B6AE-0D85D9C27D8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280417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C2F3DC-30D3-4F8B-B6AE-0D85D9C27D8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217437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C2F3DC-30D3-4F8B-B6AE-0D85D9C27D8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160506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C2F3DC-30D3-4F8B-B6AE-0D85D9C27D8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409781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C2F3DC-30D3-4F8B-B6AE-0D85D9C27D8F}"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206760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C2F3DC-30D3-4F8B-B6AE-0D85D9C27D8F}"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19457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2F3DC-30D3-4F8B-B6AE-0D85D9C27D8F}"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421207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2F3DC-30D3-4F8B-B6AE-0D85D9C27D8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203153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2F3DC-30D3-4F8B-B6AE-0D85D9C27D8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4FBF-4880-4813-BC35-78C0C1D972F0}" type="slidenum">
              <a:rPr lang="en-US" smtClean="0"/>
              <a:t>‹#›</a:t>
            </a:fld>
            <a:endParaRPr lang="en-US"/>
          </a:p>
        </p:txBody>
      </p:sp>
    </p:spTree>
    <p:extLst>
      <p:ext uri="{BB962C8B-B14F-4D97-AF65-F5344CB8AC3E}">
        <p14:creationId xmlns:p14="http://schemas.microsoft.com/office/powerpoint/2010/main" val="338805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2F3DC-30D3-4F8B-B6AE-0D85D9C27D8F}"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4FBF-4880-4813-BC35-78C0C1D972F0}" type="slidenum">
              <a:rPr lang="en-US" smtClean="0"/>
              <a:t>‹#›</a:t>
            </a:fld>
            <a:endParaRPr lang="en-US"/>
          </a:p>
        </p:txBody>
      </p:sp>
    </p:spTree>
    <p:extLst>
      <p:ext uri="{BB962C8B-B14F-4D97-AF65-F5344CB8AC3E}">
        <p14:creationId xmlns:p14="http://schemas.microsoft.com/office/powerpoint/2010/main" val="296024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6884468"/>
              </p:ext>
            </p:extLst>
          </p:nvPr>
        </p:nvGraphicFramePr>
        <p:xfrm>
          <a:off x="2032000" y="719666"/>
          <a:ext cx="8128000" cy="12999720"/>
        </p:xfrm>
        <a:graphic>
          <a:graphicData uri="http://schemas.openxmlformats.org/drawingml/2006/table">
            <a:tbl>
              <a:tblPr firstRow="1" bandRow="1">
                <a:tableStyleId>{46F890A9-2807-4EBB-B81D-B2AA78EC7F39}</a:tableStyleId>
              </a:tblPr>
              <a:tblGrid>
                <a:gridCol w="4064000"/>
                <a:gridCol w="4064000"/>
              </a:tblGrid>
              <a:tr h="370840">
                <a:tc>
                  <a:txBody>
                    <a:bodyPr/>
                    <a:lstStyle/>
                    <a:p>
                      <a:pPr algn="ctr"/>
                      <a:r>
                        <a:rPr lang="en-US" dirty="0" smtClean="0"/>
                        <a:t>Conservative</a:t>
                      </a:r>
                      <a:endParaRPr lang="en-US" dirty="0">
                        <a:solidFill>
                          <a:schemeClr val="tx1"/>
                        </a:solidFill>
                      </a:endParaRPr>
                    </a:p>
                  </a:txBody>
                  <a:tcPr/>
                </a:tc>
                <a:tc>
                  <a:txBody>
                    <a:bodyPr/>
                    <a:lstStyle/>
                    <a:p>
                      <a:pPr algn="ctr"/>
                      <a:r>
                        <a:rPr lang="en-US" dirty="0" smtClean="0"/>
                        <a:t>Liberal</a:t>
                      </a:r>
                      <a:endParaRPr lang="en-US" dirty="0">
                        <a:solidFill>
                          <a:schemeClr val="tx1"/>
                        </a:solidFill>
                      </a:endParaRPr>
                    </a:p>
                  </a:txBody>
                  <a:tcPr/>
                </a:tc>
              </a:tr>
              <a:tr h="370840">
                <a:tc>
                  <a:txBody>
                    <a:bodyPr/>
                    <a:lstStyle/>
                    <a:p>
                      <a:pPr algn="ctr"/>
                      <a:r>
                        <a:rPr lang="en-US" dirty="0" smtClean="0">
                          <a:solidFill>
                            <a:schemeClr val="accent2"/>
                          </a:solidFill>
                        </a:rPr>
                        <a:t>sputnik</a:t>
                      </a:r>
                    </a:p>
                    <a:p>
                      <a:pPr algn="ctr"/>
                      <a:r>
                        <a:rPr lang="en-US" dirty="0" smtClean="0">
                          <a:solidFill>
                            <a:schemeClr val="accent2"/>
                          </a:solidFill>
                        </a:rPr>
                        <a:t>(sputniknews.com)</a:t>
                      </a:r>
                      <a:endParaRPr lang="en-US" dirty="0">
                        <a:solidFill>
                          <a:schemeClr val="accent2"/>
                        </a:solidFill>
                      </a:endParaRPr>
                    </a:p>
                  </a:txBody>
                  <a:tcPr/>
                </a:tc>
                <a:tc>
                  <a:txBody>
                    <a:bodyPr/>
                    <a:lstStyle/>
                    <a:p>
                      <a:pPr algn="ctr"/>
                      <a:r>
                        <a:rPr lang="en-US" dirty="0" smtClean="0">
                          <a:solidFill>
                            <a:schemeClr val="tx1"/>
                          </a:solidFill>
                        </a:rPr>
                        <a:t>advertisement, editing</a:t>
                      </a:r>
                    </a:p>
                    <a:p>
                      <a:pPr algn="ctr"/>
                      <a:r>
                        <a:rPr lang="en-US" dirty="0" smtClean="0">
                          <a:solidFill>
                            <a:schemeClr val="tx1"/>
                          </a:solidFill>
                        </a:rPr>
                        <a:t>(editing comes from the fact that news.trust.org after</a:t>
                      </a:r>
                      <a:r>
                        <a:rPr lang="en-US" baseline="0" dirty="0" smtClean="0">
                          <a:solidFill>
                            <a:schemeClr val="tx1"/>
                          </a:solidFill>
                        </a:rPr>
                        <a:t> every headline states “reporting by” and “editing by”)</a:t>
                      </a:r>
                    </a:p>
                    <a:p>
                      <a:pPr algn="ctr"/>
                      <a:r>
                        <a:rPr lang="en-US" baseline="0" dirty="0" smtClean="0">
                          <a:solidFill>
                            <a:schemeClr val="tx1"/>
                          </a:solidFill>
                        </a:rPr>
                        <a:t>(advertisement comes from the fact that the article page contains embedded advertisements)</a:t>
                      </a:r>
                      <a:endParaRPr lang="en-US" dirty="0">
                        <a:solidFill>
                          <a:schemeClr val="tx1"/>
                        </a:solidFill>
                      </a:endParaRPr>
                    </a:p>
                  </a:txBody>
                  <a:tcPr/>
                </a:tc>
              </a:tr>
              <a:tr h="370840">
                <a:tc>
                  <a:txBody>
                    <a:bodyPr/>
                    <a:lstStyle/>
                    <a:p>
                      <a:pPr algn="ctr"/>
                      <a:r>
                        <a:rPr lang="en-US" dirty="0" err="1" smtClean="0">
                          <a:solidFill>
                            <a:schemeClr val="tx1"/>
                          </a:solidFill>
                        </a:rPr>
                        <a:t>afp</a:t>
                      </a:r>
                      <a:endParaRPr lang="en-US" dirty="0" smtClean="0">
                        <a:solidFill>
                          <a:schemeClr val="tx1"/>
                        </a:solidFill>
                      </a:endParaRPr>
                    </a:p>
                    <a:p>
                      <a:pPr algn="ctr"/>
                      <a:r>
                        <a:rPr lang="en-US" dirty="0" smtClean="0">
                          <a:solidFill>
                            <a:schemeClr val="tx1"/>
                          </a:solidFill>
                        </a:rPr>
                        <a:t>(“</a:t>
                      </a:r>
                      <a:r>
                        <a:rPr lang="en-US" dirty="0" err="1" smtClean="0">
                          <a:solidFill>
                            <a:schemeClr val="tx1"/>
                          </a:solidFill>
                        </a:rPr>
                        <a:t>Agence</a:t>
                      </a:r>
                      <a:r>
                        <a:rPr lang="en-US" dirty="0" smtClean="0">
                          <a:solidFill>
                            <a:schemeClr val="tx1"/>
                          </a:solidFill>
                        </a:rPr>
                        <a:t> France</a:t>
                      </a:r>
                      <a:r>
                        <a:rPr lang="en-US" baseline="0" dirty="0" smtClean="0">
                          <a:solidFill>
                            <a:schemeClr val="tx1"/>
                          </a:solidFill>
                        </a:rPr>
                        <a:t>-</a:t>
                      </a:r>
                      <a:r>
                        <a:rPr lang="en-US" baseline="0" dirty="0" err="1" smtClean="0">
                          <a:solidFill>
                            <a:schemeClr val="tx1"/>
                          </a:solidFill>
                        </a:rPr>
                        <a:t>Presse</a:t>
                      </a:r>
                      <a:r>
                        <a:rPr lang="en-US" baseline="0" dirty="0" smtClean="0">
                          <a:solidFill>
                            <a:schemeClr val="tx1"/>
                          </a:solidFill>
                        </a:rPr>
                        <a:t>” </a:t>
                      </a:r>
                      <a:r>
                        <a:rPr lang="en-US" baseline="0" dirty="0" err="1" smtClean="0">
                          <a:solidFill>
                            <a:schemeClr val="tx1"/>
                          </a:solidFill>
                        </a:rPr>
                        <a:t>headqurtered</a:t>
                      </a:r>
                      <a:r>
                        <a:rPr lang="en-US" baseline="0" dirty="0" smtClean="0">
                          <a:solidFill>
                            <a:schemeClr val="tx1"/>
                          </a:solidFill>
                        </a:rPr>
                        <a:t> in Paris, France, </a:t>
                      </a:r>
                      <a:r>
                        <a:rPr lang="en-US" dirty="0" smtClean="0">
                          <a:solidFill>
                            <a:schemeClr val="tx1"/>
                          </a:solidFill>
                        </a:rPr>
                        <a:t>3</a:t>
                      </a:r>
                      <a:r>
                        <a:rPr lang="en-US" baseline="30000" dirty="0" smtClean="0">
                          <a:solidFill>
                            <a:schemeClr val="tx1"/>
                          </a:solidFill>
                        </a:rPr>
                        <a:t>rd</a:t>
                      </a:r>
                      <a:r>
                        <a:rPr lang="en-US" dirty="0" smtClean="0">
                          <a:solidFill>
                            <a:schemeClr val="tx1"/>
                          </a:solidFill>
                        </a:rPr>
                        <a:t> largest</a:t>
                      </a:r>
                      <a:r>
                        <a:rPr lang="en-US" baseline="0" dirty="0" smtClean="0">
                          <a:solidFill>
                            <a:schemeClr val="tx1"/>
                          </a:solidFill>
                        </a:rPr>
                        <a:t> </a:t>
                      </a:r>
                      <a:r>
                        <a:rPr lang="en-US" dirty="0" smtClean="0">
                          <a:solidFill>
                            <a:schemeClr val="tx1"/>
                          </a:solidFill>
                        </a:rPr>
                        <a:t>global news agency, </a:t>
                      </a:r>
                      <a:r>
                        <a:rPr lang="en-US" dirty="0" err="1" smtClean="0">
                          <a:solidFill>
                            <a:schemeClr val="tx1"/>
                          </a:solidFill>
                        </a:rPr>
                        <a:t>getty</a:t>
                      </a:r>
                      <a:r>
                        <a:rPr lang="en-US" dirty="0" smtClean="0">
                          <a:solidFill>
                            <a:schemeClr val="tx1"/>
                          </a:solidFill>
                        </a:rPr>
                        <a:t> images is a partner, “Reuters of Europe”…referenced a lot by R/RC sites)</a:t>
                      </a:r>
                      <a:endParaRPr lang="en-US" dirty="0">
                        <a:solidFill>
                          <a:schemeClr val="tx1"/>
                        </a:solidFill>
                      </a:endParaRPr>
                    </a:p>
                  </a:txBody>
                  <a:tcPr/>
                </a:tc>
                <a:tc>
                  <a:txBody>
                    <a:bodyPr/>
                    <a:lstStyle/>
                    <a:p>
                      <a:pPr algn="ctr"/>
                      <a:r>
                        <a:rPr lang="en-US" dirty="0" err="1" smtClean="0">
                          <a:solidFill>
                            <a:schemeClr val="tx1"/>
                          </a:solidFill>
                        </a:rPr>
                        <a:t>aug</a:t>
                      </a:r>
                      <a:endParaRPr lang="en-US" dirty="0" smtClean="0">
                        <a:solidFill>
                          <a:schemeClr val="tx1"/>
                        </a:solidFill>
                      </a:endParaRPr>
                    </a:p>
                    <a:p>
                      <a:pPr algn="ctr"/>
                      <a:r>
                        <a:rPr lang="en-US" dirty="0" smtClean="0">
                          <a:solidFill>
                            <a:schemeClr val="tx1"/>
                          </a:solidFill>
                        </a:rPr>
                        <a:t>(Aug 12</a:t>
                      </a:r>
                      <a:r>
                        <a:rPr lang="en-US" baseline="30000" dirty="0" smtClean="0">
                          <a:solidFill>
                            <a:schemeClr val="tx1"/>
                          </a:solidFill>
                        </a:rPr>
                        <a:t>th</a:t>
                      </a:r>
                      <a:r>
                        <a:rPr lang="en-US" dirty="0" smtClean="0">
                          <a:solidFill>
                            <a:schemeClr val="tx1"/>
                          </a:solidFill>
                        </a:rPr>
                        <a:t> Charlottesville</a:t>
                      </a:r>
                      <a:r>
                        <a:rPr lang="en-US" baseline="0" dirty="0" smtClean="0">
                          <a:solidFill>
                            <a:schemeClr val="tx1"/>
                          </a:solidFill>
                        </a:rPr>
                        <a:t> riot, Aug 25</a:t>
                      </a:r>
                      <a:r>
                        <a:rPr lang="en-US" baseline="30000" dirty="0" smtClean="0">
                          <a:solidFill>
                            <a:schemeClr val="tx1"/>
                          </a:solidFill>
                        </a:rPr>
                        <a:t>th</a:t>
                      </a:r>
                      <a:r>
                        <a:rPr lang="en-US" baseline="0" dirty="0" smtClean="0">
                          <a:solidFill>
                            <a:schemeClr val="tx1"/>
                          </a:solidFill>
                        </a:rPr>
                        <a:t> Myanmar insurgent attacks and over 400,000 </a:t>
                      </a:r>
                      <a:r>
                        <a:rPr lang="en-US" baseline="0" dirty="0" err="1" smtClean="0">
                          <a:solidFill>
                            <a:schemeClr val="tx1"/>
                          </a:solidFill>
                        </a:rPr>
                        <a:t>Rohingya</a:t>
                      </a:r>
                      <a:r>
                        <a:rPr lang="en-US" baseline="0" dirty="0" smtClean="0">
                          <a:solidFill>
                            <a:schemeClr val="tx1"/>
                          </a:solidFill>
                        </a:rPr>
                        <a:t> flee and simply, a lot of newsworthy stuff happening in August?)</a:t>
                      </a:r>
                      <a:endParaRPr lang="en-US" dirty="0" smtClean="0">
                        <a:solidFill>
                          <a:schemeClr val="tx1"/>
                        </a:solidFill>
                      </a:endParaRPr>
                    </a:p>
                  </a:txBody>
                  <a:tcPr/>
                </a:tc>
              </a:tr>
              <a:tr h="370840">
                <a:tc>
                  <a:txBody>
                    <a:bodyPr/>
                    <a:lstStyle/>
                    <a:p>
                      <a:pPr algn="ctr"/>
                      <a:endParaRPr lang="en-US" dirty="0">
                        <a:solidFill>
                          <a:schemeClr val="tx1"/>
                        </a:solidFill>
                      </a:endParaRPr>
                    </a:p>
                  </a:txBody>
                  <a:tcPr/>
                </a:tc>
                <a:tc>
                  <a:txBody>
                    <a:bodyPr/>
                    <a:lstStyle/>
                    <a:p>
                      <a:pPr algn="ctr"/>
                      <a:r>
                        <a:rPr lang="en-US" dirty="0" smtClean="0">
                          <a:solidFill>
                            <a:schemeClr val="tx1"/>
                          </a:solidFill>
                        </a:rPr>
                        <a:t>“</a:t>
                      </a:r>
                      <a:r>
                        <a:rPr lang="en-US" dirty="0" err="1" smtClean="0">
                          <a:solidFill>
                            <a:schemeClr val="tx1"/>
                          </a:solidFill>
                        </a:rPr>
                        <a:t>rs</a:t>
                      </a:r>
                      <a:r>
                        <a:rPr lang="en-US" dirty="0" smtClean="0">
                          <a:solidFill>
                            <a:schemeClr val="tx1"/>
                          </a:solidFill>
                        </a:rPr>
                        <a:t>”, “crore”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r>
                        <a:rPr lang="en-US" dirty="0" err="1" smtClean="0">
                          <a:solidFill>
                            <a:schemeClr val="tx1"/>
                          </a:solidFill>
                        </a:rPr>
                        <a:t>Rs</a:t>
                      </a:r>
                      <a:r>
                        <a:rPr lang="en-US" dirty="0" smtClean="0">
                          <a:solidFill>
                            <a:schemeClr val="tx1"/>
                          </a:solidFill>
                        </a:rPr>
                        <a:t> is the symbol for Rupee,</a:t>
                      </a:r>
                      <a:r>
                        <a:rPr lang="en-US" baseline="0" dirty="0" smtClean="0">
                          <a:solidFill>
                            <a:schemeClr val="tx1"/>
                          </a:solidFill>
                        </a:rPr>
                        <a:t> Indian currency and </a:t>
                      </a:r>
                      <a:r>
                        <a:rPr lang="en-US" dirty="0" smtClean="0">
                          <a:solidFill>
                            <a:schemeClr val="tx1"/>
                          </a:solidFill>
                        </a:rPr>
                        <a:t>crore is short-hand term indicating large amounts of Indian currency…almost a quarter of</a:t>
                      </a:r>
                      <a:r>
                        <a:rPr lang="en-US" baseline="0" dirty="0" smtClean="0">
                          <a:solidFill>
                            <a:schemeClr val="tx1"/>
                          </a:solidFill>
                        </a:rPr>
                        <a:t> all articles come from xx.indiatimes.com</a:t>
                      </a:r>
                      <a:r>
                        <a:rPr lang="en-US" dirty="0" smtClean="0">
                          <a:solidFill>
                            <a:schemeClr val="tx1"/>
                          </a:solidFill>
                        </a:rPr>
                        <a:t>)</a:t>
                      </a:r>
                    </a:p>
                  </a:txBody>
                  <a:tcPr/>
                </a:tc>
              </a:tr>
              <a:tr h="370840">
                <a:tc>
                  <a:txBody>
                    <a:bodyPr/>
                    <a:lstStyle/>
                    <a:p>
                      <a:pPr algn="ctr"/>
                      <a:r>
                        <a:rPr lang="en-US" dirty="0" err="1" smtClean="0">
                          <a:solidFill>
                            <a:srgbClr val="7030A0"/>
                          </a:solidFill>
                        </a:rPr>
                        <a:t>daesh</a:t>
                      </a:r>
                      <a:endParaRPr lang="en-US" dirty="0" smtClean="0">
                        <a:solidFill>
                          <a:srgbClr val="7030A0"/>
                        </a:solidFill>
                      </a:endParaRPr>
                    </a:p>
                    <a:p>
                      <a:pPr algn="ctr"/>
                      <a:r>
                        <a:rPr lang="en-US" dirty="0" smtClean="0">
                          <a:solidFill>
                            <a:srgbClr val="7030A0"/>
                          </a:solidFill>
                        </a:rPr>
                        <a:t>(frequent topic from</a:t>
                      </a:r>
                      <a:r>
                        <a:rPr lang="en-US" baseline="0" dirty="0" smtClean="0">
                          <a:solidFill>
                            <a:srgbClr val="7030A0"/>
                          </a:solidFill>
                        </a:rPr>
                        <a:t> </a:t>
                      </a:r>
                      <a:r>
                        <a:rPr lang="en-US" dirty="0" smtClean="0">
                          <a:solidFill>
                            <a:srgbClr val="7030A0"/>
                          </a:solidFill>
                        </a:rPr>
                        <a:t>sputnik</a:t>
                      </a:r>
                      <a:r>
                        <a:rPr lang="en-US" baseline="0" dirty="0" smtClean="0">
                          <a:solidFill>
                            <a:srgbClr val="7030A0"/>
                          </a:solidFill>
                        </a:rPr>
                        <a:t> news, a derogatory term for ISIS? A re-branding of the term ISIS that seeks to delegitimize the group)</a:t>
                      </a:r>
                      <a:endParaRPr lang="en-US" dirty="0">
                        <a:solidFill>
                          <a:srgbClr val="7030A0"/>
                        </a:solidFill>
                      </a:endParaRPr>
                    </a:p>
                  </a:txBody>
                  <a:tcPr/>
                </a:tc>
                <a:tc>
                  <a:txBody>
                    <a:bodyPr/>
                    <a:lstStyle/>
                    <a:p>
                      <a:pPr algn="ctr"/>
                      <a:r>
                        <a:rPr lang="en-US" dirty="0" err="1" smtClean="0">
                          <a:solidFill>
                            <a:schemeClr val="tx1"/>
                          </a:solidFill>
                        </a:rPr>
                        <a:t>getty</a:t>
                      </a:r>
                      <a:r>
                        <a:rPr lang="en-US" dirty="0" smtClean="0">
                          <a:solidFill>
                            <a:schemeClr val="tx1"/>
                          </a:solidFill>
                        </a:rPr>
                        <a:t>,</a:t>
                      </a:r>
                      <a:r>
                        <a:rPr lang="en-US" baseline="0" dirty="0" smtClean="0">
                          <a:solidFill>
                            <a:schemeClr val="tx1"/>
                          </a:solidFill>
                        </a:rPr>
                        <a:t> image</a:t>
                      </a:r>
                    </a:p>
                    <a:p>
                      <a:pPr algn="ctr"/>
                      <a:r>
                        <a:rPr lang="en-US" baseline="0" dirty="0" smtClean="0">
                          <a:solidFill>
                            <a:schemeClr val="tx1"/>
                          </a:solidFill>
                        </a:rPr>
                        <a:t>(American stock photo agency, in this case a supplier of stock images and film footage for print and online publishing “media”)</a:t>
                      </a:r>
                      <a:endParaRPr lang="en-US" dirty="0">
                        <a:solidFill>
                          <a:schemeClr val="tx1"/>
                        </a:solidFill>
                      </a:endParaRPr>
                    </a:p>
                  </a:txBody>
                  <a:tcPr/>
                </a:tc>
              </a:tr>
              <a:tr h="370840">
                <a:tc>
                  <a:txBody>
                    <a:bodyPr/>
                    <a:lstStyle/>
                    <a:p>
                      <a:pPr algn="ctr"/>
                      <a:r>
                        <a:rPr lang="en-US" dirty="0" smtClean="0">
                          <a:solidFill>
                            <a:schemeClr val="accent2"/>
                          </a:solidFill>
                        </a:rPr>
                        <a:t>caller</a:t>
                      </a:r>
                    </a:p>
                    <a:p>
                      <a:pPr algn="ctr"/>
                      <a:r>
                        <a:rPr lang="en-US" dirty="0" smtClean="0">
                          <a:solidFill>
                            <a:schemeClr val="accent2"/>
                          </a:solidFill>
                        </a:rPr>
                        <a:t>(dailycaller.com)</a:t>
                      </a:r>
                      <a:endParaRPr lang="en-US" dirty="0">
                        <a:solidFill>
                          <a:schemeClr val="accent2"/>
                        </a:solidFill>
                      </a:endParaRPr>
                    </a:p>
                  </a:txBody>
                  <a:tcPr/>
                </a:tc>
                <a:tc>
                  <a:txBody>
                    <a:bodyPr/>
                    <a:lstStyle/>
                    <a:p>
                      <a:pPr algn="ctr"/>
                      <a:endParaRPr lang="en-US" dirty="0" smtClean="0">
                        <a:solidFill>
                          <a:schemeClr val="tx1"/>
                        </a:solidFill>
                      </a:endParaRPr>
                    </a:p>
                  </a:txBody>
                  <a:tcPr/>
                </a:tc>
              </a:tr>
              <a:tr h="370840">
                <a:tc>
                  <a:txBody>
                    <a:bodyPr/>
                    <a:lstStyle/>
                    <a:p>
                      <a:pPr algn="ctr"/>
                      <a:r>
                        <a:rPr lang="en-US" dirty="0" err="1" smtClean="0">
                          <a:solidFill>
                            <a:schemeClr val="accent2"/>
                          </a:solidFill>
                        </a:rPr>
                        <a:t>wa</a:t>
                      </a:r>
                      <a:endParaRPr lang="en-US" dirty="0" smtClean="0">
                        <a:solidFill>
                          <a:schemeClr val="accent2"/>
                        </a:solidFill>
                      </a:endParaRPr>
                    </a:p>
                    <a:p>
                      <a:pPr algn="ctr"/>
                      <a:r>
                        <a:rPr lang="en-US" dirty="0" smtClean="0">
                          <a:solidFill>
                            <a:schemeClr val="tx1"/>
                          </a:solidFill>
                        </a:rPr>
                        <a:t>(“west Australian”,</a:t>
                      </a:r>
                      <a:r>
                        <a:rPr lang="en-US" baseline="0" dirty="0" smtClean="0">
                          <a:solidFill>
                            <a:schemeClr val="tx1"/>
                          </a:solidFill>
                        </a:rPr>
                        <a:t> thewest.com.au, 138/162)</a:t>
                      </a:r>
                      <a:endParaRPr lang="en-US" dirty="0">
                        <a:solidFill>
                          <a:schemeClr val="tx1"/>
                        </a:solidFill>
                      </a:endParaRPr>
                    </a:p>
                  </a:txBody>
                  <a:tcPr/>
                </a:tc>
                <a:tc>
                  <a:txBody>
                    <a:bodyPr/>
                    <a:lstStyle/>
                    <a:p>
                      <a:pPr algn="ctr"/>
                      <a:r>
                        <a:rPr lang="en-US" dirty="0" smtClean="0">
                          <a:solidFill>
                            <a:srgbClr val="0070C0"/>
                          </a:solidFill>
                        </a:rPr>
                        <a:t>paywall</a:t>
                      </a:r>
                    </a:p>
                    <a:p>
                      <a:pPr algn="ctr"/>
                      <a:r>
                        <a:rPr lang="en-US" dirty="0" smtClean="0">
                          <a:solidFill>
                            <a:schemeClr val="tx1"/>
                          </a:solidFill>
                        </a:rPr>
                        <a:t>(term found frequently on qz.com</a:t>
                      </a:r>
                      <a:r>
                        <a:rPr lang="en-US" baseline="0" dirty="0" smtClean="0">
                          <a:solidFill>
                            <a:schemeClr val="tx1"/>
                          </a:solidFill>
                        </a:rPr>
                        <a:t> liberal source</a:t>
                      </a:r>
                      <a:r>
                        <a:rPr lang="en-US" dirty="0" smtClean="0">
                          <a:solidFill>
                            <a:schemeClr val="tx1"/>
                          </a:solidFill>
                        </a:rPr>
                        <a:t>)</a:t>
                      </a:r>
                      <a:endParaRPr lang="en-US" dirty="0">
                        <a:solidFill>
                          <a:schemeClr val="tx1"/>
                        </a:solidFill>
                      </a:endParaRPr>
                    </a:p>
                  </a:txBody>
                  <a:tcPr/>
                </a:tc>
              </a:tr>
              <a:tr h="370840">
                <a:tc>
                  <a:txBody>
                    <a:bodyPr/>
                    <a:lstStyle/>
                    <a:p>
                      <a:pPr algn="ctr"/>
                      <a:r>
                        <a:rPr lang="en-US" dirty="0" err="1" smtClean="0">
                          <a:solidFill>
                            <a:schemeClr val="accent2"/>
                          </a:solidFill>
                        </a:rPr>
                        <a:t>tlrs</a:t>
                      </a:r>
                      <a:endParaRPr lang="en-US" dirty="0" smtClean="0">
                        <a:solidFill>
                          <a:schemeClr val="accent2"/>
                        </a:solidFill>
                      </a:endParaRPr>
                    </a:p>
                    <a:p>
                      <a:pPr algn="ctr"/>
                      <a:r>
                        <a:rPr lang="en-US" dirty="0" smtClean="0">
                          <a:solidFill>
                            <a:schemeClr val="accent2"/>
                          </a:solidFill>
                        </a:rPr>
                        <a:t>(thelibertarian</a:t>
                      </a:r>
                      <a:r>
                        <a:rPr lang="en-US" baseline="0" dirty="0" smtClean="0">
                          <a:solidFill>
                            <a:schemeClr val="accent2"/>
                          </a:solidFill>
                        </a:rPr>
                        <a:t>republic.com)</a:t>
                      </a:r>
                      <a:endParaRPr lang="en-US" dirty="0">
                        <a:solidFill>
                          <a:schemeClr val="accent2"/>
                        </a:solidFill>
                      </a:endParaRPr>
                    </a:p>
                  </a:txBody>
                  <a:tcPr/>
                </a:tc>
                <a:tc>
                  <a:txBody>
                    <a:bodyPr/>
                    <a:lstStyle/>
                    <a:p>
                      <a:pPr algn="ctr"/>
                      <a:r>
                        <a:rPr lang="en-US" dirty="0" smtClean="0">
                          <a:solidFill>
                            <a:schemeClr val="accent2"/>
                          </a:solidFill>
                        </a:rPr>
                        <a:t>“</a:t>
                      </a:r>
                      <a:r>
                        <a:rPr lang="en-US" dirty="0" err="1" smtClean="0">
                          <a:solidFill>
                            <a:schemeClr val="accent2"/>
                          </a:solidFill>
                        </a:rPr>
                        <a:t>thomson</a:t>
                      </a:r>
                      <a:r>
                        <a:rPr lang="en-US" dirty="0" smtClean="0">
                          <a:solidFill>
                            <a:schemeClr val="accent2"/>
                          </a:solidFill>
                        </a:rPr>
                        <a:t>”, “</a:t>
                      </a:r>
                      <a:r>
                        <a:rPr lang="en-US" dirty="0" err="1" smtClean="0">
                          <a:solidFill>
                            <a:schemeClr val="accent2"/>
                          </a:solidFill>
                        </a:rPr>
                        <a:t>reuters</a:t>
                      </a:r>
                      <a:r>
                        <a:rPr lang="en-US" dirty="0" smtClean="0">
                          <a:solidFill>
                            <a:schemeClr val="accent2"/>
                          </a:solidFill>
                        </a:rPr>
                        <a:t>”</a:t>
                      </a:r>
                    </a:p>
                    <a:p>
                      <a:pPr algn="ctr"/>
                      <a:r>
                        <a:rPr lang="en-US" dirty="0" smtClean="0">
                          <a:solidFill>
                            <a:schemeClr val="accent2"/>
                          </a:solidFill>
                        </a:rPr>
                        <a:t>(news.trust.org)</a:t>
                      </a:r>
                      <a:endParaRPr lang="en-US" dirty="0">
                        <a:solidFill>
                          <a:schemeClr val="accent2"/>
                        </a:solidFill>
                      </a:endParaRPr>
                    </a:p>
                  </a:txBody>
                  <a:tcPr/>
                </a:tc>
              </a:tr>
              <a:tr h="370840">
                <a:tc>
                  <a:txBody>
                    <a:bodyPr/>
                    <a:lstStyle/>
                    <a:p>
                      <a:pPr algn="ctr"/>
                      <a:r>
                        <a:rPr lang="en-US" dirty="0" err="1" smtClean="0">
                          <a:solidFill>
                            <a:schemeClr val="accent6"/>
                          </a:solidFill>
                        </a:rPr>
                        <a:t>perth</a:t>
                      </a:r>
                      <a:endParaRPr lang="en-US" dirty="0" smtClean="0">
                        <a:solidFill>
                          <a:schemeClr val="accent6"/>
                        </a:solidFill>
                      </a:endParaRPr>
                    </a:p>
                    <a:p>
                      <a:pPr algn="ctr"/>
                      <a:r>
                        <a:rPr lang="en-US" dirty="0" smtClean="0">
                          <a:solidFill>
                            <a:schemeClr val="accent6"/>
                          </a:solidFill>
                        </a:rPr>
                        <a:t>(connection to ‘</a:t>
                      </a:r>
                      <a:r>
                        <a:rPr lang="en-US" dirty="0" err="1" smtClean="0">
                          <a:solidFill>
                            <a:schemeClr val="accent6"/>
                          </a:solidFill>
                        </a:rPr>
                        <a:t>afp</a:t>
                      </a:r>
                      <a:r>
                        <a:rPr lang="en-US" dirty="0" smtClean="0">
                          <a:solidFill>
                            <a:schemeClr val="accent6"/>
                          </a:solidFill>
                        </a:rPr>
                        <a:t>’ as capitol city of western </a:t>
                      </a:r>
                      <a:r>
                        <a:rPr lang="en-US" dirty="0" err="1" smtClean="0">
                          <a:solidFill>
                            <a:schemeClr val="accent6"/>
                          </a:solidFill>
                        </a:rPr>
                        <a:t>australia</a:t>
                      </a:r>
                      <a:r>
                        <a:rPr lang="en-US" dirty="0" smtClean="0">
                          <a:solidFill>
                            <a:schemeClr val="accent6"/>
                          </a:solidFill>
                        </a:rPr>
                        <a:t>)</a:t>
                      </a:r>
                      <a:endParaRPr lang="en-US" dirty="0">
                        <a:solidFill>
                          <a:schemeClr val="accent6"/>
                        </a:solidFill>
                      </a:endParaRPr>
                    </a:p>
                  </a:txBody>
                  <a:tcPr/>
                </a:tc>
                <a:tc>
                  <a:txBody>
                    <a:bodyPr/>
                    <a:lstStyle/>
                    <a:p>
                      <a:pPr algn="ctr"/>
                      <a:r>
                        <a:rPr lang="en-US" dirty="0" err="1" smtClean="0">
                          <a:solidFill>
                            <a:schemeClr val="accent6"/>
                          </a:solidFill>
                        </a:rPr>
                        <a:t>donald</a:t>
                      </a:r>
                      <a:endParaRPr lang="en-US" dirty="0">
                        <a:solidFill>
                          <a:schemeClr val="accent6"/>
                        </a:solidFill>
                      </a:endParaRPr>
                    </a:p>
                  </a:txBody>
                  <a:tcPr/>
                </a:tc>
              </a:tr>
              <a:tr h="370840">
                <a:tc>
                  <a:txBody>
                    <a:bodyPr/>
                    <a:lstStyle/>
                    <a:p>
                      <a:pPr algn="ctr"/>
                      <a:endParaRPr lang="en-US" dirty="0">
                        <a:solidFill>
                          <a:schemeClr val="tx1"/>
                        </a:solidFill>
                      </a:endParaRPr>
                    </a:p>
                  </a:txBody>
                  <a:tcPr/>
                </a:tc>
                <a:tc>
                  <a:txBody>
                    <a:bodyPr/>
                    <a:lstStyle/>
                    <a:p>
                      <a:pPr algn="ctr"/>
                      <a:endParaRPr lang="en-US" dirty="0" smtClean="0">
                        <a:solidFill>
                          <a:schemeClr val="tx1"/>
                        </a:solidFill>
                      </a:endParaRPr>
                    </a:p>
                  </a:txBody>
                  <a:tcPr/>
                </a:tc>
              </a:tr>
              <a:tr h="370840">
                <a:tc>
                  <a:txBody>
                    <a:bodyPr/>
                    <a:lstStyle/>
                    <a:p>
                      <a:pPr algn="ctr"/>
                      <a:r>
                        <a:rPr lang="en-US" dirty="0" smtClean="0">
                          <a:solidFill>
                            <a:schemeClr val="tx1"/>
                          </a:solidFill>
                        </a:rPr>
                        <a:t>wires</a:t>
                      </a:r>
                    </a:p>
                    <a:p>
                      <a:pPr algn="ctr"/>
                      <a:r>
                        <a:rPr lang="en-US" dirty="0" smtClean="0">
                          <a:solidFill>
                            <a:schemeClr val="tx1"/>
                          </a:solidFill>
                        </a:rPr>
                        <a:t>(“post</a:t>
                      </a:r>
                      <a:r>
                        <a:rPr lang="en-US" baseline="0" dirty="0" smtClean="0">
                          <a:solidFill>
                            <a:schemeClr val="tx1"/>
                          </a:solidFill>
                        </a:rPr>
                        <a:t> wires” phrase on </a:t>
                      </a:r>
                      <a:r>
                        <a:rPr lang="en-US" dirty="0" smtClean="0">
                          <a:solidFill>
                            <a:schemeClr val="tx1"/>
                          </a:solidFill>
                        </a:rPr>
                        <a:t>nypost.com</a:t>
                      </a:r>
                      <a:r>
                        <a:rPr lang="en-US" baseline="0" dirty="0" smtClean="0">
                          <a:solidFill>
                            <a:schemeClr val="tx1"/>
                          </a:solidFill>
                        </a:rPr>
                        <a:t> - *accounts for a</a:t>
                      </a:r>
                      <a:r>
                        <a:rPr lang="en-US" dirty="0" smtClean="0">
                          <a:solidFill>
                            <a:schemeClr val="tx1"/>
                          </a:solidFill>
                        </a:rPr>
                        <a:t>lmost half of the context sentences returned 142/337)</a:t>
                      </a:r>
                      <a:endParaRPr lang="en-US" dirty="0">
                        <a:solidFill>
                          <a:schemeClr val="tx1"/>
                        </a:solidFill>
                      </a:endParaRPr>
                    </a:p>
                  </a:txBody>
                  <a:tcPr/>
                </a:tc>
                <a:tc>
                  <a:txBody>
                    <a:bodyPr/>
                    <a:lstStyle/>
                    <a:p>
                      <a:pPr algn="ctr"/>
                      <a:r>
                        <a:rPr lang="en-US" dirty="0" err="1" smtClean="0">
                          <a:solidFill>
                            <a:schemeClr val="accent2"/>
                          </a:solidFill>
                        </a:rPr>
                        <a:t>dailys</a:t>
                      </a:r>
                      <a:endParaRPr lang="en-US" dirty="0" smtClean="0">
                        <a:solidFill>
                          <a:schemeClr val="accent2"/>
                        </a:solidFill>
                      </a:endParaRPr>
                    </a:p>
                    <a:p>
                      <a:pPr algn="ctr"/>
                      <a:r>
                        <a:rPr lang="en-US" dirty="0" smtClean="0">
                          <a:solidFill>
                            <a:schemeClr val="accent2"/>
                          </a:solidFill>
                        </a:rPr>
                        <a:t>(elitedaily.com)</a:t>
                      </a:r>
                      <a:endParaRPr lang="en-US" dirty="0">
                        <a:solidFill>
                          <a:schemeClr val="accent2"/>
                        </a:solidFill>
                      </a:endParaRPr>
                    </a:p>
                  </a:txBody>
                  <a:tcPr/>
                </a:tc>
              </a:tr>
              <a:tr h="370840">
                <a:tc>
                  <a:txBody>
                    <a:bodyPr/>
                    <a:lstStyle/>
                    <a:p>
                      <a:pPr algn="ctr"/>
                      <a:endParaRPr lang="en-US" dirty="0">
                        <a:solidFill>
                          <a:schemeClr val="accent5"/>
                        </a:solidFill>
                      </a:endParaRPr>
                    </a:p>
                  </a:txBody>
                  <a:tcPr/>
                </a:tc>
                <a:tc>
                  <a:txBody>
                    <a:bodyPr/>
                    <a:lstStyle/>
                    <a:p>
                      <a:pPr algn="ctr"/>
                      <a:r>
                        <a:rPr lang="en-US" dirty="0" err="1" smtClean="0">
                          <a:solidFill>
                            <a:schemeClr val="accent2"/>
                          </a:solidFill>
                        </a:rPr>
                        <a:t>tpm</a:t>
                      </a:r>
                      <a:endParaRPr lang="en-US" dirty="0" smtClean="0">
                        <a:solidFill>
                          <a:schemeClr val="accent2"/>
                        </a:solidFill>
                      </a:endParaRPr>
                    </a:p>
                    <a:p>
                      <a:pPr algn="ctr"/>
                      <a:r>
                        <a:rPr lang="en-US" dirty="0" smtClean="0">
                          <a:solidFill>
                            <a:schemeClr val="accent2"/>
                          </a:solidFill>
                        </a:rPr>
                        <a:t>(talkingpointsmemo.com)</a:t>
                      </a:r>
                      <a:endParaRPr lang="en-US" dirty="0">
                        <a:solidFill>
                          <a:schemeClr val="accent2"/>
                        </a:solidFill>
                      </a:endParaRPr>
                    </a:p>
                  </a:txBody>
                  <a:tcPr/>
                </a:tc>
              </a:tr>
              <a:tr h="370840">
                <a:tc>
                  <a:txBody>
                    <a:bodyPr/>
                    <a:lstStyle/>
                    <a:p>
                      <a:pPr algn="ctr"/>
                      <a:endParaRPr lang="en-US" dirty="0">
                        <a:solidFill>
                          <a:srgbClr val="7030A0"/>
                        </a:solidFill>
                      </a:endParaRPr>
                    </a:p>
                  </a:txBody>
                  <a:tcPr/>
                </a:tc>
                <a:tc>
                  <a:txBody>
                    <a:bodyPr/>
                    <a:lstStyle/>
                    <a:p>
                      <a:pPr algn="ctr"/>
                      <a:endParaRPr lang="en-US" dirty="0" smtClean="0">
                        <a:solidFill>
                          <a:schemeClr val="accent2"/>
                        </a:solidFill>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8064458"/>
              </p:ext>
            </p:extLst>
          </p:nvPr>
        </p:nvGraphicFramePr>
        <p:xfrm>
          <a:off x="10160000" y="72995"/>
          <a:ext cx="2041611" cy="2373876"/>
        </p:xfrm>
        <a:graphic>
          <a:graphicData uri="http://schemas.openxmlformats.org/drawingml/2006/table">
            <a:tbl>
              <a:tblPr firstRow="1" bandRow="1">
                <a:tableStyleId>{46F890A9-2807-4EBB-B81D-B2AA78EC7F39}</a:tableStyleId>
              </a:tblPr>
              <a:tblGrid>
                <a:gridCol w="2041611"/>
              </a:tblGrid>
              <a:tr h="395646">
                <a:tc>
                  <a:txBody>
                    <a:bodyPr/>
                    <a:lstStyle/>
                    <a:p>
                      <a:pPr algn="ctr"/>
                      <a:r>
                        <a:rPr lang="en-US" u="sng" dirty="0" smtClean="0">
                          <a:solidFill>
                            <a:schemeClr val="tx1"/>
                          </a:solidFill>
                        </a:rPr>
                        <a:t>KEY:</a:t>
                      </a:r>
                      <a:endParaRPr lang="en-US" u="sng" dirty="0">
                        <a:solidFill>
                          <a:schemeClr val="tx1"/>
                        </a:solidFill>
                      </a:endParaRPr>
                    </a:p>
                  </a:txBody>
                  <a:tcPr>
                    <a:solidFill>
                      <a:schemeClr val="bg2"/>
                    </a:solidFill>
                  </a:tcPr>
                </a:tc>
              </a:tr>
              <a:tr h="395646">
                <a:tc>
                  <a:txBody>
                    <a:bodyPr/>
                    <a:lstStyle/>
                    <a:p>
                      <a:pPr algn="ctr"/>
                      <a:r>
                        <a:rPr lang="en-US" dirty="0" smtClean="0">
                          <a:solidFill>
                            <a:schemeClr val="accent2"/>
                          </a:solidFill>
                        </a:rPr>
                        <a:t>News Sources</a:t>
                      </a:r>
                      <a:endParaRPr lang="en-US" dirty="0">
                        <a:solidFill>
                          <a:schemeClr val="accent2"/>
                        </a:solidFill>
                      </a:endParaRPr>
                    </a:p>
                  </a:txBody>
                  <a:tcPr>
                    <a:solidFill>
                      <a:schemeClr val="bg2"/>
                    </a:solidFill>
                  </a:tcPr>
                </a:tc>
              </a:tr>
              <a:tr h="395646">
                <a:tc>
                  <a:txBody>
                    <a:bodyPr/>
                    <a:lstStyle/>
                    <a:p>
                      <a:pPr algn="ctr"/>
                      <a:r>
                        <a:rPr lang="en-US" dirty="0" smtClean="0">
                          <a:solidFill>
                            <a:srgbClr val="7030A0"/>
                          </a:solidFill>
                        </a:rPr>
                        <a:t>Topics</a:t>
                      </a:r>
                      <a:endParaRPr lang="en-US" dirty="0">
                        <a:solidFill>
                          <a:srgbClr val="7030A0"/>
                        </a:solidFill>
                      </a:endParaRPr>
                    </a:p>
                  </a:txBody>
                  <a:tcPr>
                    <a:solidFill>
                      <a:schemeClr val="bg2"/>
                    </a:solidFill>
                  </a:tcPr>
                </a:tc>
              </a:tr>
              <a:tr h="395646">
                <a:tc>
                  <a:txBody>
                    <a:bodyPr/>
                    <a:lstStyle/>
                    <a:p>
                      <a:pPr algn="ctr"/>
                      <a:r>
                        <a:rPr lang="en-US" dirty="0" smtClean="0">
                          <a:solidFill>
                            <a:schemeClr val="accent6"/>
                          </a:solidFill>
                        </a:rPr>
                        <a:t>People/Places</a:t>
                      </a:r>
                      <a:endParaRPr lang="en-US" dirty="0">
                        <a:solidFill>
                          <a:schemeClr val="accent6"/>
                        </a:solidFill>
                      </a:endParaRPr>
                    </a:p>
                  </a:txBody>
                  <a:tcPr>
                    <a:solidFill>
                      <a:schemeClr val="bg2"/>
                    </a:solidFill>
                  </a:tcPr>
                </a:tc>
              </a:tr>
              <a:tr h="395646">
                <a:tc>
                  <a:txBody>
                    <a:bodyPr/>
                    <a:lstStyle/>
                    <a:p>
                      <a:pPr algn="ctr"/>
                      <a:r>
                        <a:rPr lang="en-US" dirty="0" smtClean="0">
                          <a:solidFill>
                            <a:srgbClr val="FFC000"/>
                          </a:solidFill>
                        </a:rPr>
                        <a:t>Movements</a:t>
                      </a:r>
                      <a:endParaRPr lang="en-US" dirty="0">
                        <a:solidFill>
                          <a:srgbClr val="FFC000"/>
                        </a:solidFill>
                      </a:endParaRPr>
                    </a:p>
                  </a:txBody>
                  <a:tcPr>
                    <a:solidFill>
                      <a:schemeClr val="bg2"/>
                    </a:solidFill>
                  </a:tcPr>
                </a:tc>
              </a:tr>
              <a:tr h="395646">
                <a:tc>
                  <a:txBody>
                    <a:bodyPr/>
                    <a:lstStyle/>
                    <a:p>
                      <a:pPr algn="ctr"/>
                      <a:r>
                        <a:rPr lang="en-US" dirty="0" smtClean="0">
                          <a:solidFill>
                            <a:schemeClr val="accent5"/>
                          </a:solidFill>
                        </a:rPr>
                        <a:t>Buzzwords/Jargon</a:t>
                      </a:r>
                      <a:endParaRPr lang="en-US" dirty="0">
                        <a:solidFill>
                          <a:schemeClr val="accent5"/>
                        </a:solidFill>
                      </a:endParaRPr>
                    </a:p>
                  </a:txBody>
                  <a:tcPr>
                    <a:solidFill>
                      <a:schemeClr val="bg2"/>
                    </a:solidFill>
                  </a:tcPr>
                </a:tc>
              </a:tr>
            </a:tbl>
          </a:graphicData>
        </a:graphic>
      </p:graphicFrame>
      <p:sp>
        <p:nvSpPr>
          <p:cNvPr id="6" name="TextBox 5"/>
          <p:cNvSpPr txBox="1"/>
          <p:nvPr/>
        </p:nvSpPr>
        <p:spPr>
          <a:xfrm>
            <a:off x="-1194485" y="3352800"/>
            <a:ext cx="2306594" cy="3139321"/>
          </a:xfrm>
          <a:prstGeom prst="rect">
            <a:avLst/>
          </a:prstGeom>
          <a:noFill/>
        </p:spPr>
        <p:txBody>
          <a:bodyPr wrap="square" rtlCol="0">
            <a:spAutoFit/>
          </a:bodyPr>
          <a:lstStyle/>
          <a:p>
            <a:r>
              <a:rPr lang="en-US" dirty="0" smtClean="0"/>
              <a:t>Liberal leaning </a:t>
            </a:r>
            <a:r>
              <a:rPr lang="en-US" dirty="0" err="1" smtClean="0"/>
              <a:t>indian</a:t>
            </a:r>
            <a:r>
              <a:rPr lang="en-US" dirty="0" smtClean="0"/>
              <a:t>-English news sources tend to site Thomas </a:t>
            </a:r>
            <a:r>
              <a:rPr lang="en-US" dirty="0" err="1" smtClean="0"/>
              <a:t>reuters</a:t>
            </a:r>
            <a:r>
              <a:rPr lang="en-US" dirty="0" smtClean="0"/>
              <a:t> foundation (timesofindia.indiatimes.com, economictimes.indiatimes.com, </a:t>
            </a:r>
            <a:r>
              <a:rPr lang="en-US" dirty="0" err="1" smtClean="0"/>
              <a:t>etc</a:t>
            </a:r>
            <a:r>
              <a:rPr lang="en-US" dirty="0" smtClean="0"/>
              <a:t>)..maybe also why ‘</a:t>
            </a:r>
            <a:r>
              <a:rPr lang="en-US" dirty="0" err="1" smtClean="0"/>
              <a:t>rs</a:t>
            </a:r>
            <a:r>
              <a:rPr lang="en-US" dirty="0" smtClean="0"/>
              <a:t>’ and ‘crore’ score high on the liberal word list</a:t>
            </a:r>
            <a:endParaRPr lang="en-US" dirty="0"/>
          </a:p>
        </p:txBody>
      </p:sp>
      <p:sp>
        <p:nvSpPr>
          <p:cNvPr id="7" name="TextBox 6"/>
          <p:cNvSpPr txBox="1"/>
          <p:nvPr/>
        </p:nvSpPr>
        <p:spPr>
          <a:xfrm>
            <a:off x="-1199626" y="7231310"/>
            <a:ext cx="1988191" cy="6186309"/>
          </a:xfrm>
          <a:prstGeom prst="rect">
            <a:avLst/>
          </a:prstGeom>
          <a:noFill/>
        </p:spPr>
        <p:txBody>
          <a:bodyPr wrap="square" rtlCol="0">
            <a:spAutoFit/>
          </a:bodyPr>
          <a:lstStyle/>
          <a:p>
            <a:r>
              <a:rPr lang="en-US" dirty="0" smtClean="0"/>
              <a:t>Of the remaining non “nypost.com” articles…there is 2:1 mention of “Obama wire tapping trump” vs wires in context of “explosives” or “terrorism” in the liberal articles…whereas on the conservative side, there is no mention of Obama wire tapping context and more focus on terrorism context (hence another informative word “terrorists”)</a:t>
            </a:r>
            <a:endParaRPr lang="en-US" dirty="0"/>
          </a:p>
        </p:txBody>
      </p:sp>
      <p:sp>
        <p:nvSpPr>
          <p:cNvPr id="8" name="TextBox 7"/>
          <p:cNvSpPr txBox="1"/>
          <p:nvPr/>
        </p:nvSpPr>
        <p:spPr>
          <a:xfrm>
            <a:off x="10160000" y="4077050"/>
            <a:ext cx="2289262" cy="2585323"/>
          </a:xfrm>
          <a:prstGeom prst="rect">
            <a:avLst/>
          </a:prstGeom>
          <a:noFill/>
        </p:spPr>
        <p:txBody>
          <a:bodyPr wrap="square" rtlCol="0">
            <a:spAutoFit/>
          </a:bodyPr>
          <a:lstStyle/>
          <a:p>
            <a:r>
              <a:rPr lang="en-US" dirty="0" smtClean="0"/>
              <a:t>Both L and C news sources publish on these 2 august events…but there are a lot more L/LC sources for training (3,382 liberal articles to 839 conservative articles)</a:t>
            </a:r>
            <a:endParaRPr lang="en-US" dirty="0"/>
          </a:p>
        </p:txBody>
      </p:sp>
      <p:sp>
        <p:nvSpPr>
          <p:cNvPr id="9" name="TextBox 8"/>
          <p:cNvSpPr txBox="1"/>
          <p:nvPr/>
        </p:nvSpPr>
        <p:spPr>
          <a:xfrm>
            <a:off x="10310070" y="8070209"/>
            <a:ext cx="2046913" cy="1754326"/>
          </a:xfrm>
          <a:prstGeom prst="rect">
            <a:avLst/>
          </a:prstGeom>
          <a:noFill/>
        </p:spPr>
        <p:txBody>
          <a:bodyPr wrap="square" rtlCol="0">
            <a:spAutoFit/>
          </a:bodyPr>
          <a:lstStyle/>
          <a:p>
            <a:r>
              <a:rPr lang="en-US" dirty="0" smtClean="0"/>
              <a:t>642 R/RC on collusion in context of Trump/election/Russia to 871 L/LC in same context</a:t>
            </a:r>
            <a:endParaRPr lang="en-US" dirty="0"/>
          </a:p>
        </p:txBody>
      </p:sp>
      <p:sp>
        <p:nvSpPr>
          <p:cNvPr id="10" name="TextBox 9"/>
          <p:cNvSpPr txBox="1"/>
          <p:nvPr/>
        </p:nvSpPr>
        <p:spPr>
          <a:xfrm>
            <a:off x="-41188" y="780176"/>
            <a:ext cx="1224793" cy="2308324"/>
          </a:xfrm>
          <a:prstGeom prst="rect">
            <a:avLst/>
          </a:prstGeom>
          <a:noFill/>
        </p:spPr>
        <p:txBody>
          <a:bodyPr wrap="square" rtlCol="0">
            <a:spAutoFit/>
          </a:bodyPr>
          <a:lstStyle/>
          <a:p>
            <a:r>
              <a:rPr lang="en-US" dirty="0" smtClean="0"/>
              <a:t>AFP ref: 1835 conservative (mostly ref by sputnik news!) to 230 liberal</a:t>
            </a:r>
            <a:endParaRPr lang="en-US" dirty="0"/>
          </a:p>
        </p:txBody>
      </p:sp>
    </p:spTree>
    <p:extLst>
      <p:ext uri="{BB962C8B-B14F-4D97-AF65-F5344CB8AC3E}">
        <p14:creationId xmlns:p14="http://schemas.microsoft.com/office/powerpoint/2010/main" val="21348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6342046"/>
              </p:ext>
            </p:extLst>
          </p:nvPr>
        </p:nvGraphicFramePr>
        <p:xfrm>
          <a:off x="1955800" y="503766"/>
          <a:ext cx="4559300" cy="3337560"/>
        </p:xfrm>
        <a:graphic>
          <a:graphicData uri="http://schemas.openxmlformats.org/drawingml/2006/table">
            <a:tbl>
              <a:tblPr firstRow="1" bandRow="1">
                <a:tableStyleId>{46F890A9-2807-4EBB-B81D-B2AA78EC7F39}</a:tableStyleId>
              </a:tblPr>
              <a:tblGrid>
                <a:gridCol w="2298700"/>
                <a:gridCol w="2260600"/>
              </a:tblGrid>
              <a:tr h="370840">
                <a:tc>
                  <a:txBody>
                    <a:bodyPr/>
                    <a:lstStyle/>
                    <a:p>
                      <a:pPr algn="ctr"/>
                      <a:r>
                        <a:rPr lang="en-US" dirty="0" smtClean="0"/>
                        <a:t>Conservative</a:t>
                      </a:r>
                      <a:endParaRPr lang="en-US" dirty="0">
                        <a:solidFill>
                          <a:schemeClr val="tx1"/>
                        </a:solidFill>
                      </a:endParaRPr>
                    </a:p>
                  </a:txBody>
                  <a:tcPr/>
                </a:tc>
                <a:tc>
                  <a:txBody>
                    <a:bodyPr/>
                    <a:lstStyle/>
                    <a:p>
                      <a:pPr algn="ctr"/>
                      <a:r>
                        <a:rPr lang="en-US" dirty="0" smtClean="0"/>
                        <a:t>Liberal</a:t>
                      </a:r>
                      <a:endParaRPr lang="en-US" dirty="0">
                        <a:solidFill>
                          <a:schemeClr val="tx1"/>
                        </a:solidFill>
                      </a:endParaRPr>
                    </a:p>
                  </a:txBody>
                  <a:tcPr/>
                </a:tc>
              </a:tr>
              <a:tr h="370840">
                <a:tc>
                  <a:txBody>
                    <a:bodyPr/>
                    <a:lstStyle/>
                    <a:p>
                      <a:pPr algn="ctr"/>
                      <a:r>
                        <a:rPr lang="en-US" dirty="0" smtClean="0">
                          <a:solidFill>
                            <a:schemeClr val="tx1"/>
                          </a:solidFill>
                        </a:rPr>
                        <a:t>“sputnik”</a:t>
                      </a:r>
                    </a:p>
                  </a:txBody>
                  <a:tcPr/>
                </a:tc>
                <a:tc>
                  <a:txBody>
                    <a:bodyPr/>
                    <a:lstStyle/>
                    <a:p>
                      <a:pPr algn="ctr"/>
                      <a:r>
                        <a:rPr lang="en-US" dirty="0" smtClean="0">
                          <a:solidFill>
                            <a:schemeClr val="tx1"/>
                          </a:solidFill>
                        </a:rPr>
                        <a:t>“advertisement”</a:t>
                      </a:r>
                      <a:endParaRPr lang="en-US" dirty="0">
                        <a:solidFill>
                          <a:schemeClr val="tx1"/>
                        </a:solidFill>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r>
                        <a:rPr lang="en-US" dirty="0" err="1" smtClean="0">
                          <a:solidFill>
                            <a:schemeClr val="tx1"/>
                          </a:solidFill>
                        </a:rPr>
                        <a:t>afp</a:t>
                      </a:r>
                      <a:r>
                        <a:rPr lang="en-US" dirty="0" smtClean="0">
                          <a:solidFill>
                            <a:schemeClr val="tx1"/>
                          </a:solidFill>
                        </a:rPr>
                        <a:t>”</a:t>
                      </a:r>
                      <a:endParaRPr lang="en-US" dirty="0" smtClean="0">
                        <a:solidFill>
                          <a:schemeClr val="tx1"/>
                        </a:solidFill>
                      </a:endParaRPr>
                    </a:p>
                  </a:txBody>
                  <a:tcPr/>
                </a:tc>
                <a:tc>
                  <a:txBody>
                    <a:bodyPr/>
                    <a:lstStyle/>
                    <a:p>
                      <a:pPr algn="ctr"/>
                      <a:r>
                        <a:rPr lang="en-US" dirty="0" smtClean="0">
                          <a:solidFill>
                            <a:schemeClr val="tx1"/>
                          </a:solidFill>
                        </a:rPr>
                        <a:t>“</a:t>
                      </a:r>
                      <a:r>
                        <a:rPr lang="en-US" dirty="0" err="1" smtClean="0">
                          <a:solidFill>
                            <a:schemeClr val="tx1"/>
                          </a:solidFill>
                        </a:rPr>
                        <a:t>aug</a:t>
                      </a:r>
                      <a:r>
                        <a:rPr lang="en-US" dirty="0" smtClean="0">
                          <a:solidFill>
                            <a:schemeClr val="tx1"/>
                          </a:solidFill>
                        </a:rPr>
                        <a:t>”</a:t>
                      </a:r>
                    </a:p>
                  </a:txBody>
                  <a:tcPr/>
                </a:tc>
              </a:tr>
              <a:tr h="370840">
                <a:tc>
                  <a:txBody>
                    <a:bodyPr/>
                    <a:lstStyle/>
                    <a:p>
                      <a:pPr algn="ctr"/>
                      <a:r>
                        <a:rPr lang="en-US" dirty="0" smtClean="0">
                          <a:solidFill>
                            <a:schemeClr val="tx1"/>
                          </a:solidFill>
                        </a:rPr>
                        <a:t>“</a:t>
                      </a:r>
                      <a:r>
                        <a:rPr lang="en-US" dirty="0" err="1" smtClean="0">
                          <a:solidFill>
                            <a:schemeClr val="tx1"/>
                          </a:solidFill>
                        </a:rPr>
                        <a:t>daesh</a:t>
                      </a:r>
                      <a:r>
                        <a:rPr lang="en-US" dirty="0" smtClean="0">
                          <a:solidFill>
                            <a:schemeClr val="tx1"/>
                          </a:solidFill>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r>
                        <a:rPr lang="en-US" dirty="0" err="1" smtClean="0">
                          <a:solidFill>
                            <a:schemeClr val="tx1"/>
                          </a:solidFill>
                        </a:rPr>
                        <a:t>rs</a:t>
                      </a:r>
                      <a:r>
                        <a:rPr lang="en-US" dirty="0" smtClean="0">
                          <a:solidFill>
                            <a:schemeClr val="tx1"/>
                          </a:solidFill>
                        </a:rPr>
                        <a:t>”</a:t>
                      </a:r>
                      <a:r>
                        <a:rPr lang="en-US" baseline="0" dirty="0" smtClean="0">
                          <a:solidFill>
                            <a:schemeClr val="tx1"/>
                          </a:solidFill>
                        </a:rPr>
                        <a:t> </a:t>
                      </a:r>
                      <a:r>
                        <a:rPr lang="en-US" dirty="0" smtClean="0">
                          <a:solidFill>
                            <a:schemeClr val="tx1"/>
                          </a:solidFill>
                        </a:rPr>
                        <a:t> “crore”</a:t>
                      </a:r>
                    </a:p>
                  </a:txBody>
                  <a:tcPr/>
                </a:tc>
              </a:tr>
              <a:tr h="370840">
                <a:tc>
                  <a:txBody>
                    <a:bodyPr/>
                    <a:lstStyle/>
                    <a:p>
                      <a:pPr algn="ctr"/>
                      <a:r>
                        <a:rPr lang="en-US" dirty="0" smtClean="0">
                          <a:solidFill>
                            <a:schemeClr val="tx1"/>
                          </a:solidFill>
                        </a:rPr>
                        <a:t>“caller”</a:t>
                      </a:r>
                    </a:p>
                  </a:txBody>
                  <a:tcPr/>
                </a:tc>
                <a:tc>
                  <a:txBody>
                    <a:bodyPr/>
                    <a:lstStyle/>
                    <a:p>
                      <a:pPr algn="ctr"/>
                      <a:r>
                        <a:rPr lang="en-US" dirty="0" smtClean="0"/>
                        <a:t>“</a:t>
                      </a:r>
                      <a:r>
                        <a:rPr lang="en-US" dirty="0" err="1" smtClean="0"/>
                        <a:t>getty</a:t>
                      </a:r>
                      <a:r>
                        <a:rPr lang="en-US" dirty="0" smtClean="0"/>
                        <a:t>”, ”image”</a:t>
                      </a:r>
                      <a:endParaRPr lang="en-US"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r>
                        <a:rPr lang="en-US" dirty="0" err="1" smtClean="0">
                          <a:solidFill>
                            <a:schemeClr val="tx1"/>
                          </a:solidFill>
                        </a:rPr>
                        <a:t>wa</a:t>
                      </a:r>
                      <a:r>
                        <a:rPr lang="en-US" dirty="0" smtClean="0">
                          <a:solidFill>
                            <a:schemeClr val="tx1"/>
                          </a:solidFill>
                        </a:rPr>
                        <a:t>” </a:t>
                      </a:r>
                      <a:r>
                        <a:rPr lang="en-US" baseline="0" dirty="0" smtClean="0">
                          <a:solidFill>
                            <a:schemeClr val="tx1"/>
                          </a:solidFill>
                        </a:rPr>
                        <a:t> </a:t>
                      </a:r>
                      <a:r>
                        <a:rPr lang="en-US" dirty="0" smtClean="0">
                          <a:solidFill>
                            <a:schemeClr val="tx1"/>
                          </a:solidFill>
                        </a:rPr>
                        <a:t>“</a:t>
                      </a:r>
                      <a:r>
                        <a:rPr lang="en-US" dirty="0" err="1" smtClean="0">
                          <a:solidFill>
                            <a:schemeClr val="tx1"/>
                          </a:solidFill>
                        </a:rPr>
                        <a:t>perth</a:t>
                      </a:r>
                      <a:r>
                        <a:rPr lang="en-US" dirty="0" smtClean="0">
                          <a:solidFill>
                            <a:schemeClr val="tx1"/>
                          </a:solidFill>
                        </a:rPr>
                        <a:t>”</a:t>
                      </a:r>
                    </a:p>
                  </a:txBody>
                  <a:tcPr/>
                </a:tc>
                <a:tc>
                  <a:txBody>
                    <a:bodyPr/>
                    <a:lstStyle/>
                    <a:p>
                      <a:pPr algn="ctr"/>
                      <a:r>
                        <a:rPr lang="en-US" dirty="0" smtClean="0">
                          <a:solidFill>
                            <a:schemeClr val="tx1"/>
                          </a:solidFill>
                        </a:rPr>
                        <a:t>“paywall”</a:t>
                      </a:r>
                    </a:p>
                  </a:txBody>
                  <a:tcPr/>
                </a:tc>
              </a:tr>
              <a:tr h="370840">
                <a:tc>
                  <a:txBody>
                    <a:bodyPr/>
                    <a:lstStyle/>
                    <a:p>
                      <a:pPr algn="ctr"/>
                      <a:r>
                        <a:rPr lang="en-US" dirty="0" smtClean="0">
                          <a:solidFill>
                            <a:schemeClr val="tx1"/>
                          </a:solidFill>
                        </a:rPr>
                        <a:t>“</a:t>
                      </a:r>
                      <a:r>
                        <a:rPr lang="en-US" dirty="0" err="1" smtClean="0">
                          <a:solidFill>
                            <a:schemeClr val="tx1"/>
                          </a:solidFill>
                        </a:rPr>
                        <a:t>tlrs</a:t>
                      </a:r>
                      <a:r>
                        <a:rPr lang="en-US" dirty="0" smtClean="0">
                          <a:solidFill>
                            <a:schemeClr val="tx1"/>
                          </a:solidFill>
                        </a:rPr>
                        <a:t>”</a:t>
                      </a:r>
                    </a:p>
                  </a:txBody>
                  <a:tcPr/>
                </a:tc>
                <a:tc>
                  <a:txBody>
                    <a:bodyPr/>
                    <a:lstStyle/>
                    <a:p>
                      <a:pPr algn="ctr"/>
                      <a:r>
                        <a:rPr lang="en-US" dirty="0" smtClean="0">
                          <a:solidFill>
                            <a:schemeClr val="tx1"/>
                          </a:solidFill>
                        </a:rPr>
                        <a:t>“</a:t>
                      </a:r>
                      <a:r>
                        <a:rPr lang="en-US" dirty="0" err="1" smtClean="0">
                          <a:solidFill>
                            <a:schemeClr val="tx1"/>
                          </a:solidFill>
                        </a:rPr>
                        <a:t>thomson</a:t>
                      </a:r>
                      <a:r>
                        <a:rPr lang="en-US" dirty="0" smtClean="0">
                          <a:solidFill>
                            <a:schemeClr val="tx1"/>
                          </a:solidFill>
                        </a:rPr>
                        <a:t>”, “</a:t>
                      </a:r>
                      <a:r>
                        <a:rPr lang="en-US" dirty="0" err="1" smtClean="0">
                          <a:solidFill>
                            <a:schemeClr val="tx1"/>
                          </a:solidFill>
                        </a:rPr>
                        <a:t>reuters</a:t>
                      </a:r>
                      <a:r>
                        <a:rPr lang="en-US" dirty="0" smtClean="0">
                          <a:solidFill>
                            <a:schemeClr val="tx1"/>
                          </a:solidFill>
                        </a:rPr>
                        <a:t>”</a:t>
                      </a:r>
                    </a:p>
                  </a:txBody>
                  <a:tcPr/>
                </a:tc>
              </a:tr>
              <a:tr h="370840">
                <a:tc>
                  <a:txBody>
                    <a:bodyPr/>
                    <a:lstStyle/>
                    <a:p>
                      <a:pPr algn="ctr"/>
                      <a:r>
                        <a:rPr lang="en-US" dirty="0" smtClean="0">
                          <a:solidFill>
                            <a:schemeClr val="tx1"/>
                          </a:solidFill>
                        </a:rPr>
                        <a:t>“wires”</a:t>
                      </a:r>
                    </a:p>
                  </a:txBody>
                  <a:tcPr/>
                </a:tc>
                <a:tc>
                  <a:txBody>
                    <a:bodyPr/>
                    <a:lstStyle/>
                    <a:p>
                      <a:pPr algn="ctr"/>
                      <a:r>
                        <a:rPr lang="en-US" dirty="0" smtClean="0">
                          <a:solidFill>
                            <a:schemeClr val="tx1"/>
                          </a:solidFill>
                        </a:rPr>
                        <a:t>“</a:t>
                      </a:r>
                      <a:r>
                        <a:rPr lang="en-US" dirty="0" err="1" smtClean="0">
                          <a:solidFill>
                            <a:schemeClr val="tx1"/>
                          </a:solidFill>
                        </a:rPr>
                        <a:t>dailys</a:t>
                      </a:r>
                      <a:r>
                        <a:rPr lang="en-US" dirty="0" smtClean="0">
                          <a:solidFill>
                            <a:schemeClr val="tx1"/>
                          </a:solidFill>
                        </a:rPr>
                        <a:t>”</a:t>
                      </a:r>
                    </a:p>
                  </a:txBody>
                  <a:tcPr/>
                </a:tc>
              </a:tr>
              <a:tr h="370840">
                <a:tc>
                  <a:txBody>
                    <a:bodyPr/>
                    <a:lstStyle/>
                    <a:p>
                      <a:pPr algn="ctr"/>
                      <a:endParaRPr lang="en-US" dirty="0">
                        <a:solidFill>
                          <a:schemeClr val="tx1"/>
                        </a:solidFill>
                      </a:endParaRPr>
                    </a:p>
                  </a:txBody>
                  <a:tcPr/>
                </a:tc>
                <a:tc>
                  <a:txBody>
                    <a:bodyPr/>
                    <a:lstStyle/>
                    <a:p>
                      <a:pPr algn="ctr"/>
                      <a:endParaRPr lang="en-US" dirty="0" smtClean="0">
                        <a:solidFill>
                          <a:schemeClr val="tx1"/>
                        </a:solidFill>
                      </a:endParaRPr>
                    </a:p>
                  </a:txBody>
                  <a:tcPr/>
                </a:tc>
              </a:tr>
            </a:tbl>
          </a:graphicData>
        </a:graphic>
      </p:graphicFrame>
    </p:spTree>
    <p:extLst>
      <p:ext uri="{BB962C8B-B14F-4D97-AF65-F5344CB8AC3E}">
        <p14:creationId xmlns:p14="http://schemas.microsoft.com/office/powerpoint/2010/main" val="3295943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8294</TotalTime>
  <Words>499</Words>
  <Application>Microsoft Office PowerPoint</Application>
  <PresentationFormat>Widescreen</PresentationFormat>
  <Paragraphs>63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Fitch, Natalie R.</dc:creator>
  <cp:lastModifiedBy>Fitch, Natalie R.</cp:lastModifiedBy>
  <cp:revision>27</cp:revision>
  <dcterms:created xsi:type="dcterms:W3CDTF">2017-11-01T21:29:16Z</dcterms:created>
  <dcterms:modified xsi:type="dcterms:W3CDTF">2017-11-07T15:44:02Z</dcterms:modified>
</cp:coreProperties>
</file>