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913F499-48A6-4B49-9F85-6FB311D8E506}" type="datetimeFigureOut">
              <a:rPr lang="en-IN" smtClean="0"/>
              <a:t>21-03-2019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D3493BA-D161-4962-AB1E-92DB1577644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13F499-48A6-4B49-9F85-6FB311D8E506}" type="datetimeFigureOut">
              <a:rPr lang="en-IN" smtClean="0"/>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493BA-D161-4962-AB1E-92DB157764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13F499-48A6-4B49-9F85-6FB311D8E506}" type="datetimeFigureOut">
              <a:rPr lang="en-IN" smtClean="0"/>
              <a:t>21-03-2019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3493BA-D161-4962-AB1E-92DB1577644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913F499-48A6-4B49-9F85-6FB311D8E506}" type="datetimeFigureOut">
              <a:rPr lang="en-IN" smtClean="0"/>
              <a:t>21-03-2019</a:t>
            </a:fld>
            <a:endParaRPr lang="en-IN"/>
          </a:p>
        </p:txBody>
      </p:sp>
      <p:sp>
        <p:nvSpPr>
          <p:cNvPr id="9" name="Slide Number Placeholder 8"/>
          <p:cNvSpPr>
            <a:spLocks noGrp="1"/>
          </p:cNvSpPr>
          <p:nvPr>
            <p:ph type="sldNum" sz="quarter" idx="15"/>
          </p:nvPr>
        </p:nvSpPr>
        <p:spPr/>
        <p:txBody>
          <a:bodyPr rtlCol="0"/>
          <a:lstStyle/>
          <a:p>
            <a:fld id="{4D3493BA-D161-4962-AB1E-92DB1577644C}"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913F499-48A6-4B49-9F85-6FB311D8E506}" type="datetimeFigureOut">
              <a:rPr lang="en-IN" smtClean="0"/>
              <a:t>21-03-2019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D3493BA-D161-4962-AB1E-92DB1577644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13F499-48A6-4B49-9F85-6FB311D8E506}" type="datetimeFigureOut">
              <a:rPr lang="en-IN" smtClean="0"/>
              <a:t>21-03-2019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3493BA-D161-4962-AB1E-92DB1577644C}"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913F499-48A6-4B49-9F85-6FB311D8E506}" type="datetimeFigureOut">
              <a:rPr lang="en-IN" smtClean="0"/>
              <a:t>21-03-2019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3493BA-D161-4962-AB1E-92DB1577644C}"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913F499-48A6-4B49-9F85-6FB311D8E506}" type="datetimeFigureOut">
              <a:rPr lang="en-IN" smtClean="0"/>
              <a:t>21-03-2019</a:t>
            </a:fld>
            <a:endParaRPr lang="en-IN"/>
          </a:p>
        </p:txBody>
      </p:sp>
      <p:sp>
        <p:nvSpPr>
          <p:cNvPr id="7" name="Slide Number Placeholder 6"/>
          <p:cNvSpPr>
            <a:spLocks noGrp="1"/>
          </p:cNvSpPr>
          <p:nvPr>
            <p:ph type="sldNum" sz="quarter" idx="11"/>
          </p:nvPr>
        </p:nvSpPr>
        <p:spPr/>
        <p:txBody>
          <a:bodyPr rtlCol="0"/>
          <a:lstStyle/>
          <a:p>
            <a:fld id="{4D3493BA-D161-4962-AB1E-92DB1577644C}"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3F499-48A6-4B49-9F85-6FB311D8E506}" type="datetimeFigureOut">
              <a:rPr lang="en-IN" smtClean="0"/>
              <a:t>21-03-2019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3493BA-D161-4962-AB1E-92DB1577644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913F499-48A6-4B49-9F85-6FB311D8E506}" type="datetimeFigureOut">
              <a:rPr lang="en-IN" smtClean="0"/>
              <a:t>21-03-2019</a:t>
            </a:fld>
            <a:endParaRPr lang="en-IN"/>
          </a:p>
        </p:txBody>
      </p:sp>
      <p:sp>
        <p:nvSpPr>
          <p:cNvPr id="22" name="Slide Number Placeholder 21"/>
          <p:cNvSpPr>
            <a:spLocks noGrp="1"/>
          </p:cNvSpPr>
          <p:nvPr>
            <p:ph type="sldNum" sz="quarter" idx="15"/>
          </p:nvPr>
        </p:nvSpPr>
        <p:spPr/>
        <p:txBody>
          <a:bodyPr rtlCol="0"/>
          <a:lstStyle/>
          <a:p>
            <a:fld id="{4D3493BA-D161-4962-AB1E-92DB1577644C}"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913F499-48A6-4B49-9F85-6FB311D8E506}" type="datetimeFigureOut">
              <a:rPr lang="en-IN" smtClean="0"/>
              <a:t>21-03-2019</a:t>
            </a:fld>
            <a:endParaRPr lang="en-IN"/>
          </a:p>
        </p:txBody>
      </p:sp>
      <p:sp>
        <p:nvSpPr>
          <p:cNvPr id="18" name="Slide Number Placeholder 17"/>
          <p:cNvSpPr>
            <a:spLocks noGrp="1"/>
          </p:cNvSpPr>
          <p:nvPr>
            <p:ph type="sldNum" sz="quarter" idx="11"/>
          </p:nvPr>
        </p:nvSpPr>
        <p:spPr/>
        <p:txBody>
          <a:bodyPr rtlCol="0"/>
          <a:lstStyle/>
          <a:p>
            <a:fld id="{4D3493BA-D161-4962-AB1E-92DB1577644C}"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913F499-48A6-4B49-9F85-6FB311D8E506}" type="datetimeFigureOut">
              <a:rPr lang="en-IN" smtClean="0"/>
              <a:t>21-03-2019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D3493BA-D161-4962-AB1E-92DB1577644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4000" dirty="0" smtClean="0">
                <a:latin typeface="Adobe Caslon Pro Bold" pitchFamily="18" charset="0"/>
              </a:rPr>
              <a:t>Battle of Finding the Similar Neighbourhood</a:t>
            </a:r>
            <a:endParaRPr lang="en-IN" sz="4000" dirty="0">
              <a:latin typeface="Adobe Caslon Pro Bold" pitchFamily="18" charset="0"/>
            </a:endParaRPr>
          </a:p>
        </p:txBody>
      </p:sp>
      <p:sp>
        <p:nvSpPr>
          <p:cNvPr id="3" name="Subtitle 2"/>
          <p:cNvSpPr>
            <a:spLocks noGrp="1"/>
          </p:cNvSpPr>
          <p:nvPr>
            <p:ph type="subTitle" idx="1"/>
          </p:nvPr>
        </p:nvSpPr>
        <p:spPr/>
        <p:txBody>
          <a:bodyPr/>
          <a:lstStyle/>
          <a:p>
            <a:endParaRPr lang="en-IN" dirty="0"/>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sz="quarter" idx="1"/>
          </p:nvPr>
        </p:nvSpPr>
        <p:spPr/>
        <p:txBody>
          <a:bodyPr/>
          <a:lstStyle/>
          <a:p>
            <a:r>
              <a:rPr lang="en-IN" dirty="0" smtClean="0"/>
              <a:t>In New York City Marine Park falls under cluster 4. So in Toronto  4 Boroughs namely North York, </a:t>
            </a:r>
            <a:r>
              <a:rPr lang="en-IN" dirty="0" err="1" smtClean="0"/>
              <a:t>Etobicoke</a:t>
            </a:r>
            <a:r>
              <a:rPr lang="en-IN" dirty="0" smtClean="0"/>
              <a:t>, East York , Central Toronto falls in Cluster 4 showing similar neighbourhood as  Marine Park in Brooklyn.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Discussion</a:t>
            </a:r>
            <a:endParaRPr lang="en-IN" dirty="0"/>
          </a:p>
        </p:txBody>
      </p:sp>
      <p:sp>
        <p:nvSpPr>
          <p:cNvPr id="3" name="Content Placeholder 2"/>
          <p:cNvSpPr>
            <a:spLocks noGrp="1"/>
          </p:cNvSpPr>
          <p:nvPr>
            <p:ph sz="quarter" idx="1"/>
          </p:nvPr>
        </p:nvSpPr>
        <p:spPr/>
        <p:txBody>
          <a:bodyPr/>
          <a:lstStyle/>
          <a:p>
            <a:r>
              <a:rPr lang="en-IN" dirty="0" smtClean="0"/>
              <a:t>The neighbourhoods of cluster 4 in Toronto are very much similar to Marine Park in New York City. So finally we have four choices out of 103 neighbourhoods of Toronto. Thus making our search limited to these four neighbourhoods only in place of searching in 103 neighbourhoods.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lstStyle/>
          <a:p>
            <a:r>
              <a:rPr lang="en-IN" dirty="0" smtClean="0"/>
              <a:t>This result has limitations. </a:t>
            </a:r>
            <a:r>
              <a:rPr lang="en-IN" smtClean="0"/>
              <a:t>The venues used in the project are from the top 20 venues of each neighbourhood, which might neglect neighbourhoods with more venues</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IN" sz="2800" dirty="0" smtClean="0">
                <a:latin typeface="Arno Pro SmText" pitchFamily="18" charset="0"/>
              </a:rPr>
              <a:t>A friend of mine is moving from New York City (Brooklyn) to Toronto (Canada).</a:t>
            </a:r>
          </a:p>
          <a:p>
            <a:r>
              <a:rPr lang="en-IN" sz="2800" dirty="0" smtClean="0">
                <a:latin typeface="Arno Pro SmText" pitchFamily="18" charset="0"/>
              </a:rPr>
              <a:t>He is searching for a place in Toronto which is similar in neighbourhood as in Brooklyn (New York City).</a:t>
            </a:r>
          </a:p>
          <a:p>
            <a:r>
              <a:rPr lang="en-IN" sz="2800" dirty="0" smtClean="0">
                <a:latin typeface="Arno Pro SmText" pitchFamily="18" charset="0"/>
              </a:rPr>
              <a:t>As he is moving to Toronto he asked me to help him in finding a place which has same surrounding like malls, bar, restaurants, gym etc. nearby to his new place.</a:t>
            </a:r>
          </a:p>
          <a:p>
            <a:endParaRPr lang="en-IN" sz="1800" dirty="0">
              <a:latin typeface="Adobe Caslon Pro"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Acquisition and Cleaning</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New York City neighbourhood has a total of 5 boroughs and 306 neighbourhoods in order to segment the neighbourhood and explore them we need a dataset. The data set is available free available at </a:t>
            </a:r>
            <a:r>
              <a:rPr lang="en-IN" dirty="0" smtClean="0"/>
              <a:t>:</a:t>
            </a:r>
            <a:endParaRPr lang="en-IN" dirty="0" smtClean="0"/>
          </a:p>
          <a:p>
            <a:pPr>
              <a:buNone/>
            </a:pPr>
            <a:r>
              <a:rPr lang="en-IN" u="sng" dirty="0" smtClean="0">
                <a:hlinkClick r:id="rId2"/>
              </a:rPr>
              <a:t>https://geo.nyu.edu/catalog/nyu_2451_34572</a:t>
            </a:r>
            <a:r>
              <a:rPr lang="en-IN" dirty="0" smtClean="0"/>
              <a:t> (</a:t>
            </a:r>
            <a:r>
              <a:rPr lang="en-IN" dirty="0" err="1" smtClean="0"/>
              <a:t>json</a:t>
            </a:r>
            <a:r>
              <a:rPr lang="en-IN" dirty="0" smtClean="0"/>
              <a:t> file</a:t>
            </a:r>
            <a:r>
              <a:rPr lang="en-IN" dirty="0" smtClean="0"/>
              <a:t>).</a:t>
            </a:r>
          </a:p>
          <a:p>
            <a:pPr>
              <a:buNone/>
            </a:pPr>
            <a:endParaRPr lang="en-IN" dirty="0" smtClean="0"/>
          </a:p>
          <a:p>
            <a:r>
              <a:rPr lang="en-IN" dirty="0" smtClean="0"/>
              <a:t>For the Toronto neighbourhood data, a Wikipedia page exists that has all the information we need to explore and cluster the neighbourhoods in Toronto.  You will be required to scrape the Wikipedia page and wrangle the data, clean it, and then read it into a </a:t>
            </a:r>
            <a:r>
              <a:rPr lang="en-IN" i="1" dirty="0" smtClean="0"/>
              <a:t>pandas</a:t>
            </a:r>
            <a:r>
              <a:rPr lang="en-IN" dirty="0" smtClean="0"/>
              <a:t> data frame so that it is in a structured format like the New York dataset.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sz="quarter" idx="1"/>
          </p:nvPr>
        </p:nvSpPr>
        <p:spPr/>
        <p:txBody>
          <a:bodyPr/>
          <a:lstStyle/>
          <a:p>
            <a:pPr lvl="0"/>
            <a:r>
              <a:rPr lang="en-IN" dirty="0" smtClean="0"/>
              <a:t>In order to get the accurate Brooklyn neighbourhood segmentation we create a map marking all the neighbourhoods of Brooklyn.</a:t>
            </a:r>
          </a:p>
          <a:p>
            <a:pPr>
              <a:buNone/>
            </a:pPr>
            <a:endParaRPr lang="en-IN" dirty="0"/>
          </a:p>
        </p:txBody>
      </p:sp>
      <p:pic>
        <p:nvPicPr>
          <p:cNvPr id="4" name="Picture 3" descr="C:\Users\Shivam\OneDrive\Pictures\Screenshots\2019-03-20.png"/>
          <p:cNvPicPr/>
          <p:nvPr/>
        </p:nvPicPr>
        <p:blipFill>
          <a:blip r:embed="rId2" cstate="print"/>
          <a:srcRect/>
          <a:stretch>
            <a:fillRect/>
          </a:stretch>
        </p:blipFill>
        <p:spPr bwMode="auto">
          <a:xfrm>
            <a:off x="1331640" y="3140968"/>
            <a:ext cx="5958810" cy="30861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r>
              <a:rPr lang="en-IN" dirty="0" smtClean="0"/>
              <a:t>Access Foursquare location data of each neighbourhoods, using one hot technique to get top 20 venues of Brooklyn’s neighbourhood.</a:t>
            </a:r>
          </a:p>
          <a:p>
            <a:pPr lvl="0"/>
            <a:r>
              <a:rPr lang="en-IN" dirty="0" smtClean="0"/>
              <a:t>Apply K-means Cluster to segment all 70 neighbourhoods of Brooklyn into 5 clusters.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ivam\OneDrive\Pictures\Screenshots\2019-03-20 (1).png"/>
          <p:cNvPicPr/>
          <p:nvPr/>
        </p:nvPicPr>
        <p:blipFill>
          <a:blip r:embed="rId2" cstate="print"/>
          <a:srcRect/>
          <a:stretch>
            <a:fillRect/>
          </a:stretch>
        </p:blipFill>
        <p:spPr bwMode="auto">
          <a:xfrm>
            <a:off x="179512" y="1268760"/>
            <a:ext cx="8614605" cy="430315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As he lives in Marine Park (Cluster 4)</a:t>
            </a:r>
            <a:endParaRPr lang="en-IN" dirty="0"/>
          </a:p>
        </p:txBody>
      </p:sp>
      <p:pic>
        <p:nvPicPr>
          <p:cNvPr id="4" name="Picture 3" descr="C:\Users\Shivam\OneDrive\Pictures\Screenshots\2019-03-21.png"/>
          <p:cNvPicPr/>
          <p:nvPr/>
        </p:nvPicPr>
        <p:blipFill>
          <a:blip r:embed="rId2" cstate="print"/>
          <a:srcRect/>
          <a:stretch>
            <a:fillRect/>
          </a:stretch>
        </p:blipFill>
        <p:spPr bwMode="auto">
          <a:xfrm>
            <a:off x="971600" y="2348880"/>
            <a:ext cx="7056784" cy="388203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Now we repeated the process for Toronto having 103 neighbourhood.</a:t>
            </a:r>
          </a:p>
          <a:p>
            <a:endParaRPr lang="en-IN" dirty="0" smtClean="0"/>
          </a:p>
          <a:p>
            <a:pPr>
              <a:buNone/>
            </a:pPr>
            <a:endParaRPr lang="en-IN" dirty="0"/>
          </a:p>
        </p:txBody>
      </p:sp>
      <p:pic>
        <p:nvPicPr>
          <p:cNvPr id="4" name="Picture 3" descr="C:\Users\Shivam\OneDrive\Pictures\Screenshots\2019-03-21 (1).png"/>
          <p:cNvPicPr/>
          <p:nvPr/>
        </p:nvPicPr>
        <p:blipFill>
          <a:blip r:embed="rId2" cstate="print"/>
          <a:srcRect/>
          <a:stretch>
            <a:fillRect/>
          </a:stretch>
        </p:blipFill>
        <p:spPr bwMode="auto">
          <a:xfrm>
            <a:off x="1259632" y="2420888"/>
            <a:ext cx="6768752" cy="354944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hivam\OneDrive\Pictures\Screenshots\2019-03-21 (2).png"/>
          <p:cNvPicPr/>
          <p:nvPr/>
        </p:nvPicPr>
        <p:blipFill>
          <a:blip r:embed="rId2" cstate="print"/>
          <a:srcRect/>
          <a:stretch>
            <a:fillRect/>
          </a:stretch>
        </p:blipFill>
        <p:spPr bwMode="auto">
          <a:xfrm>
            <a:off x="467544" y="692696"/>
            <a:ext cx="7863491" cy="4464496"/>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TotalTime>
  <Words>353</Words>
  <Application>Microsoft Office PowerPoint</Application>
  <PresentationFormat>On-screen Show (4:3)</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Battle of Finding the Similar Neighbourhood</vt:lpstr>
      <vt:lpstr>Introduction</vt:lpstr>
      <vt:lpstr>Data Acquisition and Cleaning</vt:lpstr>
      <vt:lpstr>Methodology</vt:lpstr>
      <vt:lpstr>Slide 5</vt:lpstr>
      <vt:lpstr>Slide 6</vt:lpstr>
      <vt:lpstr>Slide 7</vt:lpstr>
      <vt:lpstr>Slide 8</vt:lpstr>
      <vt:lpstr>Slide 9</vt:lpstr>
      <vt:lpstr>Result</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Finding the Similar Neighbourhood</dc:title>
  <dc:creator>Shivam Agarwal</dc:creator>
  <cp:lastModifiedBy>Shivam Agarwal</cp:lastModifiedBy>
  <cp:revision>3</cp:revision>
  <dcterms:created xsi:type="dcterms:W3CDTF">2019-03-20T19:02:36Z</dcterms:created>
  <dcterms:modified xsi:type="dcterms:W3CDTF">2019-03-20T19:28:46Z</dcterms:modified>
</cp:coreProperties>
</file>