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37" d="100"/>
          <a:sy n="37" d="100"/>
        </p:scale>
        <p:origin x="9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2F88-7DD7-4944-BCD7-4377FFFDF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Cricket Matches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F64C7-4758-4E38-AADC-B99372815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3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CE7C-9CDA-4AD7-918A-F2E4E67E0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Assumption and predicates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AAF08-FDDA-4179-9531-7E986901C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1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5876073-8C96-4CAE-86BD-C340CEB45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5" y="914090"/>
            <a:ext cx="6791882" cy="4986378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6AF0-D2F4-4F4F-995A-DDE3F0B1E6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2367092"/>
            <a:ext cx="4189755" cy="3733941"/>
          </a:xfrm>
        </p:spPr>
        <p:txBody>
          <a:bodyPr>
            <a:normAutofit/>
          </a:bodyPr>
          <a:lstStyle/>
          <a:p>
            <a:r>
              <a:rPr lang="en-US" sz="1600" dirty="0"/>
              <a:t>You can see maximum matches has been played in </a:t>
            </a:r>
            <a:r>
              <a:rPr lang="en-US" sz="1600" b="1" dirty="0"/>
              <a:t>2013</a:t>
            </a:r>
            <a:r>
              <a:rPr lang="en-US" sz="1600" dirty="0"/>
              <a:t>.</a:t>
            </a:r>
          </a:p>
          <a:p>
            <a:r>
              <a:rPr lang="en-US" sz="1600" dirty="0"/>
              <a:t>Number of matches which have been </a:t>
            </a:r>
            <a:r>
              <a:rPr lang="en-US" sz="1600" i="1" dirty="0"/>
              <a:t>tie</a:t>
            </a:r>
            <a:r>
              <a:rPr lang="en-US" sz="1600" dirty="0"/>
              <a:t> and </a:t>
            </a:r>
            <a:r>
              <a:rPr lang="en-US" sz="1600" i="1" dirty="0"/>
              <a:t>no result</a:t>
            </a:r>
            <a:r>
              <a:rPr lang="en-US" sz="1600" dirty="0"/>
              <a:t> are very low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B38E2-E307-46AA-A737-B09F332F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result trend on yearly basis</a:t>
            </a:r>
            <a:br>
              <a:rPr lang="en-US" sz="3200" b="1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167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4F0F1F5-3D92-4775-847F-55571800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0" y="618517"/>
            <a:ext cx="6722875" cy="5230192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727C5-A431-4465-89FF-45EE68AFB6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6" y="2707868"/>
            <a:ext cx="4178922" cy="3656958"/>
          </a:xfrm>
        </p:spPr>
        <p:txBody>
          <a:bodyPr>
            <a:normAutofit/>
          </a:bodyPr>
          <a:lstStyle/>
          <a:p>
            <a:r>
              <a:rPr lang="en-US" sz="1600" b="1" dirty="0"/>
              <a:t>Bangalore</a:t>
            </a:r>
            <a:r>
              <a:rPr lang="en-US" sz="1600" dirty="0"/>
              <a:t> has maximum number of </a:t>
            </a:r>
            <a:r>
              <a:rPr lang="en-US" sz="1600" b="1" dirty="0"/>
              <a:t>no results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8D2E9-C8D1-42DF-87BC-F8DFC584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2700" b="1" dirty="0"/>
              <a:t>tie and no results trend on cities basis</a:t>
            </a:r>
            <a:br>
              <a:rPr lang="en-US" sz="2700" b="1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27000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1ADD544-833D-40DA-A192-C51C36779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342" y="457202"/>
            <a:ext cx="6711352" cy="5564036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6F10-1EEC-4189-A710-CFC2DC1EC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5360" y="2214694"/>
            <a:ext cx="4448796" cy="3424107"/>
          </a:xfrm>
        </p:spPr>
        <p:txBody>
          <a:bodyPr>
            <a:normAutofit/>
          </a:bodyPr>
          <a:lstStyle/>
          <a:p>
            <a:r>
              <a:rPr lang="en-US" sz="1600" b="1" dirty="0"/>
              <a:t>Mumbai Indians</a:t>
            </a:r>
            <a:r>
              <a:rPr lang="en-US" sz="1600" dirty="0"/>
              <a:t> has secured maximum victory.</a:t>
            </a:r>
          </a:p>
          <a:p>
            <a:r>
              <a:rPr lang="en-US" sz="1600" b="1" dirty="0"/>
              <a:t>Kochi Tuskers </a:t>
            </a:r>
            <a:r>
              <a:rPr lang="en-US" sz="1600" b="1" dirty="0" err="1"/>
              <a:t>Kerela</a:t>
            </a:r>
            <a:r>
              <a:rPr lang="en-US" sz="1600" dirty="0"/>
              <a:t> has minimum victory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066E8-C092-4DA2-80A6-A78B5B52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 fontScale="90000"/>
          </a:bodyPr>
          <a:lstStyle/>
          <a:p>
            <a:r>
              <a:rPr lang="en-US" sz="3200" b="1" dirty="0"/>
              <a:t>overall trend of Match Played by winner</a:t>
            </a:r>
            <a:br>
              <a:rPr lang="en-US" sz="3200" b="1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323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1D4FAEB0-F035-4C28-8054-511C0E93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85" y="609600"/>
            <a:ext cx="6625087" cy="5181599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6F10-1EEC-4189-A710-CFC2DC1EC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b="1" dirty="0"/>
              <a:t>Delhi Daredevils</a:t>
            </a:r>
            <a:r>
              <a:rPr lang="en-US" sz="1600" dirty="0"/>
              <a:t> has maximum number of losses.</a:t>
            </a:r>
          </a:p>
          <a:p>
            <a:r>
              <a:rPr lang="en-US" sz="1600" b="1" dirty="0"/>
              <a:t>Kochi Tuskers </a:t>
            </a:r>
            <a:r>
              <a:rPr lang="en-US" sz="1600" b="1" dirty="0" err="1"/>
              <a:t>Kerela</a:t>
            </a:r>
            <a:r>
              <a:rPr lang="en-US" sz="1600" dirty="0"/>
              <a:t> has minimum number of losses.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066E8-C092-4DA2-80A6-A78B5B52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 fontScale="90000"/>
          </a:bodyPr>
          <a:lstStyle/>
          <a:p>
            <a:r>
              <a:rPr lang="en-US" sz="3200" b="1" dirty="0"/>
              <a:t>overall</a:t>
            </a:r>
            <a:r>
              <a:rPr lang="en-US" sz="2800" b="1" dirty="0"/>
              <a:t> trend of Match </a:t>
            </a:r>
            <a:r>
              <a:rPr lang="en-US" sz="3200" b="1" dirty="0"/>
              <a:t>Played</a:t>
            </a:r>
            <a:r>
              <a:rPr lang="en-US" sz="2800" b="1" dirty="0"/>
              <a:t> by loser</a:t>
            </a:r>
            <a:br>
              <a:rPr lang="en-US" sz="2700" b="1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85812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466AB7E-BAC4-491B-99E0-989211425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67" y="618517"/>
            <a:ext cx="6437016" cy="5172682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586D-E3C6-4119-A769-9EC26174F6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b="1" dirty="0"/>
              <a:t>Mumbai Indians</a:t>
            </a:r>
            <a:r>
              <a:rPr lang="en-US" sz="1600" dirty="0"/>
              <a:t> has played maximum number of matches.</a:t>
            </a:r>
          </a:p>
          <a:p>
            <a:r>
              <a:rPr lang="en-US" sz="1600" b="1" dirty="0"/>
              <a:t>Kochi Tuskers </a:t>
            </a:r>
            <a:r>
              <a:rPr lang="en-US" sz="1600" b="1" dirty="0" err="1"/>
              <a:t>Kerela</a:t>
            </a:r>
            <a:r>
              <a:rPr lang="en-US" sz="1600" dirty="0"/>
              <a:t> has played minimum number of matches.</a:t>
            </a:r>
          </a:p>
          <a:p>
            <a:r>
              <a:rPr lang="en-US" sz="1600" dirty="0"/>
              <a:t>Overall </a:t>
            </a:r>
            <a:r>
              <a:rPr lang="en-US" sz="1600" b="1" dirty="0"/>
              <a:t>Mumbai Indians</a:t>
            </a:r>
            <a:r>
              <a:rPr lang="en-US" sz="1600" dirty="0"/>
              <a:t> has best performance.</a:t>
            </a:r>
          </a:p>
          <a:p>
            <a:r>
              <a:rPr lang="en-US" sz="1600" dirty="0"/>
              <a:t>Overall </a:t>
            </a:r>
            <a:r>
              <a:rPr lang="en-US" sz="1600" b="1" dirty="0"/>
              <a:t>Pune Warriors</a:t>
            </a:r>
            <a:r>
              <a:rPr lang="en-US" sz="1600" dirty="0"/>
              <a:t> has lowest performance.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8A28C-EA57-471B-BC99-9A3B7E91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b="1"/>
              <a:t>overall trend of Matches basis on performance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5358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63A5C4D9-108B-4F0C-AA7D-4DB2A54B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618517"/>
            <a:ext cx="6878150" cy="5129276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3119-6197-4BE4-B144-687B61203E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3893978" cy="3380700"/>
          </a:xfrm>
        </p:spPr>
        <p:txBody>
          <a:bodyPr>
            <a:normAutofit/>
          </a:bodyPr>
          <a:lstStyle/>
          <a:p>
            <a:r>
              <a:rPr lang="en-US" sz="1600" dirty="0"/>
              <a:t>Overall Maximum victories </a:t>
            </a:r>
            <a:r>
              <a:rPr lang="en-US" sz="1600" b="1" dirty="0"/>
              <a:t>Mumbai Indians</a:t>
            </a:r>
            <a:r>
              <a:rPr lang="en-US" sz="1600" dirty="0"/>
              <a:t> have.</a:t>
            </a:r>
          </a:p>
          <a:p>
            <a:r>
              <a:rPr lang="en-US" sz="1600" dirty="0"/>
              <a:t>Maximum </a:t>
            </a:r>
            <a:r>
              <a:rPr lang="en-US" sz="1600" dirty="0" err="1"/>
              <a:t>victoreis</a:t>
            </a:r>
            <a:r>
              <a:rPr lang="en-US" sz="1600" dirty="0"/>
              <a:t> by runs also </a:t>
            </a:r>
            <a:r>
              <a:rPr lang="en-US" sz="1600" b="1" dirty="0"/>
              <a:t>Mumbai Indians</a:t>
            </a:r>
            <a:r>
              <a:rPr lang="en-US" sz="1600" dirty="0"/>
              <a:t> have.</a:t>
            </a:r>
          </a:p>
          <a:p>
            <a:r>
              <a:rPr lang="en-US" sz="1600" dirty="0"/>
              <a:t>Maximum victories by </a:t>
            </a:r>
            <a:r>
              <a:rPr lang="en-US" sz="1600" dirty="0" err="1"/>
              <a:t>wicktes</a:t>
            </a:r>
            <a:r>
              <a:rPr lang="en-US" sz="1600" dirty="0"/>
              <a:t> </a:t>
            </a:r>
            <a:r>
              <a:rPr lang="en-US" sz="1600" b="1" dirty="0"/>
              <a:t>Kolkata Knight Riders</a:t>
            </a:r>
            <a:r>
              <a:rPr lang="en-US" sz="1600" dirty="0"/>
              <a:t> have.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8754B-215F-417B-9A02-CDA30DA6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2700" b="1"/>
              <a:t>trend of wins by run and wickets of differen teams</a:t>
            </a:r>
            <a:br>
              <a:rPr lang="en-US" sz="2700" b="1"/>
            </a:b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02630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EA95B53-E949-44C0-B75D-A64F8762D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618517"/>
            <a:ext cx="6826392" cy="5172682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0C162-D6D9-4EE0-A54F-579F7C021B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b="1" dirty="0"/>
              <a:t>Mumbai Indians</a:t>
            </a:r>
            <a:r>
              <a:rPr lang="en-US" sz="1600" dirty="0"/>
              <a:t> has the maximum run difference victory.</a:t>
            </a:r>
          </a:p>
          <a:p>
            <a:r>
              <a:rPr lang="en-US" sz="1600" dirty="0"/>
              <a:t>With more than </a:t>
            </a:r>
            <a:r>
              <a:rPr lang="en-US" sz="1600" b="1" dirty="0"/>
              <a:t>125 runs</a:t>
            </a:r>
            <a:r>
              <a:rPr lang="en-US" sz="1600" dirty="0"/>
              <a:t> </a:t>
            </a:r>
            <a:r>
              <a:rPr lang="en-US" sz="1600" i="1" dirty="0"/>
              <a:t>Mumbai Indians, Royal Challengers Bangalore, Kolkata Knight Riders</a:t>
            </a:r>
            <a:r>
              <a:rPr lang="en-US" sz="1600" dirty="0"/>
              <a:t> emerged victorious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02B28-32D8-4D31-89F8-B0D698B1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b="1"/>
              <a:t>victory by runs</a:t>
            </a:r>
            <a:br>
              <a:rPr lang="en-US" sz="3200" b="1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6964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603587AE-E764-425D-BC85-B4009BAB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89" y="753518"/>
            <a:ext cx="7084575" cy="5350962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C1AA-16B1-48CC-9C0D-54DF820FC7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dirty="0"/>
              <a:t>Maximum teams has won matches by the margin of runs in range of </a:t>
            </a:r>
            <a:r>
              <a:rPr lang="en-US" sz="1600" b="1" dirty="0"/>
              <a:t>0 to 20</a:t>
            </a:r>
            <a:r>
              <a:rPr lang="en-US" sz="1600" dirty="0"/>
              <a:t>.</a:t>
            </a:r>
          </a:p>
          <a:p>
            <a:r>
              <a:rPr lang="en-US" sz="1600" dirty="0"/>
              <a:t>There are 7 outliers i.e. 7 matches which has been finished by more than a difference of </a:t>
            </a:r>
            <a:r>
              <a:rPr lang="en-US" sz="1600" i="1" dirty="0"/>
              <a:t>100 runs</a:t>
            </a:r>
            <a:r>
              <a:rPr lang="en-US" sz="1600" dirty="0"/>
              <a:t>.</a:t>
            </a:r>
          </a:p>
          <a:p>
            <a:r>
              <a:rPr lang="en-US" sz="1600" dirty="0"/>
              <a:t>Maximum outliers or biggest victories which is more than </a:t>
            </a:r>
            <a:r>
              <a:rPr lang="en-US" sz="1600" i="1" dirty="0"/>
              <a:t>100 runs</a:t>
            </a:r>
            <a:r>
              <a:rPr lang="en-US" sz="1600" dirty="0"/>
              <a:t> has been made by </a:t>
            </a:r>
            <a:r>
              <a:rPr lang="en-US" sz="1600" b="1" dirty="0"/>
              <a:t>Royal Challengers Bangalore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689EA-5206-4B73-8ACF-9BF8022A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2500" b="1"/>
              <a:t>range of margin of runs in which teams has finished the match</a:t>
            </a:r>
            <a:br>
              <a:rPr lang="en-US" sz="2500" b="1"/>
            </a:b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174645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92190F18-CCD1-4412-92B5-0A2D2CE84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618517"/>
            <a:ext cx="6688369" cy="5385468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93F51-0464-4A48-941F-76F1088B99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dirty="0"/>
              <a:t>Almost all teams has managed to win one match with </a:t>
            </a:r>
            <a:r>
              <a:rPr lang="en-US" sz="1600" i="1" dirty="0"/>
              <a:t>10 wickets</a:t>
            </a:r>
            <a:r>
              <a:rPr lang="en-US" sz="1600" dirty="0"/>
              <a:t>.</a:t>
            </a:r>
          </a:p>
          <a:p>
            <a:r>
              <a:rPr lang="en-US" sz="1600" dirty="0"/>
              <a:t>All teams did manage to win at least </a:t>
            </a:r>
            <a:r>
              <a:rPr lang="en-US" sz="1600" i="1" dirty="0"/>
              <a:t>1 match</a:t>
            </a:r>
            <a:r>
              <a:rPr lang="en-US" sz="1600" dirty="0"/>
              <a:t> with the margin of </a:t>
            </a:r>
            <a:r>
              <a:rPr lang="en-US" sz="1600" i="1" dirty="0"/>
              <a:t>7 wickets</a:t>
            </a:r>
            <a:r>
              <a:rPr lang="en-US" sz="1600" dirty="0"/>
              <a:t>.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E03FB-2822-4E40-B1D3-A3533549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2700" b="1"/>
              <a:t> team has won the match with maximum wickets</a:t>
            </a:r>
            <a:br>
              <a:rPr lang="en-US" sz="2700" b="1"/>
            </a:b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80614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BD70-EF14-4EB3-9A00-3680A54B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76A7-75AD-4B44-A3E0-2B2F7DA04B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214694"/>
            <a:ext cx="10363826" cy="34241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notebooks explores the basic use of </a:t>
            </a:r>
            <a:r>
              <a:rPr lang="en-US" b="1" dirty="0"/>
              <a:t>Pandas</a:t>
            </a:r>
            <a:r>
              <a:rPr lang="en-US" dirty="0"/>
              <a:t> and will cover the basic commands of </a:t>
            </a:r>
            <a:r>
              <a:rPr lang="en-US" b="1" dirty="0"/>
              <a:t>Exploratory Data Analysis(EDA)</a:t>
            </a:r>
            <a:r>
              <a:rPr lang="en-US" dirty="0"/>
              <a:t> which includes </a:t>
            </a:r>
            <a:r>
              <a:rPr lang="en-US" b="1" dirty="0"/>
              <a:t>cleaning</a:t>
            </a:r>
            <a:r>
              <a:rPr lang="en-US" dirty="0"/>
              <a:t>, </a:t>
            </a:r>
            <a:r>
              <a:rPr lang="en-US" b="1" dirty="0"/>
              <a:t>munging</a:t>
            </a:r>
            <a:r>
              <a:rPr lang="en-US" dirty="0"/>
              <a:t>, </a:t>
            </a:r>
            <a:r>
              <a:rPr lang="en-US" b="1" dirty="0"/>
              <a:t>combining</a:t>
            </a:r>
            <a:r>
              <a:rPr lang="en-US" dirty="0"/>
              <a:t>, </a:t>
            </a:r>
            <a:r>
              <a:rPr lang="en-US" b="1" dirty="0"/>
              <a:t>reshaping</a:t>
            </a:r>
            <a:r>
              <a:rPr lang="en-US" dirty="0"/>
              <a:t>, </a:t>
            </a:r>
            <a:r>
              <a:rPr lang="en-US" b="1" dirty="0"/>
              <a:t>slicing</a:t>
            </a:r>
            <a:r>
              <a:rPr lang="en-US" dirty="0"/>
              <a:t>, </a:t>
            </a:r>
            <a:r>
              <a:rPr lang="en-US" b="1" dirty="0"/>
              <a:t>dicing</a:t>
            </a:r>
            <a:r>
              <a:rPr lang="en-US" dirty="0"/>
              <a:t>, and </a:t>
            </a:r>
            <a:r>
              <a:rPr lang="en-US" b="1" dirty="0"/>
              <a:t>transforming data</a:t>
            </a:r>
            <a:r>
              <a:rPr lang="en-US" dirty="0"/>
              <a:t> for analysis purpose</a:t>
            </a:r>
          </a:p>
          <a:p>
            <a:r>
              <a:rPr lang="en-US" b="1" dirty="0"/>
              <a:t>Exploratory Data Analysis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Understand the data by EDA and derive simple models with Pandas as baseline. EDA </a:t>
            </a:r>
            <a:r>
              <a:rPr lang="en-US" dirty="0" err="1"/>
              <a:t>ia</a:t>
            </a:r>
            <a:r>
              <a:rPr lang="en-US" dirty="0"/>
              <a:t> a critical and first step in analyzing the data and we do this for below reasons :Finding patterns in Data</a:t>
            </a:r>
          </a:p>
          <a:p>
            <a:pPr lvl="1"/>
            <a:r>
              <a:rPr lang="en-US" dirty="0"/>
              <a:t>Determining relationships in Data</a:t>
            </a:r>
          </a:p>
          <a:p>
            <a:pPr lvl="1"/>
            <a:r>
              <a:rPr lang="en-US" dirty="0"/>
              <a:t>Checking of assumptions</a:t>
            </a:r>
          </a:p>
          <a:p>
            <a:pPr lvl="1"/>
            <a:r>
              <a:rPr lang="en-US" dirty="0"/>
              <a:t>Preliminary selection of appropriate models</a:t>
            </a:r>
          </a:p>
          <a:p>
            <a:pPr lvl="1"/>
            <a:r>
              <a:rPr lang="en-US" dirty="0"/>
              <a:t>Detection of mistakes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53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5AF1867-4494-4E3F-99AA-19880820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931653"/>
            <a:ext cx="6740128" cy="4859546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538A-59AD-4BEE-93B1-1BC91B43E8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r>
              <a:rPr lang="en-US" sz="1600"/>
              <a:t>Most of the matches has been won with in range of </a:t>
            </a:r>
            <a:r>
              <a:rPr lang="en-US" sz="1600" b="1"/>
              <a:t>6 to 8 wickets</a:t>
            </a:r>
            <a:r>
              <a:rPr lang="en-US" sz="1600"/>
              <a:t>.</a:t>
            </a:r>
          </a:p>
          <a:p>
            <a:pPr algn="ctr"/>
            <a:r>
              <a:rPr lang="en-US" sz="1600" i="1"/>
              <a:t>Kochi Tusker Kerela</a:t>
            </a:r>
            <a:r>
              <a:rPr lang="en-US" sz="1600"/>
              <a:t> won only 4 matches by wicket but all of them were in the range of </a:t>
            </a:r>
            <a:r>
              <a:rPr lang="en-US" sz="1600" i="1"/>
              <a:t>7 to 8 wickets</a:t>
            </a:r>
            <a:r>
              <a:rPr lang="en-US" sz="1600"/>
              <a:t>.</a:t>
            </a:r>
          </a:p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93595-49EE-4AEF-A0CE-A30BFFBB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000" b="1"/>
              <a:t> range of winning matches by wickets</a:t>
            </a:r>
            <a:br>
              <a:rPr lang="en-US" sz="3000" b="1"/>
            </a:b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49418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232943CA-65EF-48A7-8734-10241656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618517"/>
            <a:ext cx="6809139" cy="5172681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116C-B162-4561-A0CD-7BC628A9FE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b="1" dirty="0"/>
              <a:t>Delhi Daredevils</a:t>
            </a:r>
            <a:r>
              <a:rPr lang="en-US" sz="1600" dirty="0"/>
              <a:t> lost its match with margin of more than </a:t>
            </a:r>
            <a:r>
              <a:rPr lang="en-US" sz="1600" b="1" dirty="0"/>
              <a:t>140 runs</a:t>
            </a:r>
            <a:r>
              <a:rPr lang="en-US" sz="1600" dirty="0"/>
              <a:t>.</a:t>
            </a:r>
          </a:p>
          <a:p>
            <a:r>
              <a:rPr lang="en-US" sz="1600" dirty="0"/>
              <a:t>Teams which lost with margin of more than </a:t>
            </a:r>
            <a:r>
              <a:rPr lang="en-US" sz="1600" i="1" dirty="0"/>
              <a:t>120 runs</a:t>
            </a:r>
            <a:r>
              <a:rPr lang="en-US" sz="1600" dirty="0"/>
              <a:t> are </a:t>
            </a:r>
            <a:r>
              <a:rPr lang="en-US" sz="1600" i="1" dirty="0"/>
              <a:t>Delhi Daredevils</a:t>
            </a:r>
            <a:r>
              <a:rPr lang="en-US" sz="1600" dirty="0"/>
              <a:t>, </a:t>
            </a:r>
            <a:r>
              <a:rPr lang="en-US" sz="1600" i="1" dirty="0"/>
              <a:t>Gujrat Lions</a:t>
            </a:r>
            <a:r>
              <a:rPr lang="en-US" sz="1600" dirty="0"/>
              <a:t>, </a:t>
            </a:r>
            <a:r>
              <a:rPr lang="en-US" sz="1600" i="1" dirty="0"/>
              <a:t>Kings XI Punjab</a:t>
            </a:r>
            <a:r>
              <a:rPr lang="en-US" sz="1600" dirty="0"/>
              <a:t>, </a:t>
            </a:r>
            <a:r>
              <a:rPr lang="en-US" sz="1600" i="1" dirty="0"/>
              <a:t>Royal Challengers Bangalore</a:t>
            </a:r>
            <a:r>
              <a:rPr lang="en-US" sz="1600" dirty="0"/>
              <a:t> and </a:t>
            </a:r>
            <a:r>
              <a:rPr lang="en-US" sz="1600" i="1" dirty="0"/>
              <a:t>Pune Warriors</a:t>
            </a:r>
            <a:r>
              <a:rPr lang="en-US" sz="1600" dirty="0"/>
              <a:t>.</a:t>
            </a:r>
          </a:p>
          <a:p>
            <a:r>
              <a:rPr lang="en-US" sz="1600" b="1" dirty="0"/>
              <a:t>Kochi Tuskers </a:t>
            </a:r>
            <a:r>
              <a:rPr lang="en-US" sz="1600" b="1" dirty="0" err="1"/>
              <a:t>Kerela</a:t>
            </a:r>
            <a:r>
              <a:rPr lang="en-US" sz="1600" dirty="0"/>
              <a:t> lost with </a:t>
            </a:r>
            <a:r>
              <a:rPr lang="en-US" sz="1600" i="1" dirty="0"/>
              <a:t>minimum</a:t>
            </a:r>
            <a:r>
              <a:rPr lang="en-US" sz="1600" dirty="0"/>
              <a:t> margin.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8D80C-31CF-450B-A1DE-E539D159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2700" b="1"/>
              <a:t>Team lost with the maximum margin of runs</a:t>
            </a:r>
            <a:br>
              <a:rPr lang="en-US" sz="2700" b="1"/>
            </a:b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4127640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5D719142-7E37-4FCE-AC15-D4F903E15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618517"/>
            <a:ext cx="6722875" cy="5172681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602A-237F-4F3F-B389-F3FBB04021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r>
              <a:rPr lang="en-US" sz="1600"/>
              <a:t>Range in which most of teams lost is </a:t>
            </a:r>
            <a:r>
              <a:rPr lang="en-US" sz="1600" b="1"/>
              <a:t>0 to 20</a:t>
            </a:r>
            <a:r>
              <a:rPr lang="en-US" sz="1600"/>
              <a:t> runs.</a:t>
            </a:r>
          </a:p>
          <a:p>
            <a:pPr algn="ctr"/>
            <a:r>
              <a:rPr lang="en-US" sz="1600" b="1"/>
              <a:t>Rising Pune Supergiant</a:t>
            </a:r>
            <a:r>
              <a:rPr lang="en-US" sz="1600"/>
              <a:t> lost all of its matches with the lesser margin than </a:t>
            </a:r>
            <a:r>
              <a:rPr lang="en-US" sz="1600" i="1"/>
              <a:t>20</a:t>
            </a:r>
            <a:r>
              <a:rPr lang="en-US" sz="1600"/>
              <a:t> runs.</a:t>
            </a:r>
          </a:p>
          <a:p>
            <a:pPr algn="ctr"/>
            <a:r>
              <a:rPr lang="en-US" sz="1600" b="1"/>
              <a:t>Gujarat Lions</a:t>
            </a:r>
            <a:r>
              <a:rPr lang="en-US" sz="1600"/>
              <a:t> lost all of its matches with more than margin then average range margins.</a:t>
            </a:r>
          </a:p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45E14-9D6F-46C3-94F2-6B45A401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2700" b="1"/>
              <a:t>range where most of teams loss their matches</a:t>
            </a:r>
            <a:br>
              <a:rPr lang="en-US" sz="2700" b="1"/>
            </a:b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850976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90DBB8D0-E6BD-4480-8B00-D44CCEA6F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618517"/>
            <a:ext cx="6826392" cy="5172681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E0D0-3A11-4BF1-BE94-56D4B34335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b="1" dirty="0"/>
              <a:t>Delhi Daredevils, Gujarat Lions, Kings XI Punjab, Rajasthan Royals</a:t>
            </a:r>
            <a:r>
              <a:rPr lang="en-US" sz="1600" dirty="0"/>
              <a:t> and </a:t>
            </a:r>
            <a:r>
              <a:rPr lang="en-US" sz="1600" b="1" dirty="0"/>
              <a:t>Mumbai Indians</a:t>
            </a:r>
            <a:r>
              <a:rPr lang="en-US" sz="1600" dirty="0"/>
              <a:t> lost matches with </a:t>
            </a:r>
            <a:r>
              <a:rPr lang="en-US" sz="1600" b="1" dirty="0"/>
              <a:t>10 wickets</a:t>
            </a:r>
            <a:r>
              <a:rPr lang="en-US" sz="1600" dirty="0"/>
              <a:t>.</a:t>
            </a:r>
          </a:p>
          <a:p>
            <a:r>
              <a:rPr lang="en-US" sz="1600" dirty="0"/>
              <a:t>Minimum maximum lost by wickets is </a:t>
            </a:r>
            <a:r>
              <a:rPr lang="en-US" sz="1600" b="1" dirty="0"/>
              <a:t>8 wickets</a:t>
            </a:r>
            <a:r>
              <a:rPr lang="en-US" sz="1600" dirty="0"/>
              <a:t> by </a:t>
            </a:r>
            <a:r>
              <a:rPr lang="en-US" sz="1600" b="1" dirty="0"/>
              <a:t>Pune Warriors</a:t>
            </a:r>
            <a:r>
              <a:rPr lang="en-US" sz="1600" dirty="0"/>
              <a:t> and </a:t>
            </a:r>
            <a:r>
              <a:rPr lang="en-US" sz="1600" b="1" dirty="0"/>
              <a:t>Rising Pune Supergiant</a:t>
            </a:r>
            <a:r>
              <a:rPr lang="en-US" sz="1600" dirty="0"/>
              <a:t>.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B03B8-2C08-4901-9FEF-F80B8E2B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b="1"/>
              <a:t>team lost with maximum wickets</a:t>
            </a:r>
            <a:br>
              <a:rPr lang="en-US" sz="3200" b="1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64655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>
            <a:extLst>
              <a:ext uri="{FF2B5EF4-FFF2-40B4-BE49-F238E27FC236}">
                <a16:creationId xmlns:a16="http://schemas.microsoft.com/office/drawing/2014/main" id="{DC2E510C-B4B1-424D-8210-FA1A3CBD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618517"/>
            <a:ext cx="6791886" cy="5172681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0507-F252-4F3B-964E-2D2BE173F6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r>
              <a:rPr lang="en-US" sz="1600"/>
              <a:t>Maximum Teams lost with in range of </a:t>
            </a:r>
            <a:r>
              <a:rPr lang="en-US" sz="1600" b="1"/>
              <a:t>6 to 8</a:t>
            </a:r>
            <a:r>
              <a:rPr lang="en-US" sz="1600"/>
              <a:t> wickets.</a:t>
            </a:r>
          </a:p>
          <a:p>
            <a:pPr algn="ctr"/>
            <a:r>
              <a:rPr lang="en-US" sz="1600"/>
              <a:t>Maximum team lost with </a:t>
            </a:r>
            <a:r>
              <a:rPr lang="en-US" sz="1600" b="1"/>
              <a:t>6</a:t>
            </a:r>
            <a:r>
              <a:rPr lang="en-US" sz="1600"/>
              <a:t> wickets.</a:t>
            </a:r>
          </a:p>
          <a:p>
            <a:pPr algn="ctr"/>
            <a:r>
              <a:rPr lang="en-US" sz="1600" b="1"/>
              <a:t>Kings XI Punjab</a:t>
            </a:r>
            <a:r>
              <a:rPr lang="en-US" sz="1600"/>
              <a:t> lost maximum 3 times with </a:t>
            </a:r>
            <a:r>
              <a:rPr lang="en-US" sz="1600" b="1"/>
              <a:t>10</a:t>
            </a:r>
            <a:r>
              <a:rPr lang="en-US" sz="1600"/>
              <a:t> wickets.</a:t>
            </a:r>
          </a:p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570CB-4F99-4B64-99C9-15607BD5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2700" b="1"/>
              <a:t>average loss range of matches by teams</a:t>
            </a:r>
            <a:br>
              <a:rPr lang="en-US" sz="2700" b="1"/>
            </a:b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1533556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4F39282C-460F-4F5D-AC00-1E9D564A9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741872"/>
            <a:ext cx="6878150" cy="5049327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AEEE-4023-4A39-AC52-C423B7DD63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b="1" dirty="0"/>
              <a:t>Mumbai Indians</a:t>
            </a:r>
            <a:r>
              <a:rPr lang="en-US" sz="1600" dirty="0"/>
              <a:t> won </a:t>
            </a:r>
            <a:r>
              <a:rPr lang="en-US" sz="1600" i="1" dirty="0"/>
              <a:t>toss</a:t>
            </a:r>
            <a:r>
              <a:rPr lang="en-US" sz="1600" dirty="0"/>
              <a:t> maximum times.</a:t>
            </a:r>
          </a:p>
          <a:p>
            <a:r>
              <a:rPr lang="en-US" sz="1600" b="1" dirty="0"/>
              <a:t>Chennai Super Kings</a:t>
            </a:r>
            <a:r>
              <a:rPr lang="en-US" sz="1600" dirty="0"/>
              <a:t> won </a:t>
            </a:r>
            <a:r>
              <a:rPr lang="en-US" sz="1600" i="1" dirty="0"/>
              <a:t>matches</a:t>
            </a:r>
            <a:r>
              <a:rPr lang="en-US" sz="1600" dirty="0"/>
              <a:t> maximum times when they won the toss.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2D6EA-BB21-457E-B957-8DFDCC7F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2700" b="1"/>
              <a:t>teams managed to win the toss and match both</a:t>
            </a:r>
            <a:br>
              <a:rPr lang="en-US" sz="2700" b="1"/>
            </a:b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145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9861D84D-81E1-40BF-8CE9-6A21793D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618517"/>
            <a:ext cx="6791886" cy="5172682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06FD-9AAB-4DEB-ACAB-71CE3ABBDF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dirty="0"/>
              <a:t>Overall </a:t>
            </a:r>
            <a:r>
              <a:rPr lang="en-US" sz="1600" b="1" dirty="0"/>
              <a:t>Royal Challenger Bangalore</a:t>
            </a:r>
            <a:r>
              <a:rPr lang="en-US" sz="1600" dirty="0"/>
              <a:t> lost maximum </a:t>
            </a:r>
            <a:r>
              <a:rPr lang="en-US" sz="1600" i="1" dirty="0"/>
              <a:t>toss</a:t>
            </a:r>
            <a:r>
              <a:rPr lang="en-US" sz="1600" dirty="0"/>
              <a:t>.</a:t>
            </a:r>
          </a:p>
          <a:p>
            <a:r>
              <a:rPr lang="en-US" sz="1600" b="1" dirty="0"/>
              <a:t>Mumbai Indians</a:t>
            </a:r>
            <a:r>
              <a:rPr lang="en-US" sz="1600" dirty="0"/>
              <a:t> managed to </a:t>
            </a:r>
            <a:r>
              <a:rPr lang="en-US" sz="1600" dirty="0" err="1"/>
              <a:t>emarged</a:t>
            </a:r>
            <a:r>
              <a:rPr lang="en-US" sz="1600" dirty="0"/>
              <a:t> as victorious maximum times even after losing the toss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F1A73-0CB6-45D5-B4E7-779A96FB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2700" b="1"/>
              <a:t>team lost the toss but won the match most</a:t>
            </a:r>
            <a:br>
              <a:rPr lang="en-US" sz="2700" b="1"/>
            </a:b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988956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EF842022-0E4D-4992-87B6-22AB5F132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618517"/>
            <a:ext cx="6809139" cy="5172682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28F13-6BF5-49C2-B0CD-9A8DF88053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b="1" dirty="0"/>
              <a:t>Chennai Super Kings</a:t>
            </a:r>
            <a:r>
              <a:rPr lang="en-US" sz="1600" dirty="0"/>
              <a:t> won maximum matches when the won the toss and chose to bat.</a:t>
            </a:r>
          </a:p>
          <a:p>
            <a:r>
              <a:rPr lang="en-US" sz="1600" dirty="0"/>
              <a:t>We can say that </a:t>
            </a:r>
            <a:r>
              <a:rPr lang="en-US" sz="1600" b="1" dirty="0"/>
              <a:t>Chennai Super Kings</a:t>
            </a:r>
            <a:r>
              <a:rPr lang="en-US" sz="1600" dirty="0"/>
              <a:t> is best </a:t>
            </a:r>
            <a:r>
              <a:rPr lang="en-US" sz="1600" b="1" dirty="0"/>
              <a:t>Defender</a:t>
            </a:r>
            <a:r>
              <a:rPr lang="en-US" sz="1600" dirty="0"/>
              <a:t>.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5F4C3-2D2A-42EE-AE88-9B8E853BF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2500" b="1"/>
              <a:t>team won the toss and chose to bat first and won the match</a:t>
            </a:r>
            <a:br>
              <a:rPr lang="en-US" sz="2500" b="1"/>
            </a:b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105086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>
            <a:extLst>
              <a:ext uri="{FF2B5EF4-FFF2-40B4-BE49-F238E27FC236}">
                <a16:creationId xmlns:a16="http://schemas.microsoft.com/office/drawing/2014/main" id="{F91EF5AD-1C7A-4EC2-89AF-CAA7662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618517"/>
            <a:ext cx="6791886" cy="5172681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C64E-3C43-4158-A0FD-83A46C98FE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b="1" dirty="0"/>
              <a:t>Royal Challengers Bangalore</a:t>
            </a:r>
            <a:r>
              <a:rPr lang="en-US" sz="1600" dirty="0"/>
              <a:t> won maximum times when they won the toss and chose to field.</a:t>
            </a:r>
          </a:p>
          <a:p>
            <a:r>
              <a:rPr lang="en-US" sz="1600" dirty="0"/>
              <a:t>We can say that </a:t>
            </a:r>
            <a:r>
              <a:rPr lang="en-US" sz="1600" b="1" dirty="0"/>
              <a:t>Royal Challenger Bangalore</a:t>
            </a:r>
            <a:r>
              <a:rPr lang="en-US" sz="1600" dirty="0"/>
              <a:t> is best </a:t>
            </a:r>
            <a:r>
              <a:rPr lang="en-US" sz="1600" b="1" dirty="0"/>
              <a:t>Chaser</a:t>
            </a:r>
            <a:r>
              <a:rPr lang="en-US" sz="1600" dirty="0"/>
              <a:t>.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271FD-562A-4571-A781-8F4E53EF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2500" b="1"/>
              <a:t>team won the toss and chose to field first and won the match</a:t>
            </a:r>
            <a:br>
              <a:rPr lang="en-US" sz="2500" b="1"/>
            </a:b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1244389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B8FACC3C-0149-434A-AB74-74B455068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61" y="1016324"/>
            <a:ext cx="6826392" cy="4383812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D42A-513E-48B3-9D87-6521A3522F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b="1" dirty="0"/>
              <a:t>CH Gayle</a:t>
            </a:r>
            <a:r>
              <a:rPr lang="en-US" sz="1600" dirty="0"/>
              <a:t> performed best during </a:t>
            </a:r>
            <a:r>
              <a:rPr lang="en-US" sz="1600" b="1" dirty="0"/>
              <a:t>IPL</a:t>
            </a:r>
            <a:r>
              <a:rPr lang="en-US" sz="1600" dirty="0"/>
              <a:t>. He won </a:t>
            </a:r>
            <a:r>
              <a:rPr lang="en-US" sz="1600" b="1" dirty="0"/>
              <a:t>20</a:t>
            </a:r>
            <a:r>
              <a:rPr lang="en-US" sz="1600" dirty="0"/>
              <a:t> times </a:t>
            </a:r>
            <a:r>
              <a:rPr lang="en-US" sz="1600" b="1" dirty="0"/>
              <a:t>Man of the Match</a:t>
            </a:r>
            <a:r>
              <a:rPr lang="en-US" sz="1600" dirty="0"/>
              <a:t> award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C15D8-0BD6-4A3A-980F-1FE8EA87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b="1"/>
              <a:t>best 10 players in IPL</a:t>
            </a:r>
            <a:br>
              <a:rPr lang="en-US" sz="3200" b="1"/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04907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4C2E-39E3-466F-965E-9F7CAE83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Coolum's in Dataset and Description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B9C33F-4CFA-44B3-B199-9AF3DBD0261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1252844"/>
              </p:ext>
            </p:extLst>
          </p:nvPr>
        </p:nvGraphicFramePr>
        <p:xfrm>
          <a:off x="2260121" y="1639019"/>
          <a:ext cx="8108830" cy="5137975"/>
        </p:xfrm>
        <a:graphic>
          <a:graphicData uri="http://schemas.openxmlformats.org/drawingml/2006/table">
            <a:tbl>
              <a:tblPr/>
              <a:tblGrid>
                <a:gridCol w="4054415">
                  <a:extLst>
                    <a:ext uri="{9D8B030D-6E8A-4147-A177-3AD203B41FA5}">
                      <a16:colId xmlns:a16="http://schemas.microsoft.com/office/drawing/2014/main" val="3784006263"/>
                    </a:ext>
                  </a:extLst>
                </a:gridCol>
                <a:gridCol w="4054415">
                  <a:extLst>
                    <a:ext uri="{9D8B030D-6E8A-4147-A177-3AD203B41FA5}">
                      <a16:colId xmlns:a16="http://schemas.microsoft.com/office/drawing/2014/main" val="2613338128"/>
                    </a:ext>
                  </a:extLst>
                </a:gridCol>
              </a:tblGrid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Column Name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Description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008316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id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Identity Column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535103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season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Year in which Match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468797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city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City where match has been played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57900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date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Date on which Match has been played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109622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team1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First Team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07989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team2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Second Team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732256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toss_winner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Team who won the Toss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21518"/>
                  </a:ext>
                </a:extLst>
              </a:tr>
              <a:tr h="446357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 err="1">
                          <a:effectLst/>
                        </a:rPr>
                        <a:t>toss_decision</a:t>
                      </a:r>
                      <a:endParaRPr lang="en-US" sz="900" dirty="0">
                        <a:effectLst/>
                      </a:endParaRP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What does team has decide whether to bat or field first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414371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result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normal, no result or tie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927795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dl_applied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 for False and 1 for True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643165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winner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Team won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93153"/>
                  </a:ext>
                </a:extLst>
              </a:tr>
              <a:tr h="3798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win_by_runs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Margin of runs in victory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091910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win_by_wickets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By How many wickets team has won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67150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player_of_match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Player who has performed best in that Match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133071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venue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Name of stadium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122724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umpire1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Name of Umpire1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826897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umpire2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Name of Umpire2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235960"/>
                  </a:ext>
                </a:extLst>
              </a:tr>
              <a:tr h="253631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umpire3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Name of Umpire3</a:t>
                      </a:r>
                    </a:p>
                  </a:txBody>
                  <a:tcPr marL="43345" marR="43345" marT="21672" marB="2167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17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621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>
            <a:extLst>
              <a:ext uri="{FF2B5EF4-FFF2-40B4-BE49-F238E27FC236}">
                <a16:creationId xmlns:a16="http://schemas.microsoft.com/office/drawing/2014/main" id="{A1C0CA49-D483-4754-8232-8CEFC4EB2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058" y="1069675"/>
            <a:ext cx="6843648" cy="4721523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5764-488B-4355-8EA8-10E241C200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r>
              <a:rPr lang="en-US" sz="1600" dirty="0"/>
              <a:t>In win percentage </a:t>
            </a:r>
            <a:r>
              <a:rPr lang="en-US" sz="1600" b="1" dirty="0"/>
              <a:t>Chennai Super Kings</a:t>
            </a:r>
            <a:r>
              <a:rPr lang="en-US" sz="1600" dirty="0"/>
              <a:t> secured Maximum victories.</a:t>
            </a:r>
          </a:p>
          <a:p>
            <a:r>
              <a:rPr lang="en-US" sz="1600" dirty="0"/>
              <a:t>In loss percentage </a:t>
            </a:r>
            <a:r>
              <a:rPr lang="en-US" sz="1600" b="1" dirty="0"/>
              <a:t>Pune Warriors</a:t>
            </a:r>
            <a:r>
              <a:rPr lang="en-US" sz="1600" dirty="0"/>
              <a:t> have maximum loss.</a:t>
            </a:r>
          </a:p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48962-F4C1-423C-8BE4-1246091D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4164282" cy="1596177"/>
          </a:xfrm>
        </p:spPr>
        <p:txBody>
          <a:bodyPr anchor="b">
            <a:normAutofit/>
          </a:bodyPr>
          <a:lstStyle/>
          <a:p>
            <a:r>
              <a:rPr lang="en-US" sz="2700" b="1" dirty="0"/>
              <a:t> percentage of victory and loss team wise</a:t>
            </a:r>
            <a:br>
              <a:rPr lang="en-US" sz="2700" b="1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3936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E062-0AA2-4082-8971-4C5235AE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8B21-E422-40BF-B40D-DDDC8D5620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Mumbai Indians</a:t>
            </a:r>
            <a:r>
              <a:rPr lang="en-US" dirty="0"/>
              <a:t> has </a:t>
            </a:r>
            <a:r>
              <a:rPr lang="en-US" i="1" dirty="0"/>
              <a:t>won</a:t>
            </a:r>
            <a:r>
              <a:rPr lang="en-US" dirty="0"/>
              <a:t> maximum number of matches.</a:t>
            </a:r>
          </a:p>
          <a:p>
            <a:r>
              <a:rPr lang="en-US" b="1" dirty="0"/>
              <a:t>Delhi </a:t>
            </a:r>
            <a:r>
              <a:rPr lang="en-US" b="1" dirty="0" err="1"/>
              <a:t>Daredevlis</a:t>
            </a:r>
            <a:r>
              <a:rPr lang="en-US" dirty="0"/>
              <a:t> has </a:t>
            </a:r>
            <a:r>
              <a:rPr lang="en-US" i="1" dirty="0"/>
              <a:t>lost</a:t>
            </a:r>
            <a:r>
              <a:rPr lang="en-US" dirty="0"/>
              <a:t> maximum number of matches.</a:t>
            </a:r>
          </a:p>
          <a:p>
            <a:r>
              <a:rPr lang="en-US" i="1" dirty="0"/>
              <a:t>Mumbai Indians</a:t>
            </a:r>
            <a:r>
              <a:rPr lang="en-US" dirty="0"/>
              <a:t> played maximum number of matches.</a:t>
            </a:r>
          </a:p>
          <a:p>
            <a:r>
              <a:rPr lang="en-US" b="1" dirty="0"/>
              <a:t>Mumbai Indians</a:t>
            </a:r>
            <a:r>
              <a:rPr lang="en-US" dirty="0"/>
              <a:t> is the </a:t>
            </a:r>
            <a:r>
              <a:rPr lang="en-US" i="1" dirty="0"/>
              <a:t>best defender</a:t>
            </a:r>
            <a:r>
              <a:rPr lang="en-US" dirty="0"/>
              <a:t> as they have won maximum matches by run.</a:t>
            </a:r>
          </a:p>
          <a:p>
            <a:r>
              <a:rPr lang="en-US" b="1" dirty="0"/>
              <a:t>Kolkata Knight Riders</a:t>
            </a:r>
            <a:r>
              <a:rPr lang="en-US" dirty="0"/>
              <a:t> is the </a:t>
            </a:r>
            <a:r>
              <a:rPr lang="en-US" i="1" dirty="0"/>
              <a:t>best Chaser</a:t>
            </a:r>
            <a:r>
              <a:rPr lang="en-US" dirty="0"/>
              <a:t> as they have won maximum matches by wickets.</a:t>
            </a:r>
          </a:p>
          <a:p>
            <a:r>
              <a:rPr lang="en-US" b="1" dirty="0"/>
              <a:t>Mumbai Indians</a:t>
            </a:r>
            <a:r>
              <a:rPr lang="en-US" dirty="0"/>
              <a:t> </a:t>
            </a:r>
            <a:r>
              <a:rPr lang="en-US" i="1" dirty="0"/>
              <a:t>won maximum</a:t>
            </a:r>
            <a:r>
              <a:rPr lang="en-US" dirty="0"/>
              <a:t> number of matches when they </a:t>
            </a:r>
            <a:r>
              <a:rPr lang="en-US" i="1" dirty="0"/>
              <a:t>won the toss</a:t>
            </a:r>
            <a:r>
              <a:rPr lang="en-US" dirty="0"/>
              <a:t> where as </a:t>
            </a:r>
            <a:r>
              <a:rPr lang="en-US" b="1" dirty="0"/>
              <a:t>Chennai Super Kings</a:t>
            </a:r>
            <a:r>
              <a:rPr lang="en-US" dirty="0"/>
              <a:t> </a:t>
            </a:r>
            <a:r>
              <a:rPr lang="en-US" i="1" dirty="0"/>
              <a:t>won maximum</a:t>
            </a:r>
            <a:r>
              <a:rPr lang="en-US" dirty="0"/>
              <a:t> percentage of matches when </a:t>
            </a:r>
            <a:r>
              <a:rPr lang="en-US" i="1" dirty="0"/>
              <a:t>won the toss</a:t>
            </a:r>
            <a:r>
              <a:rPr lang="en-US" dirty="0"/>
              <a:t>.</a:t>
            </a:r>
          </a:p>
          <a:p>
            <a:r>
              <a:rPr lang="en-US" b="1" dirty="0"/>
              <a:t>Chennai Super Kings</a:t>
            </a:r>
            <a:r>
              <a:rPr lang="en-US" dirty="0"/>
              <a:t> </a:t>
            </a:r>
            <a:r>
              <a:rPr lang="en-US" i="1" dirty="0"/>
              <a:t>won maximum</a:t>
            </a:r>
            <a:r>
              <a:rPr lang="en-US" dirty="0"/>
              <a:t> number of matches while they </a:t>
            </a:r>
            <a:r>
              <a:rPr lang="en-US" i="1" dirty="0"/>
              <a:t>won the toss then chose to bat</a:t>
            </a:r>
            <a:r>
              <a:rPr lang="en-US" dirty="0"/>
              <a:t>. whereas </a:t>
            </a:r>
            <a:r>
              <a:rPr lang="en-US" b="1" dirty="0"/>
              <a:t>Royal Challenger Bangalore</a:t>
            </a:r>
            <a:r>
              <a:rPr lang="en-US" dirty="0"/>
              <a:t> was able to </a:t>
            </a:r>
            <a:r>
              <a:rPr lang="en-US" i="1" dirty="0"/>
              <a:t>won maximum</a:t>
            </a:r>
            <a:r>
              <a:rPr lang="en-US" dirty="0"/>
              <a:t> matches when they </a:t>
            </a:r>
            <a:r>
              <a:rPr lang="en-US" i="1" dirty="0"/>
              <a:t>won the toss and chose to field</a:t>
            </a:r>
            <a:r>
              <a:rPr lang="en-US" dirty="0"/>
              <a:t>.</a:t>
            </a:r>
          </a:p>
          <a:p>
            <a:r>
              <a:rPr lang="en-US" dirty="0"/>
              <a:t>Overall </a:t>
            </a:r>
            <a:r>
              <a:rPr lang="en-US" b="1" dirty="0"/>
              <a:t>Chennai Super Kings</a:t>
            </a:r>
            <a:r>
              <a:rPr lang="en-US" dirty="0"/>
              <a:t> has </a:t>
            </a:r>
            <a:r>
              <a:rPr lang="en-US" i="1" dirty="0"/>
              <a:t>maximum winning percentage</a:t>
            </a:r>
            <a:r>
              <a:rPr lang="en-US" dirty="0"/>
              <a:t> and </a:t>
            </a:r>
            <a:r>
              <a:rPr lang="en-US" b="1" dirty="0"/>
              <a:t>Pune warriors</a:t>
            </a:r>
            <a:r>
              <a:rPr lang="en-US" dirty="0"/>
              <a:t> has </a:t>
            </a:r>
            <a:r>
              <a:rPr lang="en-US" i="1" dirty="0"/>
              <a:t>maximum loss percentage</a:t>
            </a:r>
            <a:r>
              <a:rPr lang="en-US" dirty="0"/>
              <a:t>.</a:t>
            </a:r>
          </a:p>
          <a:p>
            <a:r>
              <a:rPr lang="en-US" b="1" dirty="0"/>
              <a:t>CH Gayle</a:t>
            </a:r>
            <a:r>
              <a:rPr lang="en-US" dirty="0"/>
              <a:t> </a:t>
            </a:r>
            <a:r>
              <a:rPr lang="en-US" i="1" dirty="0"/>
              <a:t>won maximum number of Man of The Match Titles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94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EBA6-EF03-43B1-B6E9-46202D08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 Items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D541B-4C67-493A-B05C-2353BDFF97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ILP </a:t>
            </a:r>
            <a:r>
              <a:rPr lang="en-US" b="1" dirty="0"/>
              <a:t>Chennai Super Kings</a:t>
            </a:r>
            <a:r>
              <a:rPr lang="en-US" dirty="0"/>
              <a:t> is best to get tender. Next close teams are </a:t>
            </a:r>
            <a:r>
              <a:rPr lang="en-US" b="1" dirty="0"/>
              <a:t>Mumbai Indians, Sunrises Hyderabad and Kolkata Knight Riders</a:t>
            </a:r>
            <a:r>
              <a:rPr lang="en-US" dirty="0"/>
              <a:t>.</a:t>
            </a:r>
          </a:p>
          <a:p>
            <a:r>
              <a:rPr lang="en-US" dirty="0"/>
              <a:t>In ILP </a:t>
            </a:r>
            <a:r>
              <a:rPr lang="en-US" b="1" dirty="0"/>
              <a:t>Rising Pune Supergiant</a:t>
            </a:r>
            <a:r>
              <a:rPr lang="en-US" dirty="0"/>
              <a:t> has 50-50 winning and loss chances.</a:t>
            </a:r>
          </a:p>
          <a:p>
            <a:r>
              <a:rPr lang="en-US" b="1" dirty="0"/>
              <a:t>Delhi Daredevils, Royal Challenger Bangalore, Pune Warriors and Kochi Tuskers Kerala</a:t>
            </a:r>
            <a:r>
              <a:rPr lang="en-US" dirty="0"/>
              <a:t> needs to train more as they have more losing percentage then winning percentage.</a:t>
            </a:r>
          </a:p>
          <a:p>
            <a:r>
              <a:rPr lang="en-US" dirty="0"/>
              <a:t>We have almost 30 players with more than 5 times </a:t>
            </a:r>
            <a:r>
              <a:rPr lang="en-US" b="1" dirty="0"/>
              <a:t>Man of the Match</a:t>
            </a:r>
            <a:r>
              <a:rPr lang="en-US" dirty="0"/>
              <a:t> award and </a:t>
            </a:r>
            <a:r>
              <a:rPr lang="en-US" b="1" dirty="0"/>
              <a:t>CH Gayle</a:t>
            </a:r>
            <a:r>
              <a:rPr lang="en-US" dirty="0"/>
              <a:t> won maximum times </a:t>
            </a:r>
            <a:r>
              <a:rPr lang="en-US" dirty="0" err="1"/>
              <a:t>ie</a:t>
            </a:r>
            <a:r>
              <a:rPr lang="en-US" dirty="0"/>
              <a:t> </a:t>
            </a:r>
            <a:r>
              <a:rPr lang="en-US" b="1" dirty="0"/>
              <a:t>20</a:t>
            </a:r>
            <a:r>
              <a:rPr lang="en-US" dirty="0"/>
              <a:t>. so getting him in team will benefit the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0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1F9C-572A-40F5-9ED2-D2773C4F4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24388-983D-47AB-B8CF-2D8F4EEB8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C4AA-AF32-44F8-9F7F-E7A77CB4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B9FB1F-F301-4556-A4CB-B54D64DA204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96651317"/>
              </p:ext>
            </p:extLst>
          </p:nvPr>
        </p:nvGraphicFramePr>
        <p:xfrm>
          <a:off x="0" y="2691091"/>
          <a:ext cx="11963150" cy="1596177"/>
        </p:xfrm>
        <a:graphic>
          <a:graphicData uri="http://schemas.openxmlformats.org/drawingml/2006/table">
            <a:tbl>
              <a:tblPr/>
              <a:tblGrid>
                <a:gridCol w="669985">
                  <a:extLst>
                    <a:ext uri="{9D8B030D-6E8A-4147-A177-3AD203B41FA5}">
                      <a16:colId xmlns:a16="http://schemas.microsoft.com/office/drawing/2014/main" val="4224181671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4108754579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361670357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224306874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13579177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1118975309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35325322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837131505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58599243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2481723496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3504232920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420454857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2369667656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155349226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1448846667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4105350655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2544014071"/>
                    </a:ext>
                  </a:extLst>
                </a:gridCol>
                <a:gridCol w="669985">
                  <a:extLst>
                    <a:ext uri="{9D8B030D-6E8A-4147-A177-3AD203B41FA5}">
                      <a16:colId xmlns:a16="http://schemas.microsoft.com/office/drawing/2014/main" val="1226203687"/>
                    </a:ext>
                  </a:extLst>
                </a:gridCol>
              </a:tblGrid>
              <a:tr h="1596177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team1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team2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toss_winner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toss_decision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dl_applied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winner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win_by_runs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win_by_wickets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player_of_match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umpire1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umpire2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umpire3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0658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8F3E0B-DCA2-456A-8BE7-7442070B4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728368"/>
              </p:ext>
            </p:extLst>
          </p:nvPr>
        </p:nvGraphicFramePr>
        <p:xfrm>
          <a:off x="8" y="4287268"/>
          <a:ext cx="11963142" cy="2947840"/>
        </p:xfrm>
        <a:graphic>
          <a:graphicData uri="http://schemas.openxmlformats.org/drawingml/2006/table">
            <a:tbl>
              <a:tblPr/>
              <a:tblGrid>
                <a:gridCol w="664619">
                  <a:extLst>
                    <a:ext uri="{9D8B030D-6E8A-4147-A177-3AD203B41FA5}">
                      <a16:colId xmlns:a16="http://schemas.microsoft.com/office/drawing/2014/main" val="405392941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3468504284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4163582078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561971798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129174483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2021296325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1863480552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1688366495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1908782687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1387403394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1088746521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1251139958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4136258742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1646803020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1772491166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2244677301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3111978463"/>
                    </a:ext>
                  </a:extLst>
                </a:gridCol>
                <a:gridCol w="664619">
                  <a:extLst>
                    <a:ext uri="{9D8B030D-6E8A-4147-A177-3AD203B41FA5}">
                      <a16:colId xmlns:a16="http://schemas.microsoft.com/office/drawing/2014/main" val="4212221102"/>
                    </a:ext>
                  </a:extLst>
                </a:gridCol>
              </a:tblGrid>
              <a:tr h="2947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2017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Hyderabad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2017-04-05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Sunrisers Hyderabad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Royal Challengers Bangalore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Royal Challengers Bangalore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field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normal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>
                          <a:effectLst/>
                        </a:rPr>
                        <a:t>Sunrisers Hyderabad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35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Yuvraj Singh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sv-SE" sz="1700">
                          <a:effectLst/>
                        </a:rPr>
                        <a:t>Rajiv Gandhi International Stadium, Uppal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AY Dandekar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>
                          <a:effectLst/>
                        </a:rPr>
                        <a:t>NJ Llong</a:t>
                      </a: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700" dirty="0" err="1">
                          <a:effectLst/>
                        </a:rPr>
                        <a:t>NaN</a:t>
                      </a:r>
                      <a:endParaRPr lang="en-US" sz="1700" dirty="0">
                        <a:effectLst/>
                      </a:endParaRPr>
                    </a:p>
                  </a:txBody>
                  <a:tcPr marL="85606" marR="85606" marT="42803" marB="4280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70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8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D1018B-412F-4D92-8F80-6D1E41C8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59371E8-E3A5-457E-A234-8A4F8B825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108FAA8-9416-4584-94E0-E60C0EF6F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B84F91A-D7FD-4D77-8199-13E84BD371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4002657" y="845389"/>
            <a:ext cx="7867290" cy="5555411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4D6873-186D-4FD1-9AE1-C5B9CC62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10" y="1863043"/>
            <a:ext cx="2973525" cy="24156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Pre-profiling </a:t>
            </a:r>
          </a:p>
        </p:txBody>
      </p:sp>
    </p:spTree>
    <p:extLst>
      <p:ext uri="{BB962C8B-B14F-4D97-AF65-F5344CB8AC3E}">
        <p14:creationId xmlns:p14="http://schemas.microsoft.com/office/powerpoint/2010/main" val="294769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D1018B-412F-4D92-8F80-6D1E41C8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59371E8-E3A5-457E-A234-8A4F8B825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08FAA8-9416-4584-94E0-E60C0EF6F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CAB577-8059-481F-9FE8-D08B6BE9A9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5135591" y="517586"/>
            <a:ext cx="6561828" cy="600398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142047-9440-49BD-B9FA-9813F4D3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574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Insight of Dataset </a:t>
            </a:r>
          </a:p>
        </p:txBody>
      </p:sp>
    </p:spTree>
    <p:extLst>
      <p:ext uri="{BB962C8B-B14F-4D97-AF65-F5344CB8AC3E}">
        <p14:creationId xmlns:p14="http://schemas.microsoft.com/office/powerpoint/2010/main" val="18089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27F1DE-6F39-4043-9B77-05B30E687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747" y="396815"/>
            <a:ext cx="7062200" cy="6003985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735D0-1D1B-41EF-9AF3-E97ECA15A6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DA6C5-3F37-459A-B835-E48CA5A0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" y="2367091"/>
            <a:ext cx="3893976" cy="1596177"/>
          </a:xfrm>
        </p:spPr>
        <p:txBody>
          <a:bodyPr anchor="b">
            <a:normAutofit/>
          </a:bodyPr>
          <a:lstStyle/>
          <a:p>
            <a:r>
              <a:rPr lang="en-US" sz="3200" dirty="0"/>
              <a:t>Null values in Dataset</a:t>
            </a:r>
          </a:p>
        </p:txBody>
      </p:sp>
    </p:spTree>
    <p:extLst>
      <p:ext uri="{BB962C8B-B14F-4D97-AF65-F5344CB8AC3E}">
        <p14:creationId xmlns:p14="http://schemas.microsoft.com/office/powerpoint/2010/main" val="10636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54C5-A209-491A-8CA0-3074095C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</a:t>
            </a:r>
            <a:br>
              <a:rPr lang="en-US" b="1" dirty="0"/>
            </a:br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8C04-62F4-4DED-98B0-3036B961AE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Dealing with missing values:-</a:t>
            </a:r>
          </a:p>
          <a:p>
            <a:pPr lvl="1"/>
            <a:r>
              <a:rPr lang="en-US" dirty="0"/>
              <a:t>Dropping missing entries of </a:t>
            </a:r>
            <a:r>
              <a:rPr lang="en-US" b="1" dirty="0"/>
              <a:t>umpire3.</a:t>
            </a:r>
            <a:endParaRPr lang="en-US" dirty="0"/>
          </a:p>
          <a:p>
            <a:pPr lvl="1"/>
            <a:r>
              <a:rPr lang="en-US" dirty="0"/>
              <a:t>Replacing missing values of </a:t>
            </a:r>
            <a:r>
              <a:rPr lang="en-US" b="1" dirty="0"/>
              <a:t>winner</a:t>
            </a:r>
            <a:r>
              <a:rPr lang="en-US" dirty="0"/>
              <a:t> with </a:t>
            </a:r>
            <a:r>
              <a:rPr lang="en-US" b="1" dirty="0"/>
              <a:t>N/A</a:t>
            </a:r>
            <a:r>
              <a:rPr lang="en-US" dirty="0"/>
              <a:t> values as these matches were having </a:t>
            </a:r>
            <a:r>
              <a:rPr lang="en-US" b="1" dirty="0"/>
              <a:t>no result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Changing </a:t>
            </a:r>
            <a:r>
              <a:rPr lang="en-US" b="1" dirty="0"/>
              <a:t>city</a:t>
            </a:r>
            <a:r>
              <a:rPr lang="en-US" dirty="0"/>
              <a:t> to </a:t>
            </a:r>
            <a:r>
              <a:rPr lang="en-US" i="1" dirty="0"/>
              <a:t>Abu Dhabi</a:t>
            </a:r>
            <a:r>
              <a:rPr lang="en-US" dirty="0"/>
              <a:t> as they are from </a:t>
            </a:r>
            <a:r>
              <a:rPr lang="en-US" i="1" dirty="0"/>
              <a:t>Dubai</a:t>
            </a:r>
            <a:r>
              <a:rPr lang="en-US" dirty="0"/>
              <a:t> Venue.</a:t>
            </a:r>
          </a:p>
          <a:p>
            <a:pPr lvl="1"/>
            <a:r>
              <a:rPr lang="en-US" dirty="0"/>
              <a:t>Replacing values of </a:t>
            </a:r>
            <a:r>
              <a:rPr lang="en-US" b="1" dirty="0"/>
              <a:t>winner</a:t>
            </a:r>
            <a:r>
              <a:rPr lang="en-US" dirty="0"/>
              <a:t> with </a:t>
            </a:r>
            <a:r>
              <a:rPr lang="en-US" i="1" dirty="0"/>
              <a:t>N/A</a:t>
            </a:r>
            <a:r>
              <a:rPr lang="en-US" dirty="0"/>
              <a:t> values as those matches were </a:t>
            </a:r>
            <a:r>
              <a:rPr lang="en-US" i="1" dirty="0"/>
              <a:t>tie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Added</a:t>
            </a:r>
            <a:r>
              <a:rPr lang="en-US" dirty="0"/>
              <a:t> a new column </a:t>
            </a:r>
            <a:r>
              <a:rPr lang="en-US" b="1" dirty="0"/>
              <a:t>loser</a:t>
            </a:r>
            <a:r>
              <a:rPr lang="en-US" dirty="0"/>
              <a:t> to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7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D1018B-412F-4D92-8F80-6D1E41C8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59371E8-E3A5-457E-A234-8A4F8B825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08FAA8-9416-4584-94E0-E60C0EF6F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926069-14D3-435B-952A-6B7EBDE6515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3968151" y="655608"/>
            <a:ext cx="7850038" cy="577969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FF2CC9-4CB5-48D0-A227-7C1B6E1F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6786"/>
            <a:ext cx="417547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Post profiling</a:t>
            </a:r>
          </a:p>
        </p:txBody>
      </p:sp>
    </p:spTree>
    <p:extLst>
      <p:ext uri="{BB962C8B-B14F-4D97-AF65-F5344CB8AC3E}">
        <p14:creationId xmlns:p14="http://schemas.microsoft.com/office/powerpoint/2010/main" val="137953485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475</Words>
  <Application>Microsoft Office PowerPoint</Application>
  <PresentationFormat>Widescreen</PresentationFormat>
  <Paragraphs>178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Courier New</vt:lpstr>
      <vt:lpstr>Tw Cen MT</vt:lpstr>
      <vt:lpstr>Droplet</vt:lpstr>
      <vt:lpstr>Cricket Matches Analysis </vt:lpstr>
      <vt:lpstr>Problem Statement </vt:lpstr>
      <vt:lpstr>Coolum's in Dataset and Description </vt:lpstr>
      <vt:lpstr>Sample data</vt:lpstr>
      <vt:lpstr>Pre-profiling </vt:lpstr>
      <vt:lpstr>Insight of Dataset </vt:lpstr>
      <vt:lpstr>Null values in Dataset</vt:lpstr>
      <vt:lpstr>Preprocessing Data</vt:lpstr>
      <vt:lpstr>Post profiling</vt:lpstr>
      <vt:lpstr>Assumption and predicates</vt:lpstr>
      <vt:lpstr>result trend on yearly basis </vt:lpstr>
      <vt:lpstr>tie and no results trend on cities basis </vt:lpstr>
      <vt:lpstr>overall trend of Match Played by winner </vt:lpstr>
      <vt:lpstr>overall trend of Match Played by loser </vt:lpstr>
      <vt:lpstr>overall trend of Matches basis on performance</vt:lpstr>
      <vt:lpstr>trend of wins by run and wickets of differen teams </vt:lpstr>
      <vt:lpstr>victory by runs </vt:lpstr>
      <vt:lpstr>range of margin of runs in which teams has finished the match </vt:lpstr>
      <vt:lpstr> team has won the match with maximum wickets </vt:lpstr>
      <vt:lpstr> range of winning matches by wickets </vt:lpstr>
      <vt:lpstr>Team lost with the maximum margin of runs </vt:lpstr>
      <vt:lpstr>range where most of teams loss their matches </vt:lpstr>
      <vt:lpstr>team lost with maximum wickets </vt:lpstr>
      <vt:lpstr>average loss range of matches by teams </vt:lpstr>
      <vt:lpstr>teams managed to win the toss and match both </vt:lpstr>
      <vt:lpstr>team lost the toss but won the match most </vt:lpstr>
      <vt:lpstr>team won the toss and chose to bat first and won the match </vt:lpstr>
      <vt:lpstr>team won the toss and chose to field first and won the match </vt:lpstr>
      <vt:lpstr>best 10 players in IPL </vt:lpstr>
      <vt:lpstr> percentage of victory and loss team wise </vt:lpstr>
      <vt:lpstr>Conclusions </vt:lpstr>
      <vt:lpstr>Action Items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 Matches Analysis</dc:title>
  <dc:creator>Ku, Anil A.</dc:creator>
  <cp:lastModifiedBy>Ku, Anil A.</cp:lastModifiedBy>
  <cp:revision>5</cp:revision>
  <dcterms:created xsi:type="dcterms:W3CDTF">2019-02-09T17:57:33Z</dcterms:created>
  <dcterms:modified xsi:type="dcterms:W3CDTF">2019-02-09T18:54:29Z</dcterms:modified>
</cp:coreProperties>
</file>