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4/27/2016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4/27/2016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smtClean="0"/>
              <a:t>Διαχείριση Δικτύων</a:t>
            </a:r>
            <a:endParaRPr lang="en-US" dirty="0"/>
          </a:p>
        </p:txBody>
      </p:sp>
      <p:sp>
        <p:nvSpPr>
          <p:cNvPr id="3" name="Subtitle 2"/>
          <p:cNvSpPr>
            <a:spLocks noGrp="1"/>
          </p:cNvSpPr>
          <p:nvPr>
            <p:ph type="subTitle" idx="1"/>
          </p:nvPr>
        </p:nvSpPr>
        <p:spPr/>
        <p:txBody>
          <a:bodyPr/>
          <a:lstStyle/>
          <a:p>
            <a:r>
              <a:rPr lang="el-GR" dirty="0" smtClean="0"/>
              <a:t>Αγγελική </a:t>
            </a:r>
            <a:r>
              <a:rPr lang="el-GR" dirty="0" err="1" smtClean="0"/>
              <a:t>Δηλάκη</a:t>
            </a:r>
            <a:endParaRPr lang="el-GR" dirty="0" smtClean="0"/>
          </a:p>
          <a:p>
            <a:r>
              <a:rPr lang="el-GR" smtClean="0"/>
              <a:t>Κωνσταντίνα </a:t>
            </a:r>
            <a:r>
              <a:rPr lang="el-GR" smtClean="0"/>
              <a:t>Χατζ</a:t>
            </a:r>
            <a:r>
              <a:rPr lang="el-GR" smtClean="0"/>
              <a:t>ηελευθερίου</a:t>
            </a:r>
            <a:endParaRPr lang="en-US" dirty="0"/>
          </a:p>
        </p:txBody>
      </p:sp>
    </p:spTree>
    <p:extLst>
      <p:ext uri="{BB962C8B-B14F-4D97-AF65-F5344CB8AC3E}">
        <p14:creationId xmlns:p14="http://schemas.microsoft.com/office/powerpoint/2010/main" val="10652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3.2.5: Επερωτήσεις και επεξεργασία</a:t>
            </a:r>
            <a:endParaRPr lang="en-US" dirty="0"/>
          </a:p>
        </p:txBody>
      </p:sp>
      <p:sp>
        <p:nvSpPr>
          <p:cNvPr id="3" name="Content Placeholder 2"/>
          <p:cNvSpPr>
            <a:spLocks noGrp="1"/>
          </p:cNvSpPr>
          <p:nvPr>
            <p:ph idx="1"/>
          </p:nvPr>
        </p:nvSpPr>
        <p:spPr/>
        <p:txBody>
          <a:bodyPr>
            <a:normAutofit fontScale="92500" lnSpcReduction="10000"/>
          </a:bodyPr>
          <a:lstStyle/>
          <a:p>
            <a:r>
              <a:rPr lang="el-GR" dirty="0" smtClean="0"/>
              <a:t>Ταχύτητα δικτύου:</a:t>
            </a:r>
          </a:p>
          <a:p>
            <a:pPr lvl="1" algn="just"/>
            <a:r>
              <a:rPr lang="el-GR" dirty="0" smtClean="0"/>
              <a:t>Ελέγχεται αν στο τρέχον δίκτυο η ταχύτητα μετάδοσης δεδομένων είναι ικανοποιητική:</a:t>
            </a:r>
          </a:p>
          <a:p>
            <a:pPr marL="914400" lvl="2" indent="0">
              <a:buNone/>
            </a:pPr>
            <a:endParaRPr lang="en-US" dirty="0" smtClean="0">
              <a:solidFill>
                <a:srgbClr val="002060"/>
              </a:solidFill>
              <a:latin typeface="Consolas" panose="020B0609020204030204" pitchFamily="49" charset="0"/>
            </a:endParaRPr>
          </a:p>
          <a:p>
            <a:pPr marL="914400" lvl="2" indent="0">
              <a:buNone/>
            </a:pPr>
            <a:r>
              <a:rPr lang="en-US" dirty="0">
                <a:solidFill>
                  <a:srgbClr val="002060"/>
                </a:solidFill>
                <a:latin typeface="Consolas" panose="020B0609020204030204" pitchFamily="49" charset="0"/>
              </a:rPr>
              <a:t>SELECT PHY_TYPES, MAX_SPEED</a:t>
            </a:r>
          </a:p>
          <a:p>
            <a:pPr marL="914400" lvl="2" indent="0">
              <a:buNone/>
            </a:pPr>
            <a:r>
              <a:rPr lang="en-US" dirty="0">
                <a:solidFill>
                  <a:srgbClr val="002060"/>
                </a:solidFill>
                <a:latin typeface="Consolas" panose="020B0609020204030204" pitchFamily="49" charset="0"/>
              </a:rPr>
              <a:t>FROM WIRELESS</a:t>
            </a:r>
          </a:p>
          <a:p>
            <a:pPr marL="914400" lvl="2" indent="0">
              <a:buNone/>
            </a:pPr>
            <a:r>
              <a:rPr lang="en-US" dirty="0">
                <a:solidFill>
                  <a:srgbClr val="002060"/>
                </a:solidFill>
                <a:latin typeface="Consolas" panose="020B0609020204030204" pitchFamily="49" charset="0"/>
              </a:rPr>
              <a:t>WHERE SSID=(SELECT DISTINCT SSID FROM XIRRUS WHERE Connected='True')</a:t>
            </a:r>
          </a:p>
          <a:p>
            <a:pPr marL="914400" lvl="2" indent="0">
              <a:buNone/>
            </a:pPr>
            <a:r>
              <a:rPr lang="en-US" dirty="0">
                <a:solidFill>
                  <a:srgbClr val="002060"/>
                </a:solidFill>
                <a:latin typeface="Consolas" panose="020B0609020204030204" pitchFamily="49" charset="0"/>
              </a:rPr>
              <a:t>GROUP BY PHY_TYPES, MAX_SPEED;</a:t>
            </a:r>
          </a:p>
          <a:p>
            <a:pPr marL="914400" lvl="2" indent="0">
              <a:buNone/>
            </a:pPr>
            <a:endParaRPr lang="en-US" dirty="0">
              <a:solidFill>
                <a:srgbClr val="002060"/>
              </a:solidFill>
              <a:latin typeface="Consolas" panose="020B0609020204030204" pitchFamily="49" charset="0"/>
            </a:endParaRPr>
          </a:p>
          <a:p>
            <a:pPr marL="914400" lvl="2" indent="0">
              <a:buNone/>
            </a:pPr>
            <a:endParaRPr lang="en-US" dirty="0">
              <a:solidFill>
                <a:srgbClr val="002060"/>
              </a:solidFill>
              <a:latin typeface="Consolas" panose="020B0609020204030204" pitchFamily="49" charset="0"/>
            </a:endParaRPr>
          </a:p>
          <a:p>
            <a:pPr marL="457200" lvl="1" indent="0" algn="just">
              <a:buNone/>
            </a:pPr>
            <a:r>
              <a:rPr lang="el-GR" dirty="0" smtClean="0"/>
              <a:t>Αν το πρωτόκολλο μετάδοσης είναι το 802.11</a:t>
            </a:r>
            <a:r>
              <a:rPr lang="en-US" dirty="0" smtClean="0"/>
              <a:t>g </a:t>
            </a:r>
            <a:r>
              <a:rPr lang="el-GR" dirty="0" smtClean="0"/>
              <a:t>ή το </a:t>
            </a:r>
            <a:r>
              <a:rPr lang="en-US" dirty="0" smtClean="0"/>
              <a:t>802.11n, </a:t>
            </a:r>
            <a:r>
              <a:rPr lang="el-GR" dirty="0" smtClean="0"/>
              <a:t>τότε κρίνουμε ότι δεν απαιτείται βελτιστοποίηση, διαφορετικά συνιστούμε επανέλεγχο της ταχύτητας του δικτύου, διότι αυτή είναι το πολύ 11</a:t>
            </a:r>
            <a:r>
              <a:rPr lang="en-US" dirty="0" smtClean="0"/>
              <a:t> Mbps</a:t>
            </a:r>
            <a:endParaRPr lang="el-GR" dirty="0" smtClean="0"/>
          </a:p>
        </p:txBody>
      </p:sp>
    </p:spTree>
    <p:extLst>
      <p:ext uri="{BB962C8B-B14F-4D97-AF65-F5344CB8AC3E}">
        <p14:creationId xmlns:p14="http://schemas.microsoft.com/office/powerpoint/2010/main" val="371435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4: Αποτελέσματα προγράμματος</a:t>
            </a:r>
            <a:endParaRPr lang="en-US" dirty="0"/>
          </a:p>
        </p:txBody>
      </p:sp>
      <p:sp>
        <p:nvSpPr>
          <p:cNvPr id="3" name="Content Placeholder 2"/>
          <p:cNvSpPr>
            <a:spLocks noGrp="1"/>
          </p:cNvSpPr>
          <p:nvPr>
            <p:ph idx="1"/>
          </p:nvPr>
        </p:nvSpPr>
        <p:spPr/>
        <p:txBody>
          <a:bodyPr/>
          <a:lstStyle/>
          <a:p>
            <a:pPr algn="just"/>
            <a:r>
              <a:rPr lang="el-GR" dirty="0" smtClean="0"/>
              <a:t>Όπως αναφέρθηκε, τα αποτελέσματα του προγράμματος είναι ένα αρχείο </a:t>
            </a:r>
            <a:r>
              <a:rPr lang="en-US" dirty="0" smtClean="0"/>
              <a:t>html </a:t>
            </a:r>
            <a:r>
              <a:rPr lang="el-GR" dirty="0" smtClean="0"/>
              <a:t>που εμφανίζεται αυτόματα με την ολοκλήρωση της εκτέλεσης του προγράμματος</a:t>
            </a:r>
          </a:p>
          <a:p>
            <a:pPr algn="just"/>
            <a:r>
              <a:rPr lang="el-GR" dirty="0" smtClean="0"/>
              <a:t>Το αρχείο αυτό αποτελείται από τόσα τμήματα, όσα αντίστοιχα κριτήρια ανάλυσης επέλεξε ο χρήστης στην αρχή (το πολύ 4)</a:t>
            </a:r>
          </a:p>
          <a:p>
            <a:pPr algn="just"/>
            <a:r>
              <a:rPr lang="el-GR" dirty="0" smtClean="0"/>
              <a:t>Στη συνέχεια εμφανίζονται οι διάφορες επιλογές που είναι πιθανόν να εμφανιστούν στο χρήστη</a:t>
            </a:r>
            <a:endParaRPr lang="en-US" dirty="0"/>
          </a:p>
        </p:txBody>
      </p:sp>
    </p:spTree>
    <p:extLst>
      <p:ext uri="{BB962C8B-B14F-4D97-AF65-F5344CB8AC3E}">
        <p14:creationId xmlns:p14="http://schemas.microsoft.com/office/powerpoint/2010/main" val="104674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4.1</a:t>
            </a:r>
            <a:r>
              <a:rPr lang="en-US" dirty="0" smtClean="0"/>
              <a:t>.1</a:t>
            </a:r>
            <a:r>
              <a:rPr lang="el-GR" dirty="0" smtClean="0"/>
              <a:t>: Αποτελέσματα σηματοδοσίας</a:t>
            </a:r>
            <a:endParaRPr lang="en-US" dirty="0"/>
          </a:p>
        </p:txBody>
      </p:sp>
      <p:pic>
        <p:nvPicPr>
          <p:cNvPr id="4" name="Content Placeholder 3"/>
          <p:cNvPicPr>
            <a:picLocks noGrp="1" noChangeAspect="1"/>
          </p:cNvPicPr>
          <p:nvPr>
            <p:ph idx="1"/>
          </p:nvPr>
        </p:nvPicPr>
        <p:blipFill>
          <a:blip r:embed="rId2"/>
          <a:stretch>
            <a:fillRect/>
          </a:stretch>
        </p:blipFill>
        <p:spPr>
          <a:xfrm>
            <a:off x="681038" y="2566166"/>
            <a:ext cx="9613900" cy="3140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745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4.1</a:t>
            </a:r>
            <a:r>
              <a:rPr lang="en-US" dirty="0" smtClean="0"/>
              <a:t>.2</a:t>
            </a:r>
            <a:r>
              <a:rPr lang="el-GR" dirty="0" smtClean="0"/>
              <a:t>: Αποτελέσματα σηματοδοσίας</a:t>
            </a:r>
            <a:endParaRPr lang="en-US" dirty="0"/>
          </a:p>
        </p:txBody>
      </p:sp>
      <p:pic>
        <p:nvPicPr>
          <p:cNvPr id="6" name="Content Placeholder 5"/>
          <p:cNvPicPr>
            <a:picLocks noGrp="1" noChangeAspect="1"/>
          </p:cNvPicPr>
          <p:nvPr>
            <p:ph idx="1"/>
          </p:nvPr>
        </p:nvPicPr>
        <p:blipFill>
          <a:blip r:embed="rId2"/>
          <a:stretch>
            <a:fillRect/>
          </a:stretch>
        </p:blipFill>
        <p:spPr>
          <a:xfrm>
            <a:off x="681038" y="2557500"/>
            <a:ext cx="9613900" cy="3157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9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4.</a:t>
            </a:r>
            <a:r>
              <a:rPr lang="en-US" dirty="0" smtClean="0"/>
              <a:t>2</a:t>
            </a:r>
            <a:r>
              <a:rPr lang="el-GR" dirty="0" smtClean="0"/>
              <a:t>: Αποτελέσματα </a:t>
            </a:r>
            <a:r>
              <a:rPr lang="el-GR" dirty="0" err="1" smtClean="0"/>
              <a:t>διευθυνσιοδότησης</a:t>
            </a:r>
            <a:endParaRPr lang="en-US" dirty="0"/>
          </a:p>
        </p:txBody>
      </p:sp>
      <p:pic>
        <p:nvPicPr>
          <p:cNvPr id="4" name="Content Placeholder 3"/>
          <p:cNvPicPr>
            <a:picLocks noGrp="1" noChangeAspect="1"/>
          </p:cNvPicPr>
          <p:nvPr>
            <p:ph idx="1"/>
          </p:nvPr>
        </p:nvPicPr>
        <p:blipFill>
          <a:blip r:embed="rId2"/>
          <a:stretch>
            <a:fillRect/>
          </a:stretch>
        </p:blipFill>
        <p:spPr>
          <a:xfrm>
            <a:off x="681038" y="2483980"/>
            <a:ext cx="9613900" cy="33045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439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4.3: Αποτελέσματα ασφάλειας</a:t>
            </a:r>
            <a:endParaRPr lang="en-US" dirty="0"/>
          </a:p>
        </p:txBody>
      </p:sp>
      <p:pic>
        <p:nvPicPr>
          <p:cNvPr id="5" name="Content Placeholder 4"/>
          <p:cNvPicPr>
            <a:picLocks noGrp="1" noChangeAspect="1"/>
          </p:cNvPicPr>
          <p:nvPr>
            <p:ph idx="1"/>
          </p:nvPr>
        </p:nvPicPr>
        <p:blipFill>
          <a:blip r:embed="rId2"/>
          <a:stretch>
            <a:fillRect/>
          </a:stretch>
        </p:blipFill>
        <p:spPr>
          <a:xfrm>
            <a:off x="681038" y="3022155"/>
            <a:ext cx="9613900" cy="2228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370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4.4: Αποτελέσματα ταχύτητας</a:t>
            </a:r>
            <a:endParaRPr lang="en-US" dirty="0"/>
          </a:p>
        </p:txBody>
      </p:sp>
      <p:pic>
        <p:nvPicPr>
          <p:cNvPr id="4" name="Content Placeholder 3"/>
          <p:cNvPicPr>
            <a:picLocks noGrp="1" noChangeAspect="1"/>
          </p:cNvPicPr>
          <p:nvPr>
            <p:ph idx="1"/>
          </p:nvPr>
        </p:nvPicPr>
        <p:blipFill>
          <a:blip r:embed="rId2"/>
          <a:stretch>
            <a:fillRect/>
          </a:stretch>
        </p:blipFill>
        <p:spPr>
          <a:xfrm>
            <a:off x="681038" y="3033802"/>
            <a:ext cx="9613900" cy="22048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316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dirty="0" smtClean="0"/>
              <a:t>Ευχαριστούμε!</a:t>
            </a:r>
            <a:endParaRPr lang="en-US" dirty="0"/>
          </a:p>
        </p:txBody>
      </p:sp>
    </p:spTree>
    <p:extLst>
      <p:ext uri="{BB962C8B-B14F-4D97-AF65-F5344CB8AC3E}">
        <p14:creationId xmlns:p14="http://schemas.microsoft.com/office/powerpoint/2010/main" val="361634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1: Συλλογή Δεδομένων</a:t>
            </a:r>
            <a:endParaRPr lang="en-US" dirty="0"/>
          </a:p>
        </p:txBody>
      </p:sp>
      <p:sp>
        <p:nvSpPr>
          <p:cNvPr id="3" name="Content Placeholder 2"/>
          <p:cNvSpPr>
            <a:spLocks noGrp="1"/>
          </p:cNvSpPr>
          <p:nvPr>
            <p:ph idx="1"/>
          </p:nvPr>
        </p:nvSpPr>
        <p:spPr/>
        <p:txBody>
          <a:bodyPr/>
          <a:lstStyle/>
          <a:p>
            <a:pPr algn="just"/>
            <a:r>
              <a:rPr lang="el-GR" dirty="0" smtClean="0"/>
              <a:t>Η συλλογή δεδομένων έγινε με χρήση των προγραμμάτων που προτείνονται στο μάθημα</a:t>
            </a:r>
          </a:p>
          <a:p>
            <a:pPr algn="just"/>
            <a:r>
              <a:rPr lang="el-GR" dirty="0" smtClean="0"/>
              <a:t>Έγιναν μετρήσεις σε διάφορες ώρες της ημέρας, ώστε να μετρηθεί όσο γίνεται πιο αντικειμενικά ο φόρτος του δικτύου</a:t>
            </a:r>
          </a:p>
          <a:p>
            <a:pPr algn="just"/>
            <a:r>
              <a:rPr lang="el-GR" dirty="0" smtClean="0"/>
              <a:t>Οι μετρήσεις αυτές αποθηκεύτηκαν σε αρχεία κειμένου ή </a:t>
            </a:r>
            <a:r>
              <a:rPr lang="en-US" dirty="0" smtClean="0"/>
              <a:t>comma separated values (.csv) </a:t>
            </a:r>
            <a:r>
              <a:rPr lang="el-GR" dirty="0" smtClean="0"/>
              <a:t>αρχεία, τα οποία στη συνέχεια ενώθηκαν σε ένα αρχεία ανά πρόγραμμα καταγραφής</a:t>
            </a:r>
          </a:p>
          <a:p>
            <a:pPr algn="just"/>
            <a:r>
              <a:rPr lang="el-GR" dirty="0" smtClean="0"/>
              <a:t>Για κάθε ένα από τα αρχεία αυτά, φτιάξαμε έναν πίνακα σε βάση δεδομένων </a:t>
            </a:r>
            <a:r>
              <a:rPr lang="en-US" dirty="0" smtClean="0"/>
              <a:t>Microsoft Access</a:t>
            </a:r>
            <a:endParaRPr lang="en-US" dirty="0"/>
          </a:p>
        </p:txBody>
      </p:sp>
    </p:spTree>
    <p:extLst>
      <p:ext uri="{BB962C8B-B14F-4D97-AF65-F5344CB8AC3E}">
        <p14:creationId xmlns:p14="http://schemas.microsoft.com/office/powerpoint/2010/main" val="331507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2: Διασύνδεση της βάσης μέσω </a:t>
            </a:r>
            <a:r>
              <a:rPr lang="en-US" dirty="0" smtClean="0"/>
              <a:t>ODBC</a:t>
            </a:r>
            <a:endParaRPr lang="en-US" dirty="0"/>
          </a:p>
        </p:txBody>
      </p:sp>
      <p:sp>
        <p:nvSpPr>
          <p:cNvPr id="3" name="Content Placeholder 2"/>
          <p:cNvSpPr>
            <a:spLocks noGrp="1"/>
          </p:cNvSpPr>
          <p:nvPr>
            <p:ph idx="1"/>
          </p:nvPr>
        </p:nvSpPr>
        <p:spPr/>
        <p:txBody>
          <a:bodyPr/>
          <a:lstStyle/>
          <a:p>
            <a:pPr algn="just"/>
            <a:r>
              <a:rPr lang="el-GR" dirty="0" smtClean="0"/>
              <a:t>Για την ευκολότερη διασύνδεση της βάσης δεδομένων με οποιοδήποτε πρόγραμμα, χρησιμοποιήσαμε τον </a:t>
            </a:r>
            <a:r>
              <a:rPr lang="en-US" dirty="0" smtClean="0"/>
              <a:t>driver </a:t>
            </a:r>
            <a:r>
              <a:rPr lang="el-GR" dirty="0" smtClean="0"/>
              <a:t>του </a:t>
            </a:r>
            <a:r>
              <a:rPr lang="en-US" dirty="0" smtClean="0"/>
              <a:t>ODBC, </a:t>
            </a:r>
            <a:r>
              <a:rPr lang="el-GR" dirty="0" smtClean="0"/>
              <a:t>ώστε να μπορούμε να συνδεθούμε ευκολότερα από ένα πρόγραμμα σε </a:t>
            </a:r>
            <a:r>
              <a:rPr lang="en-US" dirty="0" smtClean="0"/>
              <a:t>C++</a:t>
            </a:r>
            <a:endParaRPr lang="el-GR" dirty="0" smtClean="0"/>
          </a:p>
          <a:p>
            <a:pPr algn="just"/>
            <a:r>
              <a:rPr lang="el-GR" dirty="0" smtClean="0"/>
              <a:t>Στην ονομασία της βάσης στον </a:t>
            </a:r>
            <a:r>
              <a:rPr lang="en-US" dirty="0" smtClean="0"/>
              <a:t>ODBC driver, </a:t>
            </a:r>
            <a:r>
              <a:rPr lang="el-GR" dirty="0" smtClean="0"/>
              <a:t>χρησιμοποιήσαμε το όνομα </a:t>
            </a:r>
            <a:r>
              <a:rPr lang="en-US" dirty="0" smtClean="0"/>
              <a:t>‘database’. </a:t>
            </a:r>
            <a:r>
              <a:rPr lang="el-GR" dirty="0" smtClean="0"/>
              <a:t>Έτσι, σε κάθε σύνδεση που κάνουμε από το πρόγραμμα </a:t>
            </a:r>
            <a:r>
              <a:rPr lang="en-US" dirty="0" smtClean="0"/>
              <a:t>C++, </a:t>
            </a:r>
            <a:r>
              <a:rPr lang="el-GR" dirty="0" smtClean="0"/>
              <a:t>θα του λέμε να συνδεθεί στη </a:t>
            </a:r>
            <a:r>
              <a:rPr lang="en-US" dirty="0" smtClean="0"/>
              <a:t>‘database’</a:t>
            </a:r>
            <a:r>
              <a:rPr lang="el-GR" dirty="0" smtClean="0"/>
              <a:t> και αυτόματα ο </a:t>
            </a:r>
            <a:r>
              <a:rPr lang="en-US" dirty="0" smtClean="0"/>
              <a:t>ODBC driver </a:t>
            </a:r>
            <a:r>
              <a:rPr lang="el-GR" dirty="0" smtClean="0"/>
              <a:t>θα μας παραπέμπει στη βάση δεδομένων που του ορίσαμε</a:t>
            </a:r>
            <a:endParaRPr lang="en-US" dirty="0" smtClean="0"/>
          </a:p>
          <a:p>
            <a:endParaRPr lang="en-US" dirty="0"/>
          </a:p>
        </p:txBody>
      </p:sp>
    </p:spTree>
    <p:extLst>
      <p:ext uri="{BB962C8B-B14F-4D97-AF65-F5344CB8AC3E}">
        <p14:creationId xmlns:p14="http://schemas.microsoft.com/office/powerpoint/2010/main" val="299792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 Πρόγραμμα λήψης απόφασης</a:t>
            </a:r>
            <a:endParaRPr lang="en-US" dirty="0"/>
          </a:p>
        </p:txBody>
      </p:sp>
      <p:sp>
        <p:nvSpPr>
          <p:cNvPr id="3" name="Content Placeholder 2"/>
          <p:cNvSpPr>
            <a:spLocks noGrp="1"/>
          </p:cNvSpPr>
          <p:nvPr>
            <p:ph idx="1"/>
          </p:nvPr>
        </p:nvSpPr>
        <p:spPr/>
        <p:txBody>
          <a:bodyPr>
            <a:normAutofit/>
          </a:bodyPr>
          <a:lstStyle/>
          <a:p>
            <a:pPr algn="just"/>
            <a:r>
              <a:rPr lang="el-GR" dirty="0" smtClean="0"/>
              <a:t>Το πρόγραμμα λήψης απόφασης για τη βελτιστοποίηση του δικτύου, γράφτηκε σε γλώσσα </a:t>
            </a:r>
            <a:r>
              <a:rPr lang="en-US" dirty="0" smtClean="0"/>
              <a:t>C++ </a:t>
            </a:r>
            <a:r>
              <a:rPr lang="el-GR" dirty="0" smtClean="0"/>
              <a:t>με παραθυρικό περιβάλλον</a:t>
            </a:r>
          </a:p>
          <a:p>
            <a:pPr algn="just"/>
            <a:r>
              <a:rPr lang="el-GR" dirty="0" smtClean="0"/>
              <a:t>Πρακτικά λαμβάνει την είσοδο του χρήστη που επιλέγει τα κριτήρια που θέλει να αναλυθούν, στη συνέχεια για τα κριτήρια αυτά συνδέεται με τα δεδομένα για να κάνει τις αντίστοιχες επερωτήσεις στη βάση δεδομένων και τέλος το πρόγραμμα εμφανίζει τις αντίστοιχες αποφάσεις του</a:t>
            </a:r>
          </a:p>
          <a:p>
            <a:pPr algn="just"/>
            <a:r>
              <a:rPr lang="el-GR" dirty="0" smtClean="0"/>
              <a:t>Η έξοδος του προγράμματος είναι ένα </a:t>
            </a:r>
            <a:r>
              <a:rPr lang="en-US" dirty="0" smtClean="0"/>
              <a:t>html </a:t>
            </a:r>
            <a:r>
              <a:rPr lang="el-GR" dirty="0" smtClean="0"/>
              <a:t>αρχείο</a:t>
            </a:r>
            <a:r>
              <a:rPr lang="en-US" dirty="0" smtClean="0"/>
              <a:t>, </a:t>
            </a:r>
            <a:r>
              <a:rPr lang="el-GR" dirty="0" smtClean="0"/>
              <a:t>το οποίο εμφανίζεται αυτόματα με την ολοκλήρωση της εκτέλεσής του </a:t>
            </a:r>
            <a:endParaRPr lang="en-US" dirty="0"/>
          </a:p>
        </p:txBody>
      </p:sp>
    </p:spTree>
    <p:extLst>
      <p:ext uri="{BB962C8B-B14F-4D97-AF65-F5344CB8AC3E}">
        <p14:creationId xmlns:p14="http://schemas.microsoft.com/office/powerpoint/2010/main" val="334194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3.1: Είσοδος χρήστη</a:t>
            </a:r>
            <a:endParaRPr lang="en-US" dirty="0"/>
          </a:p>
        </p:txBody>
      </p:sp>
      <p:sp>
        <p:nvSpPr>
          <p:cNvPr id="3" name="Content Placeholder 2"/>
          <p:cNvSpPr>
            <a:spLocks noGrp="1"/>
          </p:cNvSpPr>
          <p:nvPr>
            <p:ph idx="1"/>
          </p:nvPr>
        </p:nvSpPr>
        <p:spPr/>
        <p:txBody>
          <a:bodyPr/>
          <a:lstStyle/>
          <a:p>
            <a:pPr algn="just"/>
            <a:r>
              <a:rPr lang="el-GR" dirty="0" smtClean="0"/>
              <a:t>Η είσοδος του χρήστη αποτελείται από 4 </a:t>
            </a:r>
            <a:r>
              <a:rPr lang="en-US" dirty="0" smtClean="0"/>
              <a:t>checkboxes, </a:t>
            </a:r>
            <a:r>
              <a:rPr lang="el-GR" dirty="0" smtClean="0"/>
              <a:t>καθένα από τα οποία αντιστοιχούν στις εξής κατηγορίες: σηματοδοσία, διευθυνσιοδότηση ΙΡ, ασφάλεια δικτύου και ταχύτητα δικτύου</a:t>
            </a:r>
            <a:endParaRPr lang="en-US" dirty="0"/>
          </a:p>
        </p:txBody>
      </p:sp>
      <p:pic>
        <p:nvPicPr>
          <p:cNvPr id="4" name="Picture 3"/>
          <p:cNvPicPr>
            <a:picLocks noChangeAspect="1"/>
          </p:cNvPicPr>
          <p:nvPr/>
        </p:nvPicPr>
        <p:blipFill>
          <a:blip r:embed="rId2"/>
          <a:stretch>
            <a:fillRect/>
          </a:stretch>
        </p:blipFill>
        <p:spPr>
          <a:xfrm>
            <a:off x="4305125" y="3498555"/>
            <a:ext cx="3566525" cy="29403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885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3.2.1: Επερωτήσεις και επεξεργασία</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l-GR" dirty="0" smtClean="0"/>
                  <a:t>Σηματοδοσία:</a:t>
                </a:r>
              </a:p>
              <a:p>
                <a:pPr lvl="1" algn="just"/>
                <a:r>
                  <a:rPr lang="el-GR" dirty="0" smtClean="0"/>
                  <a:t>Ελέγχεται η μέση ισχύς λήψης ώστε να ελεγχθεί αν είναι ικανοποιητική ή όχι. Αυτό γίνεται με την εξής επερώτηση:</a:t>
                </a:r>
              </a:p>
              <a:p>
                <a:pPr marL="914400" lvl="2" indent="0">
                  <a:buNone/>
                </a:pPr>
                <a:endParaRPr lang="en-US" dirty="0" smtClean="0">
                  <a:solidFill>
                    <a:srgbClr val="002060"/>
                  </a:solidFill>
                  <a:latin typeface="Consolas" panose="020B0609020204030204" pitchFamily="49" charset="0"/>
                </a:endParaRPr>
              </a:p>
              <a:p>
                <a:pPr marL="914400" lvl="2" indent="0">
                  <a:buNone/>
                </a:pPr>
                <a:r>
                  <a:rPr lang="en-US" dirty="0" smtClean="0">
                    <a:solidFill>
                      <a:srgbClr val="002060"/>
                    </a:solidFill>
                    <a:latin typeface="Consolas" panose="020B0609020204030204" pitchFamily="49" charset="0"/>
                  </a:rPr>
                  <a:t>SELECT </a:t>
                </a:r>
                <a:r>
                  <a:rPr lang="en-US" dirty="0">
                    <a:solidFill>
                      <a:srgbClr val="002060"/>
                    </a:solidFill>
                    <a:latin typeface="Consolas" panose="020B0609020204030204" pitchFamily="49" charset="0"/>
                  </a:rPr>
                  <a:t>SSID, BSSID, AVG(Signal) AS Average</a:t>
                </a:r>
              </a:p>
              <a:p>
                <a:pPr marL="914400" lvl="2" indent="0">
                  <a:buNone/>
                </a:pPr>
                <a:r>
                  <a:rPr lang="en-US" dirty="0">
                    <a:solidFill>
                      <a:srgbClr val="002060"/>
                    </a:solidFill>
                    <a:latin typeface="Consolas" panose="020B0609020204030204" pitchFamily="49" charset="0"/>
                  </a:rPr>
                  <a:t>FROM XIRRUS</a:t>
                </a:r>
              </a:p>
              <a:p>
                <a:pPr marL="914400" lvl="2" indent="0">
                  <a:buNone/>
                </a:pPr>
                <a:r>
                  <a:rPr lang="en-US" dirty="0">
                    <a:solidFill>
                      <a:srgbClr val="002060"/>
                    </a:solidFill>
                    <a:latin typeface="Consolas" panose="020B0609020204030204" pitchFamily="49" charset="0"/>
                  </a:rPr>
                  <a:t>WHERE Connected="True"</a:t>
                </a:r>
              </a:p>
              <a:p>
                <a:pPr marL="914400" lvl="2" indent="0">
                  <a:buNone/>
                </a:pPr>
                <a:r>
                  <a:rPr lang="en-US" dirty="0">
                    <a:solidFill>
                      <a:srgbClr val="002060"/>
                    </a:solidFill>
                    <a:latin typeface="Consolas" panose="020B0609020204030204" pitchFamily="49" charset="0"/>
                  </a:rPr>
                  <a:t>GROUP BY SSID, BSSID;</a:t>
                </a:r>
              </a:p>
              <a:p>
                <a:pPr marL="457200" lvl="1" indent="0" algn="just">
                  <a:buNone/>
                </a:pPr>
                <a:endParaRPr lang="el-GR" dirty="0" smtClean="0"/>
              </a:p>
              <a:p>
                <a:pPr marL="457200" lvl="1" indent="0" algn="just">
                  <a:buNone/>
                </a:pPr>
                <a:r>
                  <a:rPr lang="el-GR" dirty="0" smtClean="0"/>
                  <a:t>Αν η μέση ισχύς λήψης είναι </a:t>
                </a:r>
                <a14:m>
                  <m:oMath xmlns:m="http://schemas.openxmlformats.org/officeDocument/2006/math">
                    <m:r>
                      <a:rPr lang="el-GR" i="1" dirty="0" smtClean="0">
                        <a:latin typeface="Cambria Math" panose="02040503050406030204" pitchFamily="18" charset="0"/>
                      </a:rPr>
                      <m:t>≥</m:t>
                    </m:r>
                  </m:oMath>
                </a14:m>
                <a:r>
                  <a:rPr lang="el-GR" dirty="0" smtClean="0"/>
                  <a:t> </a:t>
                </a:r>
                <a14:m>
                  <m:oMath xmlns:m="http://schemas.openxmlformats.org/officeDocument/2006/math">
                    <m:r>
                      <a:rPr lang="el-GR" i="1" dirty="0" smtClean="0">
                        <a:latin typeface="Cambria Math" panose="02040503050406030204" pitchFamily="18" charset="0"/>
                      </a:rPr>
                      <m:t>−45 </m:t>
                    </m:r>
                    <m:r>
                      <a:rPr lang="en-US" i="1" dirty="0" err="1" smtClean="0">
                        <a:latin typeface="Cambria Math" panose="02040503050406030204" pitchFamily="18" charset="0"/>
                      </a:rPr>
                      <m:t>𝑑𝐵𝑚</m:t>
                    </m:r>
                  </m:oMath>
                </a14:m>
                <a:r>
                  <a:rPr lang="en-US" dirty="0" smtClean="0"/>
                  <a:t>, </a:t>
                </a:r>
                <a:r>
                  <a:rPr lang="el-GR" dirty="0" smtClean="0"/>
                  <a:t>τότε κρίνουμε ότι δεν απαιτείται βελτιστοποίηση, διαφορετικά συνιστούμε επανέλεγχο της τοποθεσίας της κεραίας</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8" t="-3384" r="-634"/>
                </a:stretch>
              </a:blipFill>
            </p:spPr>
            <p:txBody>
              <a:bodyPr/>
              <a:lstStyle/>
              <a:p>
                <a:r>
                  <a:rPr lang="en-US">
                    <a:noFill/>
                  </a:rPr>
                  <a:t> </a:t>
                </a:r>
              </a:p>
            </p:txBody>
          </p:sp>
        </mc:Fallback>
      </mc:AlternateContent>
    </p:spTree>
    <p:extLst>
      <p:ext uri="{BB962C8B-B14F-4D97-AF65-F5344CB8AC3E}">
        <p14:creationId xmlns:p14="http://schemas.microsoft.com/office/powerpoint/2010/main" val="34103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3.2.2: Επερωτήσεις και επεξεργασία</a:t>
            </a:r>
            <a:endParaRPr lang="en-US" dirty="0"/>
          </a:p>
        </p:txBody>
      </p:sp>
      <p:sp>
        <p:nvSpPr>
          <p:cNvPr id="3" name="Content Placeholder 2"/>
          <p:cNvSpPr>
            <a:spLocks noGrp="1"/>
          </p:cNvSpPr>
          <p:nvPr>
            <p:ph idx="1"/>
          </p:nvPr>
        </p:nvSpPr>
        <p:spPr/>
        <p:txBody>
          <a:bodyPr>
            <a:normAutofit fontScale="92500" lnSpcReduction="20000"/>
          </a:bodyPr>
          <a:lstStyle/>
          <a:p>
            <a:r>
              <a:rPr lang="el-GR" dirty="0" smtClean="0"/>
              <a:t>Σηματοδοσία:</a:t>
            </a:r>
          </a:p>
          <a:p>
            <a:pPr lvl="1" algn="just"/>
            <a:r>
              <a:rPr lang="el-GR" dirty="0" smtClean="0"/>
              <a:t>Ελέγχεται αν στα εντοπισμένα δίκτυα που είναι κοντά, υπάρχουν κάποια που λειτουργούν στην ίδια συχνότητα:</a:t>
            </a:r>
          </a:p>
          <a:p>
            <a:pPr marL="914400" lvl="2" indent="0">
              <a:buNone/>
            </a:pPr>
            <a:endParaRPr lang="en-US" dirty="0" smtClean="0">
              <a:solidFill>
                <a:srgbClr val="002060"/>
              </a:solidFill>
              <a:latin typeface="Consolas" panose="020B0609020204030204" pitchFamily="49" charset="0"/>
            </a:endParaRPr>
          </a:p>
          <a:p>
            <a:pPr marL="914400" lvl="2" indent="0">
              <a:buNone/>
            </a:pPr>
            <a:r>
              <a:rPr lang="en-US" dirty="0" smtClean="0">
                <a:solidFill>
                  <a:srgbClr val="002060"/>
                </a:solidFill>
                <a:latin typeface="Consolas" panose="020B0609020204030204" pitchFamily="49" charset="0"/>
              </a:rPr>
              <a:t>SELECT </a:t>
            </a:r>
            <a:r>
              <a:rPr lang="en-US" dirty="0">
                <a:solidFill>
                  <a:srgbClr val="002060"/>
                </a:solidFill>
                <a:latin typeface="Consolas" panose="020B0609020204030204" pitchFamily="49" charset="0"/>
              </a:rPr>
              <a:t>SSID, MAC_ADDRESS, MAX(AVERAGE_SIGNAL) AS ['Average Signal %'], SUM(DETECTION_COUNTER) AS ['Detected Count'], FREQUENCY</a:t>
            </a:r>
          </a:p>
          <a:p>
            <a:pPr marL="914400" lvl="2" indent="0">
              <a:buNone/>
            </a:pPr>
            <a:r>
              <a:rPr lang="en-US" dirty="0">
                <a:solidFill>
                  <a:srgbClr val="002060"/>
                </a:solidFill>
                <a:latin typeface="Consolas" panose="020B0609020204030204" pitchFamily="49" charset="0"/>
              </a:rPr>
              <a:t>FROM WIRELESS</a:t>
            </a:r>
          </a:p>
          <a:p>
            <a:pPr marL="914400" lvl="2" indent="0">
              <a:buNone/>
            </a:pPr>
            <a:r>
              <a:rPr lang="en-US" dirty="0">
                <a:solidFill>
                  <a:srgbClr val="002060"/>
                </a:solidFill>
                <a:latin typeface="Consolas" panose="020B0609020204030204" pitchFamily="49" charset="0"/>
              </a:rPr>
              <a:t>WHERE AVERAGE_SIGNAL &gt;= 0.8 AND DETECTION_COUNTER &gt; 10</a:t>
            </a:r>
          </a:p>
          <a:p>
            <a:pPr marL="914400" lvl="2" indent="0">
              <a:buNone/>
            </a:pPr>
            <a:r>
              <a:rPr lang="en-US" dirty="0">
                <a:solidFill>
                  <a:srgbClr val="002060"/>
                </a:solidFill>
                <a:latin typeface="Consolas" panose="020B0609020204030204" pitchFamily="49" charset="0"/>
              </a:rPr>
              <a:t>GROUP BY SSID, MAC_ADDRESS, FREQUENCY</a:t>
            </a:r>
          </a:p>
          <a:p>
            <a:pPr marL="914400" lvl="2" indent="0">
              <a:buNone/>
            </a:pPr>
            <a:r>
              <a:rPr lang="en-US" dirty="0">
                <a:solidFill>
                  <a:srgbClr val="002060"/>
                </a:solidFill>
                <a:latin typeface="Consolas" panose="020B0609020204030204" pitchFamily="49" charset="0"/>
              </a:rPr>
              <a:t>ORDER BY MAX(AVERAGE_SIGNAL) DESC;</a:t>
            </a:r>
          </a:p>
          <a:p>
            <a:pPr marL="914400" lvl="2" indent="0">
              <a:buNone/>
            </a:pPr>
            <a:endParaRPr lang="en-US" dirty="0">
              <a:solidFill>
                <a:srgbClr val="002060"/>
              </a:solidFill>
              <a:latin typeface="Consolas" panose="020B0609020204030204" pitchFamily="49" charset="0"/>
            </a:endParaRPr>
          </a:p>
          <a:p>
            <a:pPr marL="457200" lvl="1" indent="0" algn="just">
              <a:buNone/>
            </a:pPr>
            <a:r>
              <a:rPr lang="el-GR" dirty="0" smtClean="0"/>
              <a:t>Αν δεν υπάρχει κάποια κεραία στην ίδια συχνότητα</a:t>
            </a:r>
            <a:r>
              <a:rPr lang="en-US" dirty="0" smtClean="0"/>
              <a:t>, </a:t>
            </a:r>
            <a:r>
              <a:rPr lang="el-GR" dirty="0" smtClean="0"/>
              <a:t>τότε κρίνουμε ότι δεν απαιτείται βελτιστοποίηση, διαφορετικά συνιστούμε επανέλεγχο της συχνότητας λειτουργίας της κεραίας</a:t>
            </a:r>
          </a:p>
        </p:txBody>
      </p:sp>
    </p:spTree>
    <p:extLst>
      <p:ext uri="{BB962C8B-B14F-4D97-AF65-F5344CB8AC3E}">
        <p14:creationId xmlns:p14="http://schemas.microsoft.com/office/powerpoint/2010/main" val="6340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3.2.3: Επερωτήσεις και επεξεργασία</a:t>
            </a:r>
            <a:endParaRPr lang="en-US" dirty="0"/>
          </a:p>
        </p:txBody>
      </p:sp>
      <p:sp>
        <p:nvSpPr>
          <p:cNvPr id="3" name="Content Placeholder 2"/>
          <p:cNvSpPr>
            <a:spLocks noGrp="1"/>
          </p:cNvSpPr>
          <p:nvPr>
            <p:ph idx="1"/>
          </p:nvPr>
        </p:nvSpPr>
        <p:spPr/>
        <p:txBody>
          <a:bodyPr>
            <a:normAutofit fontScale="92500" lnSpcReduction="10000"/>
          </a:bodyPr>
          <a:lstStyle/>
          <a:p>
            <a:r>
              <a:rPr lang="el-GR" dirty="0" smtClean="0"/>
              <a:t>Διευθυνσιοδότηση ΙΡ:</a:t>
            </a:r>
          </a:p>
          <a:p>
            <a:pPr lvl="1" algn="just"/>
            <a:r>
              <a:rPr lang="el-GR" dirty="0" smtClean="0"/>
              <a:t>Ελέγχεται αν στο τρέχον δίκτυο έχουν εντοπιστεί πολλές συσκευές, κάτι το οποίο θα συνιστούσε αλλαγή της </a:t>
            </a:r>
            <a:r>
              <a:rPr lang="el-GR" dirty="0" err="1" smtClean="0"/>
              <a:t>διευθυνσιοδότησης</a:t>
            </a:r>
            <a:r>
              <a:rPr lang="el-GR" dirty="0" smtClean="0"/>
              <a:t>:</a:t>
            </a:r>
          </a:p>
          <a:p>
            <a:pPr marL="914400" lvl="2" indent="0">
              <a:buNone/>
            </a:pPr>
            <a:endParaRPr lang="en-US" dirty="0" smtClean="0">
              <a:solidFill>
                <a:srgbClr val="002060"/>
              </a:solidFill>
              <a:latin typeface="Consolas" panose="020B0609020204030204" pitchFamily="49" charset="0"/>
            </a:endParaRPr>
          </a:p>
          <a:p>
            <a:pPr marL="914400" lvl="2" indent="0">
              <a:buNone/>
            </a:pPr>
            <a:r>
              <a:rPr lang="en-US" dirty="0" smtClean="0">
                <a:solidFill>
                  <a:srgbClr val="002060"/>
                </a:solidFill>
                <a:latin typeface="Consolas" panose="020B0609020204030204" pitchFamily="49" charset="0"/>
              </a:rPr>
              <a:t>SELECT </a:t>
            </a:r>
            <a:r>
              <a:rPr lang="en-US" dirty="0">
                <a:solidFill>
                  <a:srgbClr val="002060"/>
                </a:solidFill>
                <a:latin typeface="Consolas" panose="020B0609020204030204" pitchFamily="49" charset="0"/>
              </a:rPr>
              <a:t>IP, MAC_ADDRESS</a:t>
            </a:r>
          </a:p>
          <a:p>
            <a:pPr marL="914400" lvl="2" indent="0">
              <a:buNone/>
            </a:pPr>
            <a:r>
              <a:rPr lang="en-US" dirty="0">
                <a:solidFill>
                  <a:srgbClr val="002060"/>
                </a:solidFill>
                <a:latin typeface="Consolas" panose="020B0609020204030204" pitchFamily="49" charset="0"/>
              </a:rPr>
              <a:t>FROM IPSCANNER</a:t>
            </a:r>
          </a:p>
          <a:p>
            <a:pPr marL="914400" lvl="2" indent="0">
              <a:buNone/>
            </a:pPr>
            <a:r>
              <a:rPr lang="en-US" dirty="0">
                <a:solidFill>
                  <a:srgbClr val="002060"/>
                </a:solidFill>
                <a:latin typeface="Consolas" panose="020B0609020204030204" pitchFamily="49" charset="0"/>
              </a:rPr>
              <a:t>WHERE </a:t>
            </a:r>
            <a:r>
              <a:rPr lang="en-US" dirty="0" smtClean="0">
                <a:solidFill>
                  <a:srgbClr val="002060"/>
                </a:solidFill>
                <a:latin typeface="Consolas" panose="020B0609020204030204" pitchFamily="49" charset="0"/>
              </a:rPr>
              <a:t>STATUS</a:t>
            </a:r>
            <a:r>
              <a:rPr lang="el-GR" dirty="0" smtClean="0">
                <a:solidFill>
                  <a:srgbClr val="002060"/>
                </a:solidFill>
                <a:latin typeface="Consolas" panose="020B0609020204030204" pitchFamily="49" charset="0"/>
              </a:rPr>
              <a:t> </a:t>
            </a:r>
            <a:r>
              <a:rPr lang="en-US" dirty="0" smtClean="0">
                <a:solidFill>
                  <a:srgbClr val="002060"/>
                </a:solidFill>
                <a:latin typeface="Consolas" panose="020B0609020204030204" pitchFamily="49" charset="0"/>
              </a:rPr>
              <a:t>&lt;&gt;</a:t>
            </a:r>
            <a:r>
              <a:rPr lang="el-GR" dirty="0" smtClean="0">
                <a:solidFill>
                  <a:srgbClr val="002060"/>
                </a:solidFill>
                <a:latin typeface="Consolas" panose="020B0609020204030204" pitchFamily="49" charset="0"/>
              </a:rPr>
              <a:t> </a:t>
            </a:r>
            <a:r>
              <a:rPr lang="en-US" dirty="0" smtClean="0">
                <a:solidFill>
                  <a:srgbClr val="002060"/>
                </a:solidFill>
                <a:latin typeface="Consolas" panose="020B0609020204030204" pitchFamily="49" charset="0"/>
              </a:rPr>
              <a:t>"</a:t>
            </a:r>
            <a:r>
              <a:rPr lang="en-US" dirty="0">
                <a:solidFill>
                  <a:srgbClr val="002060"/>
                </a:solidFill>
                <a:latin typeface="Consolas" panose="020B0609020204030204" pitchFamily="49" charset="0"/>
              </a:rPr>
              <a:t>Unknown"</a:t>
            </a:r>
          </a:p>
          <a:p>
            <a:pPr marL="914400" lvl="2" indent="0">
              <a:buNone/>
            </a:pPr>
            <a:r>
              <a:rPr lang="en-US" dirty="0">
                <a:solidFill>
                  <a:srgbClr val="002060"/>
                </a:solidFill>
                <a:latin typeface="Consolas" panose="020B0609020204030204" pitchFamily="49" charset="0"/>
              </a:rPr>
              <a:t>GROUP BY IP, MAC_ADDRESS</a:t>
            </a:r>
          </a:p>
          <a:p>
            <a:pPr marL="914400" lvl="2" indent="0">
              <a:buNone/>
            </a:pPr>
            <a:r>
              <a:rPr lang="en-US" dirty="0">
                <a:solidFill>
                  <a:srgbClr val="002060"/>
                </a:solidFill>
                <a:latin typeface="Consolas" panose="020B0609020204030204" pitchFamily="49" charset="0"/>
              </a:rPr>
              <a:t>ORDER BY IP;</a:t>
            </a:r>
          </a:p>
          <a:p>
            <a:pPr marL="914400" lvl="2" indent="0">
              <a:buNone/>
            </a:pPr>
            <a:endParaRPr lang="en-US" dirty="0">
              <a:solidFill>
                <a:srgbClr val="002060"/>
              </a:solidFill>
              <a:latin typeface="Consolas" panose="020B0609020204030204" pitchFamily="49" charset="0"/>
            </a:endParaRPr>
          </a:p>
          <a:p>
            <a:pPr marL="457200" lvl="1" indent="0" algn="just">
              <a:buNone/>
            </a:pPr>
            <a:r>
              <a:rPr lang="el-GR" dirty="0" smtClean="0"/>
              <a:t>Αν το πλήθος των διευθύνσεων είναι &lt; 200</a:t>
            </a:r>
            <a:r>
              <a:rPr lang="en-US" dirty="0" smtClean="0"/>
              <a:t>, </a:t>
            </a:r>
            <a:r>
              <a:rPr lang="el-GR" dirty="0" smtClean="0"/>
              <a:t>τότε κρίνουμε ότι δεν απαιτείται βελτιστοποίηση, διαφορετικά συνιστούμε επανέλεγχο της μάσκας του δικτύου </a:t>
            </a:r>
            <a:r>
              <a:rPr lang="en-US" dirty="0" smtClean="0"/>
              <a:t>(subnet mask)</a:t>
            </a:r>
            <a:endParaRPr lang="el-GR" dirty="0" smtClean="0"/>
          </a:p>
        </p:txBody>
      </p:sp>
    </p:spTree>
    <p:extLst>
      <p:ext uri="{BB962C8B-B14F-4D97-AF65-F5344CB8AC3E}">
        <p14:creationId xmlns:p14="http://schemas.microsoft.com/office/powerpoint/2010/main" val="372374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Βήμα 3.2.</a:t>
            </a:r>
            <a:r>
              <a:rPr lang="en-US" dirty="0" smtClean="0"/>
              <a:t>4</a:t>
            </a:r>
            <a:r>
              <a:rPr lang="el-GR" dirty="0" smtClean="0"/>
              <a:t>: Επερωτήσεις και επεξεργασία</a:t>
            </a:r>
            <a:endParaRPr lang="en-US" dirty="0"/>
          </a:p>
        </p:txBody>
      </p:sp>
      <p:sp>
        <p:nvSpPr>
          <p:cNvPr id="3" name="Content Placeholder 2"/>
          <p:cNvSpPr>
            <a:spLocks noGrp="1"/>
          </p:cNvSpPr>
          <p:nvPr>
            <p:ph idx="1"/>
          </p:nvPr>
        </p:nvSpPr>
        <p:spPr/>
        <p:txBody>
          <a:bodyPr>
            <a:normAutofit fontScale="92500" lnSpcReduction="10000"/>
          </a:bodyPr>
          <a:lstStyle/>
          <a:p>
            <a:r>
              <a:rPr lang="el-GR" dirty="0" smtClean="0"/>
              <a:t>Ασφάλεια δικτύου:</a:t>
            </a:r>
          </a:p>
          <a:p>
            <a:pPr lvl="1" algn="just"/>
            <a:r>
              <a:rPr lang="el-GR" dirty="0" smtClean="0"/>
              <a:t>Ελέγχεται αν στο τρέχον δίκτυο υπάρχει κρυπτογράφηση δεδομένων, προκειμένου οι πληροφορίες να είναι ασφαλείς:</a:t>
            </a:r>
          </a:p>
          <a:p>
            <a:pPr marL="914400" lvl="2" indent="0">
              <a:buNone/>
            </a:pPr>
            <a:endParaRPr lang="en-US" dirty="0" smtClean="0">
              <a:solidFill>
                <a:srgbClr val="002060"/>
              </a:solidFill>
              <a:latin typeface="Consolas" panose="020B0609020204030204" pitchFamily="49" charset="0"/>
            </a:endParaRPr>
          </a:p>
          <a:p>
            <a:pPr marL="914400" lvl="2" indent="0">
              <a:buNone/>
            </a:pPr>
            <a:r>
              <a:rPr lang="en-US" dirty="0">
                <a:solidFill>
                  <a:srgbClr val="002060"/>
                </a:solidFill>
                <a:latin typeface="Consolas" panose="020B0609020204030204" pitchFamily="49" charset="0"/>
              </a:rPr>
              <a:t>SELECT SSID, BSSID, ENCRYPTION, AUTH</a:t>
            </a:r>
          </a:p>
          <a:p>
            <a:pPr marL="914400" lvl="2" indent="0">
              <a:buNone/>
            </a:pPr>
            <a:r>
              <a:rPr lang="en-US" dirty="0">
                <a:solidFill>
                  <a:srgbClr val="002060"/>
                </a:solidFill>
                <a:latin typeface="Consolas" panose="020B0609020204030204" pitchFamily="49" charset="0"/>
              </a:rPr>
              <a:t>FROM XIRRUS</a:t>
            </a:r>
          </a:p>
          <a:p>
            <a:pPr marL="914400" lvl="2" indent="0">
              <a:buNone/>
            </a:pPr>
            <a:r>
              <a:rPr lang="en-US" dirty="0">
                <a:solidFill>
                  <a:srgbClr val="002060"/>
                </a:solidFill>
                <a:latin typeface="Consolas" panose="020B0609020204030204" pitchFamily="49" charset="0"/>
              </a:rPr>
              <a:t>WHERE Connected="True"</a:t>
            </a:r>
          </a:p>
          <a:p>
            <a:pPr marL="914400" lvl="2" indent="0">
              <a:buNone/>
            </a:pPr>
            <a:r>
              <a:rPr lang="en-US" dirty="0">
                <a:solidFill>
                  <a:srgbClr val="002060"/>
                </a:solidFill>
                <a:latin typeface="Consolas" panose="020B0609020204030204" pitchFamily="49" charset="0"/>
              </a:rPr>
              <a:t>GROUP BY SSID, BSSID, ENCRYPTION, AUTH;</a:t>
            </a:r>
          </a:p>
          <a:p>
            <a:pPr marL="914400" lvl="2" indent="0">
              <a:buNone/>
            </a:pPr>
            <a:endParaRPr lang="en-US" dirty="0">
              <a:solidFill>
                <a:srgbClr val="002060"/>
              </a:solidFill>
              <a:latin typeface="Consolas" panose="020B0609020204030204" pitchFamily="49" charset="0"/>
            </a:endParaRPr>
          </a:p>
          <a:p>
            <a:pPr marL="914400" lvl="2" indent="0">
              <a:buNone/>
            </a:pPr>
            <a:endParaRPr lang="en-US" dirty="0">
              <a:solidFill>
                <a:srgbClr val="002060"/>
              </a:solidFill>
              <a:latin typeface="Consolas" panose="020B0609020204030204" pitchFamily="49" charset="0"/>
            </a:endParaRPr>
          </a:p>
          <a:p>
            <a:pPr marL="457200" lvl="1" indent="0" algn="just">
              <a:buNone/>
            </a:pPr>
            <a:r>
              <a:rPr lang="el-GR" dirty="0" smtClean="0"/>
              <a:t>Αν το </a:t>
            </a:r>
            <a:r>
              <a:rPr lang="en-US" dirty="0" smtClean="0"/>
              <a:t>encryption </a:t>
            </a:r>
            <a:r>
              <a:rPr lang="el-GR" b="1" u="sng" dirty="0" smtClean="0"/>
              <a:t>δεν</a:t>
            </a:r>
            <a:r>
              <a:rPr lang="el-GR" dirty="0" smtClean="0"/>
              <a:t> είναι </a:t>
            </a:r>
            <a:r>
              <a:rPr lang="en-US" dirty="0" smtClean="0"/>
              <a:t>None, </a:t>
            </a:r>
            <a:r>
              <a:rPr lang="el-GR" dirty="0" smtClean="0"/>
              <a:t>δηλαδή αν υπάρχει κάποιου είδους κρυπτογράφηση</a:t>
            </a:r>
            <a:r>
              <a:rPr lang="en-US" dirty="0" smtClean="0"/>
              <a:t>, </a:t>
            </a:r>
            <a:r>
              <a:rPr lang="el-GR" dirty="0" smtClean="0"/>
              <a:t>τότε κρίνουμε ότι δεν απαιτείται βελτιστοποίηση, διαφορετικά συνιστούμε επανέλεγχο της ασφάλειας του δικτύου</a:t>
            </a:r>
          </a:p>
        </p:txBody>
      </p:sp>
    </p:spTree>
    <p:extLst>
      <p:ext uri="{BB962C8B-B14F-4D97-AF65-F5344CB8AC3E}">
        <p14:creationId xmlns:p14="http://schemas.microsoft.com/office/powerpoint/2010/main" val="32030755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721</TotalTime>
  <Words>784</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Consolas</vt:lpstr>
      <vt:lpstr>Trebuchet MS</vt:lpstr>
      <vt:lpstr>Berlin</vt:lpstr>
      <vt:lpstr>Διαχείριση Δικτύων</vt:lpstr>
      <vt:lpstr>Βήμα 1: Συλλογή Δεδομένων</vt:lpstr>
      <vt:lpstr>Βήμα 2: Διασύνδεση της βάσης μέσω ODBC</vt:lpstr>
      <vt:lpstr>Βήμα 3: Πρόγραμμα λήψης απόφασης</vt:lpstr>
      <vt:lpstr>Βήμα 3.1: Είσοδος χρήστη</vt:lpstr>
      <vt:lpstr>Βήμα 3.2.1: Επερωτήσεις και επεξεργασία</vt:lpstr>
      <vt:lpstr>Βήμα 3.2.2: Επερωτήσεις και επεξεργασία</vt:lpstr>
      <vt:lpstr>Βήμα 3.2.3: Επερωτήσεις και επεξεργασία</vt:lpstr>
      <vt:lpstr>Βήμα 3.2.4: Επερωτήσεις και επεξεργασία</vt:lpstr>
      <vt:lpstr>Βήμα 3.2.5: Επερωτήσεις και επεξεργασία</vt:lpstr>
      <vt:lpstr>Βήμα 4: Αποτελέσματα προγράμματος</vt:lpstr>
      <vt:lpstr>Βήμα 4.1.1: Αποτελέσματα σηματοδοσίας</vt:lpstr>
      <vt:lpstr>Βήμα 4.1.2: Αποτελέσματα σηματοδοσίας</vt:lpstr>
      <vt:lpstr>Βήμα 4.2: Αποτελέσματα διευθυνσιοδότησης</vt:lpstr>
      <vt:lpstr>Βήμα 4.3: Αποτελέσματα ασφάλειας</vt:lpstr>
      <vt:lpstr>Βήμα 4.4: Αποτελέσματα ταχύτητας</vt:lpstr>
      <vt:lpstr>Ευχαριστούμε!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Διαχείριση Δικτύων</dc:title>
  <dc:creator>Alexis Xydias</dc:creator>
  <cp:lastModifiedBy>Κωνσταντίνα Χατζηελευθερίου</cp:lastModifiedBy>
  <cp:revision>12</cp:revision>
  <dcterms:created xsi:type="dcterms:W3CDTF">2016-04-15T09:18:49Z</dcterms:created>
  <dcterms:modified xsi:type="dcterms:W3CDTF">2016-04-27T08:19:26Z</dcterms:modified>
</cp:coreProperties>
</file>