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angle black and white photo of a futuristic apartment building under a cloudy sky"/>
          <p:cNvSpPr/>
          <p:nvPr>
            <p:ph type="pic" idx="21"/>
          </p:nvPr>
        </p:nvSpPr>
        <p:spPr>
          <a:xfrm>
            <a:off x="-120802" y="1270000"/>
            <a:ext cx="16840201" cy="11226800"/>
          </a:xfrm>
          <a:prstGeom prst="rect">
            <a:avLst/>
          </a:prstGeom>
        </p:spPr>
        <p:txBody>
          <a:bodyPr lIns="91439" tIns="45719" rIns="91439" bIns="45719">
            <a:noAutofit/>
          </a:bodyPr>
          <a:lstStyle/>
          <a:p>
            <a:pPr/>
          </a:p>
        </p:txBody>
      </p:sp>
      <p:sp>
        <p:nvSpPr>
          <p:cNvPr id="145" name="Black and white photo of the outside of a modern office building "/>
          <p:cNvSpPr/>
          <p:nvPr>
            <p:ph type="pic" sz="quarter" idx="22"/>
          </p:nvPr>
        </p:nvSpPr>
        <p:spPr>
          <a:xfrm>
            <a:off x="15443200" y="1270000"/>
            <a:ext cx="8102600" cy="5410200"/>
          </a:xfrm>
          <a:prstGeom prst="rect">
            <a:avLst/>
          </a:prstGeom>
        </p:spPr>
        <p:txBody>
          <a:bodyPr lIns="91439" tIns="45719" rIns="91439" bIns="45719">
            <a:noAutofit/>
          </a:bodyPr>
          <a:lstStyle/>
          <a:p>
            <a:pPr/>
          </a:p>
        </p:txBody>
      </p:sp>
      <p:sp>
        <p:nvSpPr>
          <p:cNvPr id="146" name="Black and white photo of lattice-like, modern architecture on a building"/>
          <p:cNvSpPr/>
          <p:nvPr>
            <p:ph type="pic" sz="half" idx="23"/>
          </p:nvPr>
        </p:nvSpPr>
        <p:spPr>
          <a:xfrm>
            <a:off x="15811500" y="4876800"/>
            <a:ext cx="7366000" cy="98298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000000"/>
        </a:solidFill>
      </p:bgPr>
    </p:bg>
    <p:spTree>
      <p:nvGrpSpPr>
        <p:cNvPr id="1" name=""/>
        <p:cNvGrpSpPr/>
        <p:nvPr/>
      </p:nvGrpSpPr>
      <p:grpSpPr>
        <a:xfrm>
          <a:off x="0" y="0"/>
          <a:ext cx="0" cy="0"/>
          <a:chOff x="0" y="0"/>
          <a:chExt cx="0" cy="0"/>
        </a:xfrm>
      </p:grpSpPr>
      <p:sp>
        <p:nvSpPr>
          <p:cNvPr id="154" name="Low-angle black and white photo of a modern buildin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000000"/>
        </a:solidFill>
      </p:bgPr>
    </p:bg>
    <p:spTree>
      <p:nvGrpSpPr>
        <p:cNvPr id="1" name=""/>
        <p:cNvGrpSpPr/>
        <p:nvPr/>
      </p:nvGrpSpPr>
      <p:grpSpPr>
        <a:xfrm>
          <a:off x="0" y="0"/>
          <a:ext cx="0" cy="0"/>
          <a:chOff x="0" y="0"/>
          <a:chExt cx="0" cy="0"/>
        </a:xfrm>
      </p:grpSpPr>
      <p:sp>
        <p:nvSpPr>
          <p:cNvPr id="21" name="Black and white photo of light and shadows on a buildin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Black and white photo of shadows cast on a concrete structure"/>
          <p:cNvSpPr/>
          <p:nvPr>
            <p:ph type="pic" idx="21"/>
          </p:nvPr>
        </p:nvSpPr>
        <p:spPr>
          <a:xfrm>
            <a:off x="9270652" y="1263650"/>
            <a:ext cx="16757661" cy="11188700"/>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Close-up black and white photo of intricate building architecture"/>
          <p:cNvSpPr/>
          <p:nvPr>
            <p:ph type="pic" idx="22"/>
          </p:nvPr>
        </p:nvSpPr>
        <p:spPr>
          <a:xfrm>
            <a:off x="12192000" y="-1341967"/>
            <a:ext cx="10922000" cy="16399934"/>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Μπουικλής Άγγελος - Τμήμα Πληροφορικής, Ιόνιο Πανεπιστήμιο"/>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Μπουικλής Άγγελος - Τμήμα Πληροφορικής, Ιόνιο Πανεπιστήμιο</a:t>
            </a:r>
          </a:p>
        </p:txBody>
      </p:sp>
      <p:sp>
        <p:nvSpPr>
          <p:cNvPr id="172" name="Αναλυτικό Σενάριο Διδασκαλίας: Εισαγωγή στην Επιστήμη των Δεδομένων Χρησιμοποιώντας Σύγχρονες Εκπαιδευτικές Πλατφόρμες"/>
          <p:cNvSpPr txBox="1"/>
          <p:nvPr>
            <p:ph type="ctrTitle"/>
          </p:nvPr>
        </p:nvSpPr>
        <p:spPr>
          <a:prstGeom prst="rect">
            <a:avLst/>
          </a:prstGeom>
        </p:spPr>
        <p:txBody>
          <a:bodyPr/>
          <a:lstStyle>
            <a:lvl1pPr defTabSz="1755604">
              <a:lnSpc>
                <a:spcPct val="100000"/>
              </a:lnSpc>
              <a:defRPr b="0" spc="-167" sz="8352"/>
            </a:lvl1pPr>
          </a:lstStyle>
          <a:p>
            <a:pPr/>
            <a:r>
              <a:t>Αναλυτικό Σενάριο Διδασκαλίας: Εισαγωγή στην Επιστήμη των Δεδομένων Χρησιμοποιώντας Σύγχρονες Εκπαιδευτικές Πλατφόρμες</a:t>
            </a:r>
          </a:p>
        </p:txBody>
      </p:sp>
      <p:sp>
        <p:nvSpPr>
          <p:cNvPr id="173" name="Λέξεις Κλειδιά: Πληροφορική, Δευτεροβάθμια Εκπαίδευση, Επιστήμη των Δεδομένων, Συνεργατικές Πλατφόρμες"/>
          <p:cNvSpPr txBox="1"/>
          <p:nvPr>
            <p:ph type="subTitle" sz="quarter" idx="1"/>
          </p:nvPr>
        </p:nvSpPr>
        <p:spPr>
          <a:xfrm>
            <a:off x="1206500" y="8578619"/>
            <a:ext cx="21971000" cy="1905001"/>
          </a:xfrm>
          <a:prstGeom prst="rect">
            <a:avLst/>
          </a:prstGeom>
        </p:spPr>
        <p:txBody>
          <a:bodyPr/>
          <a:lstStyle>
            <a:lvl1pPr>
              <a:defRPr b="0"/>
            </a:lvl1pPr>
          </a:lstStyle>
          <a:p>
            <a:pPr/>
            <a:r>
              <a:t>Λέξεις Κλειδιά: Πληροφορική, Δευτεροβάθμια Εκπαίδευση, Επιστήμη των Δεδομένων, Συνεργατικές Πλατφόρμες</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8" name="Μεθοδολογία Διδασκαλίας"/>
          <p:cNvSpPr txBox="1"/>
          <p:nvPr>
            <p:ph type="title"/>
          </p:nvPr>
        </p:nvSpPr>
        <p:spPr>
          <a:prstGeom prst="rect">
            <a:avLst/>
          </a:prstGeom>
        </p:spPr>
        <p:txBody>
          <a:bodyPr/>
          <a:lstStyle>
            <a:lvl1pPr>
              <a:defRPr b="0"/>
            </a:lvl1pPr>
          </a:lstStyle>
          <a:p>
            <a:pPr/>
            <a:r>
              <a:t>Μεθοδολογία Διδασκαλίας</a:t>
            </a:r>
          </a:p>
        </p:txBody>
      </p:sp>
      <p:sp>
        <p:nvSpPr>
          <p:cNvPr id="209" name="Πιο αναλυτικά:"/>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Πιο αναλυτικά:</a:t>
            </a:r>
          </a:p>
        </p:txBody>
      </p:sp>
      <p:sp>
        <p:nvSpPr>
          <p:cNvPr id="210" name="1η + 2η Εβδομάδα: δημιουργία προφίλ Github…"/>
          <p:cNvSpPr txBox="1"/>
          <p:nvPr>
            <p:ph type="body" idx="1"/>
          </p:nvPr>
        </p:nvSpPr>
        <p:spPr>
          <a:prstGeom prst="rect">
            <a:avLst/>
          </a:prstGeom>
        </p:spPr>
        <p:txBody>
          <a:bodyPr/>
          <a:lstStyle/>
          <a:p>
            <a:pPr marL="292607" indent="-292607" defTabSz="1170402">
              <a:spcBef>
                <a:spcPts val="2100"/>
              </a:spcBef>
              <a:defRPr b="1" sz="2304"/>
            </a:pPr>
            <a:r>
              <a:t>1η + 2η Εβδομάδα: </a:t>
            </a:r>
            <a:r>
              <a:rPr b="0"/>
              <a:t>δημιουργία προφίλ Github</a:t>
            </a:r>
            <a:endParaRPr b="0"/>
          </a:p>
          <a:p>
            <a:pPr marL="292607" indent="-292607" defTabSz="1170402">
              <a:spcBef>
                <a:spcPts val="2100"/>
              </a:spcBef>
              <a:defRPr b="1" sz="2304"/>
            </a:pPr>
            <a:r>
              <a:t>3η Εβδομάδα: </a:t>
            </a:r>
            <a:r>
              <a:rPr b="0"/>
              <a:t>παρουσίαση προόδου και περιθώριο βελτίωσης</a:t>
            </a:r>
            <a:endParaRPr b="0"/>
          </a:p>
          <a:p>
            <a:pPr marL="292607" indent="-292607" defTabSz="1170402">
              <a:spcBef>
                <a:spcPts val="2100"/>
              </a:spcBef>
              <a:defRPr b="1" sz="2304"/>
            </a:pPr>
            <a:r>
              <a:t>4η + 5η Εβδομάδα: </a:t>
            </a:r>
            <a:r>
              <a:rPr b="0"/>
              <a:t>δημιουργία της προσωπικής αναφοράς</a:t>
            </a:r>
            <a:endParaRPr b="0"/>
          </a:p>
          <a:p>
            <a:pPr marL="292607" indent="-292607" defTabSz="1170402">
              <a:spcBef>
                <a:spcPts val="2100"/>
              </a:spcBef>
              <a:defRPr b="1" sz="2304"/>
            </a:pPr>
            <a:r>
              <a:t>6η Εβδομάδα: </a:t>
            </a:r>
            <a:r>
              <a:rPr b="0"/>
              <a:t>παρουσίαση προόδου και περιθώριο βελτίωσης</a:t>
            </a:r>
            <a:endParaRPr b="0"/>
          </a:p>
          <a:p>
            <a:pPr marL="292607" indent="-292607" defTabSz="1170402">
              <a:spcBef>
                <a:spcPts val="2100"/>
              </a:spcBef>
              <a:defRPr b="1" sz="2304"/>
            </a:pPr>
            <a:r>
              <a:t>7η + 8η Εβδομάδα: </a:t>
            </a:r>
            <a:r>
              <a:rPr b="0"/>
              <a:t>συγγραφή της εισαγωγής με θεωρητικές πληροφορίες της επιστήμης των δεδομένων</a:t>
            </a:r>
            <a:endParaRPr b="0"/>
          </a:p>
          <a:p>
            <a:pPr marL="292607" indent="-292607" defTabSz="1170402">
              <a:spcBef>
                <a:spcPts val="2100"/>
              </a:spcBef>
              <a:defRPr b="1" sz="2304"/>
            </a:pPr>
            <a:r>
              <a:t>9 Εβδομάδα: </a:t>
            </a:r>
            <a:r>
              <a:rPr b="0"/>
              <a:t>παρουσίαση προόδου και περιθώριο βελτίωσης</a:t>
            </a:r>
            <a:endParaRPr b="0"/>
          </a:p>
          <a:p>
            <a:pPr marL="292607" indent="-292607" defTabSz="1170402">
              <a:spcBef>
                <a:spcPts val="2100"/>
              </a:spcBef>
              <a:defRPr b="1" sz="2304"/>
            </a:pPr>
            <a:r>
              <a:t>10η + 11η Εβδομάδα: </a:t>
            </a:r>
            <a:r>
              <a:rPr b="0"/>
              <a:t>εκτέλεση κώδικα</a:t>
            </a:r>
            <a:endParaRPr b="0"/>
          </a:p>
          <a:p>
            <a:pPr marL="292607" indent="-292607" defTabSz="1170402">
              <a:spcBef>
                <a:spcPts val="2100"/>
              </a:spcBef>
              <a:defRPr b="1" sz="2304"/>
            </a:pPr>
            <a:r>
              <a:t>12η Εβδομάδα: </a:t>
            </a:r>
            <a:r>
              <a:rPr b="0"/>
              <a:t>παρουσίαση προόδου και περιθώριο βελτίωσης</a:t>
            </a:r>
            <a:endParaRPr b="0"/>
          </a:p>
          <a:p>
            <a:pPr marL="292607" indent="-292607" defTabSz="1170402">
              <a:spcBef>
                <a:spcPts val="2100"/>
              </a:spcBef>
              <a:defRPr b="1" sz="2304"/>
            </a:pPr>
            <a:r>
              <a:t>13η + 14η Εβδομάδα: </a:t>
            </a:r>
            <a:r>
              <a:rPr b="0"/>
              <a:t>σχολιασμός του κώδικα</a:t>
            </a:r>
            <a:endParaRPr b="0"/>
          </a:p>
          <a:p>
            <a:pPr marL="292607" indent="-292607" defTabSz="1170402">
              <a:spcBef>
                <a:spcPts val="2100"/>
              </a:spcBef>
              <a:defRPr b="1" sz="2304"/>
            </a:pPr>
            <a:r>
              <a:t>15η Εβδομάδα: </a:t>
            </a:r>
            <a:r>
              <a:rPr b="0"/>
              <a:t>παρουσίαση προόδου και περιθώριο βελτίωσης</a:t>
            </a:r>
            <a:endParaRPr b="0"/>
          </a:p>
          <a:p>
            <a:pPr marL="292607" indent="-292607" defTabSz="1170402">
              <a:spcBef>
                <a:spcPts val="2100"/>
              </a:spcBef>
              <a:defRPr b="1" sz="2304"/>
            </a:pPr>
            <a:r>
              <a:t>16η + 17η Εβδομάδα: </a:t>
            </a:r>
            <a:r>
              <a:rPr b="0"/>
              <a:t>Προφορική παρουσίαση προόδου</a:t>
            </a:r>
            <a:endParaRPr b="0"/>
          </a:p>
          <a:p>
            <a:pPr marL="0" indent="0" defTabSz="1170402">
              <a:spcBef>
                <a:spcPts val="2100"/>
              </a:spcBef>
              <a:buSzTx/>
              <a:buNone/>
              <a:defRPr b="1" sz="2304"/>
            </a:pPr>
            <a:r>
              <a:rPr b="0"/>
              <a:t>Ο </a:t>
            </a:r>
            <a:r>
              <a:t>σύνδεσμος</a:t>
            </a:r>
            <a:r>
              <a:rPr u="sng"/>
              <a:t> </a:t>
            </a:r>
            <a:r>
              <a:rPr b="0"/>
              <a:t>για το αποθετήριο του μαθήματος στο Github: </a:t>
            </a:r>
            <a:endParaRPr b="0"/>
          </a:p>
          <a:p>
            <a:pPr marL="292607" indent="-292607" defTabSz="1170402">
              <a:spcBef>
                <a:spcPts val="2100"/>
              </a:spcBef>
              <a:defRPr b="1" sz="2304">
                <a:solidFill>
                  <a:schemeClr val="accent1">
                    <a:lumOff val="13575"/>
                  </a:schemeClr>
                </a:solidFill>
              </a:defRPr>
            </a:pPr>
            <a:r>
              <a:rPr u="sng"/>
              <a:t>https://github.com/aggelos2000430/DS/blob/main/README.md</a:t>
            </a:r>
            <a:endParaRPr b="0"/>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2" name="Μεθοδολογία Διδασκαλίας"/>
          <p:cNvSpPr txBox="1"/>
          <p:nvPr>
            <p:ph type="title"/>
          </p:nvPr>
        </p:nvSpPr>
        <p:spPr>
          <a:prstGeom prst="rect">
            <a:avLst/>
          </a:prstGeom>
        </p:spPr>
        <p:txBody>
          <a:bodyPr/>
          <a:lstStyle>
            <a:lvl1pPr>
              <a:defRPr b="0"/>
            </a:lvl1pPr>
          </a:lstStyle>
          <a:p>
            <a:pPr/>
            <a:r>
              <a:t>Μεθοδολογία Διδασκαλίας</a:t>
            </a:r>
          </a:p>
        </p:txBody>
      </p:sp>
      <p:sp>
        <p:nvSpPr>
          <p:cNvPr id="213" name="Αξιολόγηση"/>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Αξιολόγηση </a:t>
            </a:r>
          </a:p>
        </p:txBody>
      </p:sp>
      <p:sp>
        <p:nvSpPr>
          <p:cNvPr id="214" name="Στην προσωπική αναφορά στο προφίλ Github των μαθητών που θα περιέχει τις δραστηριότητες του μαθήματος που οι μαθητές κατέγραψαν καθώς και τυχόν δυσκολίες που αντιμετώπισαν και πως τις επιλύσαν. Επίσης απαραίτητη κρίνεται η προφορική υποστήριξη της αναφορ"/>
          <p:cNvSpPr txBox="1"/>
          <p:nvPr>
            <p:ph type="body" idx="1"/>
          </p:nvPr>
        </p:nvSpPr>
        <p:spPr>
          <a:prstGeom prst="rect">
            <a:avLst/>
          </a:prstGeom>
        </p:spPr>
        <p:txBody>
          <a:bodyPr/>
          <a:lstStyle>
            <a:lvl1pPr marL="0" indent="0">
              <a:buSzTx/>
              <a:buNone/>
            </a:lvl1pPr>
          </a:lstStyle>
          <a:p>
            <a:pPr/>
            <a:r>
              <a:t>Στην προσωπική αναφορά στο προφίλ Github των μαθητών που θα περιέχει τις δραστηριότητες του μαθήματος που οι μαθητές κατέγραψαν καθώς και τυχόν δυσκολίες που αντιμετώπισαν και πως τις επιλύσαν. Επίσης απαραίτητη κρίνεται η προφορική υποστήριξη της αναφοράς και των δραστηριοτήτων και η απάντηση σε ερωτήσεις σχετικές με την ομαδικότητα εντός της ομάδας.</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6" name="Συμπεράσματα"/>
          <p:cNvSpPr txBox="1"/>
          <p:nvPr>
            <p:ph type="title"/>
          </p:nvPr>
        </p:nvSpPr>
        <p:spPr>
          <a:prstGeom prst="rect">
            <a:avLst/>
          </a:prstGeom>
        </p:spPr>
        <p:txBody>
          <a:bodyPr/>
          <a:lstStyle>
            <a:lvl1pPr>
              <a:defRPr b="0"/>
            </a:lvl1pPr>
          </a:lstStyle>
          <a:p>
            <a:pPr/>
            <a:r>
              <a:t>Συμπεράσματα</a:t>
            </a:r>
          </a:p>
        </p:txBody>
      </p:sp>
      <p:sp>
        <p:nvSpPr>
          <p:cNvPr id="217" name="Ως νέα επιστήμη"/>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Ως νέα επιστήμη</a:t>
            </a:r>
          </a:p>
        </p:txBody>
      </p:sp>
      <p:sp>
        <p:nvSpPr>
          <p:cNvPr id="218" name="Αυτή των δεδομένων, απαιτεί:…"/>
          <p:cNvSpPr txBox="1"/>
          <p:nvPr>
            <p:ph type="body" idx="1"/>
          </p:nvPr>
        </p:nvSpPr>
        <p:spPr>
          <a:prstGeom prst="rect">
            <a:avLst/>
          </a:prstGeom>
        </p:spPr>
        <p:txBody>
          <a:bodyPr/>
          <a:lstStyle/>
          <a:p>
            <a:pPr marL="0" indent="0">
              <a:buSzTx/>
              <a:buNone/>
            </a:pPr>
            <a:r>
              <a:t>Αυτή των δεδομένων, απαιτεί:</a:t>
            </a:r>
          </a:p>
          <a:p>
            <a:pPr/>
            <a:r>
              <a:t>Σύγχρονες προσεγγίσεις </a:t>
            </a:r>
          </a:p>
          <a:p>
            <a:pPr/>
            <a:r>
              <a:t>Αποτελεσματικές διδακτικές τεχνικές και </a:t>
            </a:r>
          </a:p>
          <a:p>
            <a:pPr/>
            <a:r>
              <a:t>Μεθόδους αξιολόγησης</a:t>
            </a:r>
          </a:p>
          <a:p>
            <a:pPr marL="0" indent="0">
              <a:buSzTx/>
              <a:buNone/>
            </a:pPr>
            <a:r>
              <a:t>Για την διδακτική της</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0" name="Συμπεράσματα"/>
          <p:cNvSpPr txBox="1"/>
          <p:nvPr>
            <p:ph type="title"/>
          </p:nvPr>
        </p:nvSpPr>
        <p:spPr>
          <a:prstGeom prst="rect">
            <a:avLst/>
          </a:prstGeom>
        </p:spPr>
        <p:txBody>
          <a:bodyPr/>
          <a:lstStyle>
            <a:lvl1pPr>
              <a:defRPr b="0"/>
            </a:lvl1pPr>
          </a:lstStyle>
          <a:p>
            <a:pPr/>
            <a:r>
              <a:t>Συμπεράσματα</a:t>
            </a:r>
          </a:p>
        </p:txBody>
      </p:sp>
      <p:sp>
        <p:nvSpPr>
          <p:cNvPr id="221" name="Τα σύγχρονα εκπαιδευτικά σενάρια,"/>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2438338">
              <a:lnSpc>
                <a:spcPct val="90000"/>
              </a:lnSpc>
              <a:spcBef>
                <a:spcPts val="4500"/>
              </a:spcBef>
              <a:defRPr b="0" sz="4800"/>
            </a:lvl1pPr>
          </a:lstStyle>
          <a:p>
            <a:pPr/>
            <a:r>
              <a:t>Τα σύγχρονα εκπαιδευτικά σενάρια,</a:t>
            </a:r>
          </a:p>
        </p:txBody>
      </p:sp>
      <p:sp>
        <p:nvSpPr>
          <p:cNvPr id="222" name="έχουν τη δυνατότητα να μεταδώσουν πιο αποτελεσματικά τη γνώση, να προσελκύσουν πιο εύκολα την προσοχή του μαθητή, η οποία είναι ήδη στραμμένη στην ψηφιακή εποχή και να του επιτρέψουν να χρησιμοποιήσει μέσα όπως ο ηλεκτρονικός υπολογιστής για εκπαιδευτικο"/>
          <p:cNvSpPr txBox="1"/>
          <p:nvPr>
            <p:ph type="body" idx="1"/>
          </p:nvPr>
        </p:nvSpPr>
        <p:spPr>
          <a:prstGeom prst="rect">
            <a:avLst/>
          </a:prstGeom>
        </p:spPr>
        <p:txBody>
          <a:bodyPr/>
          <a:lstStyle>
            <a:lvl1pPr marL="0" indent="0">
              <a:buSzTx/>
              <a:buNone/>
            </a:lvl1pPr>
          </a:lstStyle>
          <a:p>
            <a:pPr/>
            <a:r>
              <a:t>έχουν τη δυνατότητα να μεταδώσουν πιο αποτελεσματικά τη γνώση, να προσελκύσουν πιο εύκολα την προσοχή του μαθητή, η οποία είναι ήδη στραμμένη στην ψηφιακή εποχή και να του επιτρέψουν να χρησιμοποιήσει μέσα όπως ο ηλεκτρονικός υπολογιστής για εκπαιδευτικούς σκοπούς, πέρα από ψυχαγωγικούς.</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Ευχαριστώ."/>
          <p:cNvSpPr txBox="1"/>
          <p:nvPr>
            <p:ph type="ctrTitle"/>
          </p:nvPr>
        </p:nvSpPr>
        <p:spPr>
          <a:xfrm>
            <a:off x="1206498" y="4533900"/>
            <a:ext cx="21971004" cy="4648200"/>
          </a:xfrm>
          <a:prstGeom prst="rect">
            <a:avLst/>
          </a:prstGeom>
        </p:spPr>
        <p:txBody>
          <a:bodyPr/>
          <a:lstStyle/>
          <a:p>
            <a:pPr/>
            <a:r>
              <a:t>Ευχαριστώ.</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5" name="Η επιστήμη των δεδομένων"/>
          <p:cNvSpPr txBox="1"/>
          <p:nvPr>
            <p:ph type="title"/>
          </p:nvPr>
        </p:nvSpPr>
        <p:spPr>
          <a:prstGeom prst="rect">
            <a:avLst/>
          </a:prstGeom>
        </p:spPr>
        <p:txBody>
          <a:bodyPr/>
          <a:lstStyle>
            <a:lvl1pPr>
              <a:defRPr b="0"/>
            </a:lvl1pPr>
          </a:lstStyle>
          <a:p>
            <a:pPr/>
            <a:r>
              <a:t>Η επιστήμη των δεδομένων</a:t>
            </a:r>
          </a:p>
        </p:txBody>
      </p:sp>
      <p:sp>
        <p:nvSpPr>
          <p:cNvPr id="176" name="Μπορεί να αναπαρασταθεί ως η διασταύρωση τριών κλάδων:"/>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Μπορεί να αναπαρασταθεί ως η διασταύρωση τριών κλάδων:</a:t>
            </a:r>
          </a:p>
        </p:txBody>
      </p:sp>
      <p:sp>
        <p:nvSpPr>
          <p:cNvPr id="177" name="Της επιστήμης των υπολογιστών…"/>
          <p:cNvSpPr txBox="1"/>
          <p:nvPr>
            <p:ph type="body" idx="1"/>
          </p:nvPr>
        </p:nvSpPr>
        <p:spPr>
          <a:prstGeom prst="rect">
            <a:avLst/>
          </a:prstGeom>
        </p:spPr>
        <p:txBody>
          <a:bodyPr/>
          <a:lstStyle/>
          <a:p>
            <a:pPr/>
            <a:r>
              <a:t>Της επιστήμης των υπολογιστών</a:t>
            </a:r>
          </a:p>
          <a:p>
            <a:pPr/>
            <a:r>
              <a:t>Των μαθηματικών-στατιστικής και</a:t>
            </a:r>
          </a:p>
          <a:p>
            <a:pPr/>
            <a:r>
              <a:t>Της γνώσης του εκάστοτε τομέα δεδομένων</a:t>
            </a:r>
          </a:p>
        </p:txBody>
      </p:sp>
      <p:pic>
        <p:nvPicPr>
          <p:cNvPr id="178" name="figure1.png" descr="figure1.png"/>
          <p:cNvPicPr>
            <a:picLocks noChangeAspect="1"/>
          </p:cNvPicPr>
          <p:nvPr/>
        </p:nvPicPr>
        <p:blipFill>
          <a:blip r:embed="rId3">
            <a:extLst/>
          </a:blip>
          <a:stretch>
            <a:fillRect/>
          </a:stretch>
        </p:blipFill>
        <p:spPr>
          <a:xfrm>
            <a:off x="14828713" y="4361377"/>
            <a:ext cx="7981101" cy="698918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0" name="Προκλήσεις στην Εκπαίδευση της Επιστήμης των Δεδομένων"/>
          <p:cNvSpPr txBox="1"/>
          <p:nvPr>
            <p:ph type="title"/>
          </p:nvPr>
        </p:nvSpPr>
        <p:spPr>
          <a:prstGeom prst="rect">
            <a:avLst/>
          </a:prstGeom>
        </p:spPr>
        <p:txBody>
          <a:bodyPr/>
          <a:lstStyle>
            <a:lvl1pPr defTabSz="1877520">
              <a:defRPr b="0" spc="-130" sz="6544"/>
            </a:lvl1pPr>
          </a:lstStyle>
          <a:p>
            <a:pPr/>
            <a:r>
              <a:t>Προκλήσεις στην Εκπαίδευση της Επιστήμης των Δεδομένων</a:t>
            </a:r>
          </a:p>
        </p:txBody>
      </p:sp>
      <p:sp>
        <p:nvSpPr>
          <p:cNvPr id="181" name="Για τον εκπαιδευτή ενδέχεται να είναι δύσκολο να κατανοήσει"/>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Για τον εκπαιδευτή ενδέχεται να είναι δύσκολο να κατανοήσει</a:t>
            </a:r>
          </a:p>
        </p:txBody>
      </p:sp>
      <p:sp>
        <p:nvSpPr>
          <p:cNvPr id="182" name="Τεχνικές συλλογής και καθαρισμού δεδομένων…"/>
          <p:cNvSpPr txBox="1"/>
          <p:nvPr>
            <p:ph type="body" idx="1"/>
          </p:nvPr>
        </p:nvSpPr>
        <p:spPr>
          <a:prstGeom prst="rect">
            <a:avLst/>
          </a:prstGeom>
        </p:spPr>
        <p:txBody>
          <a:bodyPr/>
          <a:lstStyle/>
          <a:p>
            <a:pPr/>
            <a:r>
              <a:t>Τεχνικές συλλογής και καθαρισμού δεδομένων</a:t>
            </a:r>
          </a:p>
          <a:p>
            <a:pPr/>
            <a:r>
              <a:t>Τεχνικές οπτικοποίησης δεδομένων και</a:t>
            </a:r>
          </a:p>
          <a:p>
            <a:pPr/>
            <a:r>
              <a:t>Αλγόριθμους μηχανικής μάθησης</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4" name="Προκλήσεις στην Εκπαίδευση της Επιστήμης των Δεδομένων"/>
          <p:cNvSpPr txBox="1"/>
          <p:nvPr>
            <p:ph type="title"/>
          </p:nvPr>
        </p:nvSpPr>
        <p:spPr>
          <a:prstGeom prst="rect">
            <a:avLst/>
          </a:prstGeom>
        </p:spPr>
        <p:txBody>
          <a:bodyPr/>
          <a:lstStyle>
            <a:lvl1pPr defTabSz="1877520">
              <a:defRPr b="0" spc="-130" sz="6544"/>
            </a:lvl1pPr>
          </a:lstStyle>
          <a:p>
            <a:pPr/>
            <a:r>
              <a:t>Προκλήσεις στην Εκπαίδευση της Επιστήμης των Δεδομένων</a:t>
            </a:r>
          </a:p>
        </p:txBody>
      </p:sp>
      <p:sp>
        <p:nvSpPr>
          <p:cNvPr id="185" name="Οι εκπαιδευόμενοι που δεν κατανοούν έννοιες μαθηματικών και στατιστικής ενδέχεται να δυσκολευτούν"/>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53084">
              <a:defRPr b="0" sz="3685"/>
            </a:lvl1pPr>
          </a:lstStyle>
          <a:p>
            <a:pPr/>
            <a:r>
              <a:t>Οι εκπαιδευόμενοι που δεν κατανοούν έννοιες μαθηματικών και στατιστικής ενδέχεται να δυσκολευτούν</a:t>
            </a:r>
          </a:p>
        </p:txBody>
      </p:sp>
      <p:sp>
        <p:nvSpPr>
          <p:cNvPr id="186" name="Να κατανοήσουν μοντέλα που παράγονται από αλγορίθμους μηχανικής μάθησης…"/>
          <p:cNvSpPr txBox="1"/>
          <p:nvPr>
            <p:ph type="body" idx="1"/>
          </p:nvPr>
        </p:nvSpPr>
        <p:spPr>
          <a:prstGeom prst="rect">
            <a:avLst/>
          </a:prstGeom>
        </p:spPr>
        <p:txBody>
          <a:bodyPr/>
          <a:lstStyle/>
          <a:p>
            <a:pPr/>
            <a:r>
              <a:t>Να κατανοήσουν μοντέλα που παράγονται από αλγορίθμους μηχανικής μάθησης</a:t>
            </a:r>
          </a:p>
          <a:p>
            <a:pPr/>
            <a:r>
              <a:t>Να αναλύσουν δεδομένα αποτελεσματικά</a:t>
            </a:r>
          </a:p>
          <a:p>
            <a:pPr/>
            <a:r>
              <a:t>Να δραστηριοποιηθούν επαγγελματικά σε τομείς του κλάδου</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8" name="Προκλήσεις στην Εκπαίδευση της Επιστήμης των Δεδομένων"/>
          <p:cNvSpPr txBox="1"/>
          <p:nvPr>
            <p:ph type="title"/>
          </p:nvPr>
        </p:nvSpPr>
        <p:spPr>
          <a:prstGeom prst="rect">
            <a:avLst/>
          </a:prstGeom>
        </p:spPr>
        <p:txBody>
          <a:bodyPr/>
          <a:lstStyle>
            <a:lvl1pPr defTabSz="1877520">
              <a:defRPr b="0" spc="-130" sz="6544"/>
            </a:lvl1pPr>
          </a:lstStyle>
          <a:p>
            <a:pPr/>
            <a:r>
              <a:t>Προκλήσεις στην Εκπαίδευση της Επιστήμης των Δεδομένων</a:t>
            </a:r>
          </a:p>
        </p:txBody>
      </p:sp>
      <p:sp>
        <p:nvSpPr>
          <p:cNvPr id="189" name="Το γεγονός αυτό ίσως επιφέρει επιπτώσεις σε τομείς:"/>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Το γεγονός αυτό ίσως επιφέρει επιπτώσεις σε τομείς:</a:t>
            </a:r>
          </a:p>
        </p:txBody>
      </p:sp>
      <p:sp>
        <p:nvSpPr>
          <p:cNvPr id="190" name="Της υγειονομικής περίθαλψης…"/>
          <p:cNvSpPr txBox="1"/>
          <p:nvPr>
            <p:ph type="body" idx="1"/>
          </p:nvPr>
        </p:nvSpPr>
        <p:spPr>
          <a:prstGeom prst="rect">
            <a:avLst/>
          </a:prstGeom>
        </p:spPr>
        <p:txBody>
          <a:bodyPr/>
          <a:lstStyle/>
          <a:p>
            <a:pPr/>
            <a:r>
              <a:t>Της υγειονομικής περίθαλψης</a:t>
            </a:r>
          </a:p>
          <a:p>
            <a:pPr/>
            <a:r>
              <a:t>Των οικονομικών</a:t>
            </a:r>
          </a:p>
          <a:p>
            <a:pPr/>
            <a:r>
              <a:t>Της πολιτικής</a:t>
            </a:r>
          </a:p>
          <a:p>
            <a:pPr marL="0" indent="0">
              <a:buSzTx/>
              <a:buNone/>
            </a:pPr>
            <a:r>
              <a:t>Καθώς και σε άλλους, οι οποίοι βασίζονται στους επιστήμονες των δεδομένων για την λήψη αποφάσεων</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2" name="Μεθοδολογία Διδασκαλίας"/>
          <p:cNvSpPr txBox="1"/>
          <p:nvPr>
            <p:ph type="title"/>
          </p:nvPr>
        </p:nvSpPr>
        <p:spPr>
          <a:prstGeom prst="rect">
            <a:avLst/>
          </a:prstGeom>
        </p:spPr>
        <p:txBody>
          <a:bodyPr/>
          <a:lstStyle>
            <a:lvl1pPr>
              <a:defRPr b="0"/>
            </a:lvl1pPr>
          </a:lstStyle>
          <a:p>
            <a:pPr/>
            <a:r>
              <a:t>Μεθοδολογία Διδασκαλίας</a:t>
            </a:r>
          </a:p>
        </p:txBody>
      </p:sp>
      <p:sp>
        <p:nvSpPr>
          <p:cNvPr id="193" name="Ο εκπαιδευτής παρίσταται ως μέντορας απέναντι στους μαθητές"/>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Ο εκπαιδευτής παρίσταται ως μέντορας απέναντι στους μαθητές</a:t>
            </a:r>
          </a:p>
        </p:txBody>
      </p:sp>
      <p:sp>
        <p:nvSpPr>
          <p:cNvPr id="194" name="Καθώς δεν παραθέτει τυχόν θεωρητικές πληροφορίες, δίνοντας στους μαθητές το ερέθισμα…"/>
          <p:cNvSpPr txBox="1"/>
          <p:nvPr>
            <p:ph type="body" idx="1"/>
          </p:nvPr>
        </p:nvSpPr>
        <p:spPr>
          <a:prstGeom prst="rect">
            <a:avLst/>
          </a:prstGeom>
        </p:spPr>
        <p:txBody>
          <a:bodyPr/>
          <a:lstStyle/>
          <a:p>
            <a:pPr marL="0" indent="0">
              <a:buSzTx/>
              <a:buNone/>
            </a:pPr>
            <a:r>
              <a:t>Καθώς δεν παραθέτει τυχόν θεωρητικές πληροφορίες, δίνοντας στους μαθητές το ερέθισμα </a:t>
            </a:r>
          </a:p>
          <a:p>
            <a:pPr/>
            <a:r>
              <a:t>Να συγκεντρώσουν πληροφορίες μόνοι τους στην ώρα τους μαθήματος </a:t>
            </a:r>
          </a:p>
          <a:p>
            <a:pPr/>
            <a:r>
              <a:t>Να τις συζητήσουν με την υπόλοιπη τάξη και </a:t>
            </a:r>
          </a:p>
          <a:p>
            <a:pPr/>
            <a:r>
              <a:t>Να επιβεβαιώσουν την ορθότητα των ευρημάτων τους από τον εκπαιδευτή</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6" name="Μεθοδολογία Διδασκαλίας"/>
          <p:cNvSpPr txBox="1"/>
          <p:nvPr>
            <p:ph type="title"/>
          </p:nvPr>
        </p:nvSpPr>
        <p:spPr>
          <a:prstGeom prst="rect">
            <a:avLst/>
          </a:prstGeom>
        </p:spPr>
        <p:txBody>
          <a:bodyPr/>
          <a:lstStyle>
            <a:lvl1pPr>
              <a:defRPr b="0"/>
            </a:lvl1pPr>
          </a:lstStyle>
          <a:p>
            <a:pPr/>
            <a:r>
              <a:t>Μεθοδολογία Διδασκαλίας</a:t>
            </a:r>
          </a:p>
        </p:txBody>
      </p:sp>
      <p:sp>
        <p:nvSpPr>
          <p:cNvPr id="197" name="Στόχος"/>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Στόχος</a:t>
            </a:r>
          </a:p>
        </p:txBody>
      </p:sp>
      <p:sp>
        <p:nvSpPr>
          <p:cNvPr id="198" name="Με το πέρας των μαθημάτων, οι εκπαιδευόμενοι θα μπορούν:…"/>
          <p:cNvSpPr txBox="1"/>
          <p:nvPr>
            <p:ph type="body" idx="1"/>
          </p:nvPr>
        </p:nvSpPr>
        <p:spPr>
          <a:prstGeom prst="rect">
            <a:avLst/>
          </a:prstGeom>
        </p:spPr>
        <p:txBody>
          <a:bodyPr/>
          <a:lstStyle/>
          <a:p>
            <a:pPr marL="0" indent="0" defTabSz="825500">
              <a:lnSpc>
                <a:spcPct val="100000"/>
              </a:lnSpc>
              <a:spcBef>
                <a:spcPts val="0"/>
              </a:spcBef>
              <a:buSzTx/>
              <a:buNone/>
              <a:defRPr sz="5500"/>
            </a:pPr>
            <a:r>
              <a:t>Με το πέρας των μαθημάτων, οι εκπαιδευόμενοι θα μπορούν:</a:t>
            </a:r>
          </a:p>
          <a:p>
            <a:pPr/>
            <a:r>
              <a:t>Να εφαρμόζουν πρακτικές χρήσης υπολογιστικών τεχνολογιών για τη συλλογή, οργάνωση και ανάλυση δεδομένων</a:t>
            </a:r>
          </a:p>
          <a:p>
            <a:pPr/>
            <a:r>
              <a:t>Να χρησιμοποιούν υπολογιστικά εργαλεία με σκοπό την αναγνώριση μοτίβων</a:t>
            </a:r>
          </a:p>
          <a:p>
            <a:pPr/>
            <a:r>
              <a:t>Καθώς και να είναι ικανοί να εκτελέσουν μια, πολύ απλή, ανάλυση δεδομένων, από ένα σύνολο δεδομένων που θα τους δοθεί</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0" name="Μεθοδολογία Διδασκαλίας"/>
          <p:cNvSpPr txBox="1"/>
          <p:nvPr>
            <p:ph type="title"/>
          </p:nvPr>
        </p:nvSpPr>
        <p:spPr>
          <a:prstGeom prst="rect">
            <a:avLst/>
          </a:prstGeom>
        </p:spPr>
        <p:txBody>
          <a:bodyPr/>
          <a:lstStyle>
            <a:lvl1pPr>
              <a:defRPr b="0"/>
            </a:lvl1pPr>
          </a:lstStyle>
          <a:p>
            <a:pPr/>
            <a:r>
              <a:t>Μεθοδολογία Διδασκαλίας</a:t>
            </a:r>
          </a:p>
        </p:txBody>
      </p:sp>
      <p:sp>
        <p:nvSpPr>
          <p:cNvPr id="201" name="Πέρα από τα προαναφερθέντα, οι μαθητές:"/>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Πέρα από τα προαναφερθέντα, οι μαθητές:</a:t>
            </a:r>
          </a:p>
        </p:txBody>
      </p:sp>
      <p:sp>
        <p:nvSpPr>
          <p:cNvPr id="202" name="Θα αναπτύξουν ικανότητες υπολογιστικής σκέψης,…"/>
          <p:cNvSpPr txBox="1"/>
          <p:nvPr>
            <p:ph type="body" idx="1"/>
          </p:nvPr>
        </p:nvSpPr>
        <p:spPr>
          <a:prstGeom prst="rect">
            <a:avLst/>
          </a:prstGeom>
        </p:spPr>
        <p:txBody>
          <a:bodyPr/>
          <a:lstStyle/>
          <a:p>
            <a:pPr/>
            <a:r>
              <a:t>Θα αναπτύξουν ικανότητες υπολογιστικής σκέψης,</a:t>
            </a:r>
          </a:p>
          <a:p>
            <a:pPr/>
            <a:r>
              <a:t>Θα ανακαλύψουν τον εκπαιδευτικό χαρακτήρα των ψηφιακών τεχνολογιών</a:t>
            </a:r>
          </a:p>
          <a:p>
            <a:pPr/>
            <a:r>
              <a:t>Θα διερευνήσουν και θα επιλύσουν προβλήματα με υπολογιστικά εργαλεία και</a:t>
            </a:r>
          </a:p>
          <a:p>
            <a:pPr/>
            <a:r>
              <a:t>Θα αναπτύξουν ικανότητες συνεργασίας</a:t>
            </a:r>
          </a:p>
          <a:p>
            <a:pPr marL="0" indent="0">
              <a:buSzTx/>
              <a:buNone/>
            </a:pPr>
            <a:r>
              <a:t>Οι μαθητές θα χωριστούν σε ομάδες 4 - 6 ατόμων, όπου θα συνεργάζονται, μεταξύ τους αλλά και με άλλες ομάδες, για την ολοκλήρωση της εκάστοτε άσκησης</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4" name="Μεθοδολογία Διδασκαλίας"/>
          <p:cNvSpPr txBox="1"/>
          <p:nvPr>
            <p:ph type="title"/>
          </p:nvPr>
        </p:nvSpPr>
        <p:spPr>
          <a:prstGeom prst="rect">
            <a:avLst/>
          </a:prstGeom>
        </p:spPr>
        <p:txBody>
          <a:bodyPr/>
          <a:lstStyle>
            <a:lvl1pPr>
              <a:defRPr b="0"/>
            </a:lvl1pPr>
          </a:lstStyle>
          <a:p>
            <a:pPr/>
            <a:r>
              <a:t>Μεθοδολογία Διδασκαλίας</a:t>
            </a:r>
          </a:p>
        </p:txBody>
      </p:sp>
      <p:sp>
        <p:nvSpPr>
          <p:cNvPr id="205" name="Το Σενάριο αποτελείται από 3 διαφορετικές φάσεις"/>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vl1pPr>
          </a:lstStyle>
          <a:p>
            <a:pPr/>
            <a:r>
              <a:t>Το Σενάριο αποτελείται από 3 διαφορετικές φάσεις</a:t>
            </a:r>
          </a:p>
        </p:txBody>
      </p:sp>
      <p:sp>
        <p:nvSpPr>
          <p:cNvPr id="206" name="Την θεωρητική υποστήριξη πριν την κάθε άσκηση…"/>
          <p:cNvSpPr txBox="1"/>
          <p:nvPr>
            <p:ph type="body" idx="1"/>
          </p:nvPr>
        </p:nvSpPr>
        <p:spPr>
          <a:prstGeom prst="rect">
            <a:avLst/>
          </a:prstGeom>
        </p:spPr>
        <p:txBody>
          <a:bodyPr/>
          <a:lstStyle/>
          <a:p>
            <a:pPr/>
            <a:r>
              <a:t>Την θεωρητική υποστήριξη πριν την κάθε άσκηση</a:t>
            </a:r>
          </a:p>
          <a:p>
            <a:pPr/>
            <a:r>
              <a:t>Την πρακτική εξάσκηση της θεωρητικής υποστήριξης (τις ασκήσεις) και</a:t>
            </a:r>
          </a:p>
          <a:p>
            <a:pPr/>
            <a:r>
              <a:t>Την αξιολόγηση</a:t>
            </a:r>
          </a:p>
          <a:p>
            <a:pPr marL="0" indent="0">
              <a:buSzTx/>
              <a:buNone/>
            </a:pPr>
            <a:r>
              <a:t>Η διάρκεια εκτέλεσης των τριών αυτών φάσεων διαρκεί τρεις εβδομάδες, ενώ με την ολοκλήρωση των τριών εβδομάδων επαναλαμβάνεται η διαδικασία</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2_DynamicDark">
  <a:themeElements>
    <a:clrScheme name="32_DynamicDark">
      <a:dk1>
        <a:srgbClr val="BE00FF"/>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2_DynamicDark">
      <a:majorFont>
        <a:latin typeface="Helvetica Neue"/>
        <a:ea typeface="Helvetica Neue"/>
        <a:cs typeface="Helvetica Neue"/>
      </a:majorFont>
      <a:minorFont>
        <a:latin typeface="Helvetica Neue"/>
        <a:ea typeface="Helvetica Neue"/>
        <a:cs typeface="Helvetica Neue"/>
      </a:minorFont>
    </a:fontScheme>
    <a:fmtScheme name="32_Dynamic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2_DynamicDark">
  <a:themeElements>
    <a:clrScheme name="32_DynamicDar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2_DynamicDark">
      <a:majorFont>
        <a:latin typeface="Helvetica Neue"/>
        <a:ea typeface="Helvetica Neue"/>
        <a:cs typeface="Helvetica Neue"/>
      </a:majorFont>
      <a:minorFont>
        <a:latin typeface="Helvetica Neue"/>
        <a:ea typeface="Helvetica Neue"/>
        <a:cs typeface="Helvetica Neue"/>
      </a:minorFont>
    </a:fontScheme>
    <a:fmtScheme name="32_Dynamic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