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8"/>
  </p:notesMasterIdLst>
  <p:sldIdLst>
    <p:sldId id="260" r:id="rId5"/>
    <p:sldId id="257" r:id="rId6"/>
    <p:sldId id="261" r:id="rId7"/>
    <p:sldId id="262" r:id="rId8"/>
    <p:sldId id="263" r:id="rId9"/>
    <p:sldId id="264" r:id="rId10"/>
    <p:sldId id="266" r:id="rId11"/>
    <p:sldId id="267" r:id="rId12"/>
    <p:sldId id="268" r:id="rId13"/>
    <p:sldId id="270" r:id="rId14"/>
    <p:sldId id="280" r:id="rId15"/>
    <p:sldId id="281" r:id="rId16"/>
    <p:sldId id="282" r:id="rId17"/>
    <p:sldId id="283" r:id="rId18"/>
    <p:sldId id="284" r:id="rId19"/>
    <p:sldId id="285" r:id="rId20"/>
    <p:sldId id="269" r:id="rId21"/>
    <p:sldId id="271" r:id="rId22"/>
    <p:sldId id="272" r:id="rId23"/>
    <p:sldId id="273" r:id="rId24"/>
    <p:sldId id="274" r:id="rId25"/>
    <p:sldId id="275" r:id="rId26"/>
    <p:sldId id="276" r:id="rId27"/>
    <p:sldId id="277" r:id="rId28"/>
    <p:sldId id="278"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1"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71" d="100"/>
          <a:sy n="71" d="100"/>
        </p:scale>
        <p:origin x="618" y="9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5/25/2020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5/25/2020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a:t>Web Testing</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lnSpcReduction="10000"/>
          </a:bodyPr>
          <a:lstStyle/>
          <a:p>
            <a:pPr algn="l"/>
            <a:r>
              <a:rPr lang="el-GR" dirty="0"/>
              <a:t>Άγγελος Τσελές (3170160)</a:t>
            </a:r>
          </a:p>
          <a:p>
            <a:pPr algn="l"/>
            <a:r>
              <a:rPr lang="el-GR" dirty="0"/>
              <a:t>Ανδρέας Πολυχρονάκης (3170140)</a:t>
            </a:r>
            <a:endParaRPr lang="en-US" dirty="0"/>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Πώς γίνεται ο έλεγχος συμβατότητας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fontScale="85000" lnSpcReduction="10000"/>
          </a:bodyPr>
          <a:lstStyle/>
          <a:p>
            <a:r>
              <a:rPr lang="el-GR" sz="1800" dirty="0"/>
              <a:t>Βήμα 1ο: </a:t>
            </a:r>
            <a:r>
              <a:rPr lang="en-US" sz="1800" dirty="0"/>
              <a:t> </a:t>
            </a:r>
            <a:r>
              <a:rPr lang="el-GR" sz="1800" dirty="0"/>
              <a:t>Αρχικά πρέπει να οριστούν τα περιβάλλοντα ή οι πλατφόρμες πάνω στις οποίες θέλουμε η εφαρμογή να δουλεύει. </a:t>
            </a:r>
            <a:endParaRPr lang="en-US" sz="1800" dirty="0"/>
          </a:p>
          <a:p>
            <a:r>
              <a:rPr lang="el-GR" sz="1800" dirty="0"/>
              <a:t>Βήμα 2ο: Ο tester πρέπει να έχει επαρκείς γνώσεις για τα περιβάλλοντα, το λογισμικό και το hardware έτσι ώστε να γνωρίζει εκ των προτέρων και με βεβαιότητα το πως θέλει να συμπεριφέρεται η εφαρμογή ανάλογα τις διαφορετικές διαμορφώσεις(configurations). </a:t>
            </a:r>
            <a:endParaRPr lang="en-US" sz="1800" dirty="0"/>
          </a:p>
          <a:p>
            <a:r>
              <a:rPr lang="el-GR" sz="1800" dirty="0"/>
              <a:t>Βήμα 3ο: Το περιβάλλον πρέπει να στηθεί κατάλληλα με πολλαπλές πλατφόρμες, συσκευές και δίκτυα και να ελεγχθεί εάν η εφαρμογή λειτουργεί κανονικά. </a:t>
            </a:r>
            <a:endParaRPr lang="en-US" sz="1800" dirty="0"/>
          </a:p>
          <a:p>
            <a:r>
              <a:rPr lang="el-GR" sz="1800" dirty="0"/>
              <a:t>Βήμα 4ο: Αναφορά προβλημάτων(Report bugs).Επιδιόρθωση τυχόν αποκλίσεων και ξανά έλεγχος συμβατότητας</a:t>
            </a:r>
            <a:endParaRPr lang="en-US" sz="1800" dirty="0"/>
          </a:p>
        </p:txBody>
      </p:sp>
    </p:spTree>
    <p:extLst>
      <p:ext uri="{BB962C8B-B14F-4D97-AF65-F5344CB8AC3E}">
        <p14:creationId xmlns:p14="http://schemas.microsoft.com/office/powerpoint/2010/main" val="20113971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Perfomance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Ο Έλεγχος Επίδοσης(Performance Testing) ελέγχει την ταχύτητα, τον χρόνο απόκρισης, την αξιοπιστία, τη χρήση πόρων, την επεκτασιμότητα ενός προγράμματος λογισμικού υπό τον αναμενόμενο φόρτο εργασίας τους.</a:t>
            </a:r>
            <a:endParaRPr lang="en-US" sz="1800" dirty="0"/>
          </a:p>
          <a:p>
            <a:r>
              <a:rPr lang="el-GR" sz="1800" dirty="0"/>
              <a:t> Ο σκοπός του Performance Testing δεν είναι να εντοπίσουμε λειτουργικά ελαττώματα, αλλά να εξαλείψουμε τα εμπόδια απόδοσης στο λογισμικό ή τη συσκευή.</a:t>
            </a:r>
            <a:endParaRPr lang="en-US" sz="1800" dirty="0"/>
          </a:p>
        </p:txBody>
      </p:sp>
    </p:spTree>
    <p:extLst>
      <p:ext uri="{BB962C8B-B14F-4D97-AF65-F5344CB8AC3E}">
        <p14:creationId xmlns:p14="http://schemas.microsoft.com/office/powerpoint/2010/main" val="42661254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Για ποιο λόγο κάνουμε Performance Testing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Ο Έλεγχος απόδοσης γίνεται για να παρέχει στους ενδιαφερόμενους πληροφορίες σχετικά με την εφαρμογή τους σχετικά με την ταχύτητα, τη σταθερότητα και την επεκτασιμότητα.</a:t>
            </a:r>
            <a:endParaRPr lang="en-US" sz="1800" dirty="0"/>
          </a:p>
          <a:p>
            <a:r>
              <a:rPr lang="el-GR" sz="1800" dirty="0"/>
              <a:t> </a:t>
            </a:r>
            <a:r>
              <a:rPr lang="en-US" sz="1800" dirty="0"/>
              <a:t>T</a:t>
            </a:r>
            <a:r>
              <a:rPr lang="el-GR" sz="1800" dirty="0"/>
              <a:t>ο Performance Testing αποκαλύπτει τι πρέπει να βελτιωθεί προτού το προϊόν κυκλοφορήσει στην αγορά. </a:t>
            </a:r>
            <a:r>
              <a:rPr lang="en-US" sz="1800" dirty="0"/>
              <a:t>.</a:t>
            </a:r>
          </a:p>
          <a:p>
            <a:endParaRPr lang="en-US" sz="1800" dirty="0"/>
          </a:p>
        </p:txBody>
      </p:sp>
    </p:spTree>
    <p:extLst>
      <p:ext uri="{BB962C8B-B14F-4D97-AF65-F5344CB8AC3E}">
        <p14:creationId xmlns:p14="http://schemas.microsoft.com/office/powerpoint/2010/main" val="18358343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Είδη Ελέγχου Επίδοσης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Load </a:t>
            </a:r>
            <a:r>
              <a:rPr lang="en-US" sz="1800" dirty="0"/>
              <a:t>Testing</a:t>
            </a:r>
          </a:p>
          <a:p>
            <a:r>
              <a:rPr lang="el-GR" sz="1800" dirty="0"/>
              <a:t>Stress Testing </a:t>
            </a:r>
            <a:endParaRPr lang="en-US" sz="1800" dirty="0"/>
          </a:p>
          <a:p>
            <a:r>
              <a:rPr lang="el-GR" sz="1800" dirty="0"/>
              <a:t>Endurance Testing</a:t>
            </a:r>
            <a:endParaRPr lang="en-US" sz="1800" dirty="0"/>
          </a:p>
          <a:p>
            <a:r>
              <a:rPr lang="el-GR" sz="1800" dirty="0"/>
              <a:t>Spike Testing </a:t>
            </a:r>
            <a:endParaRPr lang="en-US" sz="1800" dirty="0"/>
          </a:p>
          <a:p>
            <a:r>
              <a:rPr lang="el-GR" sz="1800" dirty="0"/>
              <a:t>Scalability Testing</a:t>
            </a:r>
            <a:endParaRPr lang="en-US" sz="1800" dirty="0"/>
          </a:p>
        </p:txBody>
      </p:sp>
    </p:spTree>
    <p:extLst>
      <p:ext uri="{BB962C8B-B14F-4D97-AF65-F5344CB8AC3E}">
        <p14:creationId xmlns:p14="http://schemas.microsoft.com/office/powerpoint/2010/main" val="25155388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έλεγχος επίδοσης στο Web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Περιλαμβάνει διαδικασίες όπως: </a:t>
            </a:r>
            <a:endParaRPr lang="en-US" sz="1800" dirty="0"/>
          </a:p>
          <a:p>
            <a:pPr marL="0" indent="0">
              <a:buNone/>
            </a:pPr>
            <a:r>
              <a:rPr lang="el-GR" sz="1800" dirty="0"/>
              <a:t>• Έλεγχος φόρτου ώστε να γίνει αντιληπτό το πως συμπεριφέρεται η ιστοσελίδα κάτω από νορμάλ και αυξημένο φόρτο. </a:t>
            </a:r>
            <a:endParaRPr lang="en-US" sz="1800" dirty="0"/>
          </a:p>
          <a:p>
            <a:pPr marL="0" indent="0">
              <a:buNone/>
            </a:pPr>
            <a:r>
              <a:rPr lang="el-GR" sz="1800" dirty="0"/>
              <a:t>• Stress test στην ιστοσελίδα ώστε να εντοπιστεί το οριακό σημείο(break point) όταν ωθείται στα άκρα ο φόρτος που δέχεται.</a:t>
            </a:r>
            <a:endParaRPr lang="en-US" sz="1800" dirty="0"/>
          </a:p>
          <a:p>
            <a:pPr marL="0" indent="0">
              <a:buNone/>
            </a:pPr>
            <a:r>
              <a:rPr lang="el-GR" sz="1800" dirty="0"/>
              <a:t>• Έλεγχος για το πως ανακάμπτει η ιστοσελίδα έπειτα από </a:t>
            </a:r>
            <a:r>
              <a:rPr lang="el-GR" sz="1800" dirty="0" err="1"/>
              <a:t>κρασάρισμα</a:t>
            </a:r>
            <a:r>
              <a:rPr lang="el-GR" sz="1800" dirty="0"/>
              <a:t> λόγω του αυξημένου φόρτου. </a:t>
            </a:r>
            <a:endParaRPr lang="en-US" sz="1800" dirty="0"/>
          </a:p>
        </p:txBody>
      </p:sp>
    </p:spTree>
    <p:extLst>
      <p:ext uri="{BB962C8B-B14F-4D97-AF65-F5344CB8AC3E}">
        <p14:creationId xmlns:p14="http://schemas.microsoft.com/office/powerpoint/2010/main" val="3322064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Εργαλεία Ελέγχου Επίδοσης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LoadNinja</a:t>
            </a:r>
            <a:endParaRPr lang="en-US" sz="1800" dirty="0"/>
          </a:p>
          <a:p>
            <a:r>
              <a:rPr lang="el-GR" sz="1800" dirty="0"/>
              <a:t> NeoLoad </a:t>
            </a:r>
            <a:endParaRPr lang="en-US" sz="1800" dirty="0"/>
          </a:p>
          <a:p>
            <a:r>
              <a:rPr lang="el-GR" sz="1800" dirty="0"/>
              <a:t> HP LoadRunner</a:t>
            </a:r>
            <a:endParaRPr lang="en-US" sz="1800" dirty="0"/>
          </a:p>
          <a:p>
            <a:r>
              <a:rPr lang="el-GR" sz="1800" dirty="0"/>
              <a:t> Jmeter</a:t>
            </a:r>
            <a:endParaRPr lang="en-US" sz="1800" dirty="0"/>
          </a:p>
        </p:txBody>
      </p:sp>
    </p:spTree>
    <p:extLst>
      <p:ext uri="{BB962C8B-B14F-4D97-AF65-F5344CB8AC3E}">
        <p14:creationId xmlns:p14="http://schemas.microsoft.com/office/powerpoint/2010/main" val="41358474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Database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Το database testing είναι ένας τύπος δοκιμών λογισμικού που ελέγχει το σχήμα, τους πίνακες, τους κανόνες ενεργοποίησης της υπό δοκιμή βάσης δεδομένων. Περιλαμβάνει τη δημιουργία σύνθετων ερωτημάτων για την εκτέλεση της δοκιμής φόρτωσης ή πίεσης στη βάση δεδομένων και τον έλεγχο της απόκρισης της. Ελέγχει την ακεραιότητα και τη συνέπεια των δεδομένων </a:t>
            </a:r>
            <a:endParaRPr lang="en-US" sz="1800" dirty="0"/>
          </a:p>
        </p:txBody>
      </p:sp>
    </p:spTree>
    <p:extLst>
      <p:ext uri="{BB962C8B-B14F-4D97-AF65-F5344CB8AC3E}">
        <p14:creationId xmlns:p14="http://schemas.microsoft.com/office/powerpoint/2010/main" val="29544994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Η αξία του Database Testing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Τα δεδομένα είναι κρίσιμα από επιχειρηματική άποψη. Εάν εκτελούνται λειτουργίες βάσης δεδομένων όπως εισαγωγή, διαγραφή και ενημέρωση χωρίς να δοκιμαστεί πρώτα η βάση δεδομένων για συνέπεια, κινδυνεύει να καταρρεύσει ολόκληρο το σύστημα</a:t>
            </a:r>
            <a:endParaRPr lang="en-US" sz="1800" dirty="0"/>
          </a:p>
          <a:p>
            <a:r>
              <a:rPr lang="el-GR" sz="1800" dirty="0"/>
              <a:t>Η δοκιμή βάσεων δεδομένων ασχολείται κυρίως με την εύρεση σφαλμάτων στις βάσεις δεδομένων έτσι ώστε να τα εξαλείψουν. Αυτό θα βελτιώσει την ποιότητα της βάσης δεδομένων ή του διαδικτυακού συστήματος.</a:t>
            </a:r>
            <a:endParaRPr lang="en-US" sz="1800" dirty="0"/>
          </a:p>
        </p:txBody>
      </p:sp>
    </p:spTree>
    <p:extLst>
      <p:ext uri="{BB962C8B-B14F-4D97-AF65-F5344CB8AC3E}">
        <p14:creationId xmlns:p14="http://schemas.microsoft.com/office/powerpoint/2010/main" val="124358783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Τα βήματα του Database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Το </a:t>
            </a:r>
            <a:r>
              <a:rPr lang="en-US" sz="1800" dirty="0"/>
              <a:t>database testing </a:t>
            </a:r>
            <a:r>
              <a:rPr lang="el-GR" sz="1800" dirty="0"/>
              <a:t>ακολουθεί τα εξής βήματα: </a:t>
            </a:r>
            <a:endParaRPr lang="en-US" sz="1800" dirty="0"/>
          </a:p>
          <a:p>
            <a:r>
              <a:rPr lang="en-US" sz="1800" dirty="0"/>
              <a:t>Data validity testing. </a:t>
            </a:r>
          </a:p>
          <a:p>
            <a:r>
              <a:rPr lang="en-US" sz="1800" dirty="0"/>
              <a:t>Data Integrity testing </a:t>
            </a:r>
          </a:p>
          <a:p>
            <a:r>
              <a:rPr lang="en-US" sz="1800" dirty="0"/>
              <a:t>Performance related to data base.</a:t>
            </a:r>
          </a:p>
          <a:p>
            <a:r>
              <a:rPr lang="en-US" sz="1800" dirty="0"/>
              <a:t> Testing of Procedure, triggers and functions.</a:t>
            </a:r>
          </a:p>
        </p:txBody>
      </p:sp>
    </p:spTree>
    <p:extLst>
      <p:ext uri="{BB962C8B-B14F-4D97-AF65-F5344CB8AC3E}">
        <p14:creationId xmlns:p14="http://schemas.microsoft.com/office/powerpoint/2010/main" val="182625633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Το </a:t>
            </a:r>
            <a:r>
              <a:rPr lang="en-US" dirty="0"/>
              <a:t>Database testing </a:t>
            </a:r>
            <a:r>
              <a:rPr lang="el-GR" dirty="0"/>
              <a:t>στο </a:t>
            </a:r>
            <a:r>
              <a:rPr lang="en-US" dirty="0"/>
              <a:t>Web Testing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Οι έλεγχοι αυτοί περιλαμβάνουν: </a:t>
            </a:r>
            <a:endParaRPr lang="en-US" sz="1800" dirty="0"/>
          </a:p>
          <a:p>
            <a:r>
              <a:rPr lang="el-GR" sz="1800" dirty="0"/>
              <a:t>Έλεγχος για εμφάνιση σφαλμάτων κατά την εκτέλεση επερωτήσεων </a:t>
            </a:r>
            <a:endParaRPr lang="en-US" sz="1800" dirty="0"/>
          </a:p>
          <a:p>
            <a:r>
              <a:rPr lang="el-GR" sz="1800" dirty="0"/>
              <a:t>Η ακεραιότητα των δεδομένων διατηρείται κατά την δημιουργία, ενημέρωση και διαγραφή δεδομένων σε μία βάση δεδομένων.</a:t>
            </a:r>
            <a:endParaRPr lang="en-US" sz="1800" dirty="0"/>
          </a:p>
          <a:p>
            <a:r>
              <a:rPr lang="el-GR" sz="1800" dirty="0"/>
              <a:t> Έλεγχος για χρόνο απόκρισης των επερωτήσεων. </a:t>
            </a:r>
            <a:endParaRPr lang="en-US" sz="1800" dirty="0"/>
          </a:p>
          <a:p>
            <a:r>
              <a:rPr lang="el-GR" sz="1800" dirty="0"/>
              <a:t> Έλεγχος αν τα δεδομένα, που ανακτήθηκαν από την βάση δεδομένων, εμφανίζονται κανονικά στην εφαρμογή</a:t>
            </a:r>
            <a:endParaRPr lang="en-US" sz="1800" dirty="0"/>
          </a:p>
        </p:txBody>
      </p:sp>
    </p:spTree>
    <p:extLst>
      <p:ext uri="{BB962C8B-B14F-4D97-AF65-F5344CB8AC3E}">
        <p14:creationId xmlns:p14="http://schemas.microsoft.com/office/powerpoint/2010/main" val="3024777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Τι είναι </a:t>
            </a:r>
            <a:r>
              <a:rPr lang="en-US" dirty="0"/>
              <a:t>Web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1800" dirty="0"/>
              <a:t>To </a:t>
            </a:r>
            <a:r>
              <a:rPr lang="el-GR" sz="1800" dirty="0"/>
              <a:t>Web Testing είναι πρακτική του Software Testing που ελέγχει εφαρμογές διαδικτύου(web application) ή ιστοσελίδες με στόχο των εντοπισμό πιθανών bug.</a:t>
            </a:r>
          </a:p>
          <a:p>
            <a:r>
              <a:rPr lang="el-GR" sz="1800" dirty="0"/>
              <a:t>Επιθυμητός στόχος είναι ο εντοπισμός ενός λάθους να γίνεται όσο το δυνατόν νωρίτερα και το λογισμικό πρέπει να ελέγχεται εξονυχιστικά πριν γίνει διαθέσιμο στην αγορά. Σε αυτό το πρόβλημα έρχεται να δώσει λύση το Web Testing, το οποίο αποτελείται από πολλά επίπεδα ελέγχου και εξασφαλίζει ότι η εφαρμογή(ή ιστοσελίδα) είναι πλήρως λειτουργική και μπορεί να εκδοθεί.</a:t>
            </a: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Εργαλεία</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SolarWinds Database Performance </a:t>
            </a:r>
            <a:endParaRPr lang="en-US" sz="1800" dirty="0"/>
          </a:p>
          <a:p>
            <a:r>
              <a:rPr lang="el-GR" sz="1800" dirty="0"/>
              <a:t> Data Factory </a:t>
            </a:r>
            <a:endParaRPr lang="en-US" sz="1800" dirty="0"/>
          </a:p>
          <a:p>
            <a:r>
              <a:rPr lang="el-GR" sz="1800" dirty="0"/>
              <a:t>SQL Server </a:t>
            </a:r>
            <a:endParaRPr lang="en-US" sz="1800" dirty="0"/>
          </a:p>
          <a:p>
            <a:r>
              <a:rPr lang="el-GR" sz="1800" dirty="0"/>
              <a:t>Οracle SQL Developer</a:t>
            </a:r>
            <a:endParaRPr lang="en-US" sz="1800" dirty="0"/>
          </a:p>
        </p:txBody>
      </p:sp>
    </p:spTree>
    <p:extLst>
      <p:ext uri="{BB962C8B-B14F-4D97-AF65-F5344CB8AC3E}">
        <p14:creationId xmlns:p14="http://schemas.microsoft.com/office/powerpoint/2010/main" val="20280829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Interface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Έλεγχος Διεπαφής(Interface Testing) ορίζεται ως ο τύπος ελέγχου λογισμικού ο οποίος επαληθεύει εάν η επικοινωνία μεταξύ δύο διαφορετικών συστημάτων λογισμικού γίνεται σωστά. Μία σύνδεση που ενσωματώνει δύο λειτουργικές μονάδες ονομάζεται διεπαφή .Η διεπαφή στον χώρο της πληροφορικής μπορεί να έχει πολλές μορφές όπως API, web services κλπ.</a:t>
            </a:r>
          </a:p>
          <a:p>
            <a:r>
              <a:rPr lang="el-GR" sz="1800" dirty="0"/>
              <a:t> Ο έλεγχος αυτών των υπηρεσιών/διεπαφών σύνδεσης αναφέρεται ως Έλεγχος διεπαφής.</a:t>
            </a:r>
            <a:r>
              <a:rPr lang="en-US" sz="1800" dirty="0"/>
              <a:t>.</a:t>
            </a:r>
          </a:p>
          <a:p>
            <a:endParaRPr lang="en-US" sz="1800" dirty="0"/>
          </a:p>
        </p:txBody>
      </p:sp>
    </p:spTree>
    <p:extLst>
      <p:ext uri="{BB962C8B-B14F-4D97-AF65-F5344CB8AC3E}">
        <p14:creationId xmlns:p14="http://schemas.microsoft.com/office/powerpoint/2010/main" val="287966972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Πως γίνεται ο Έλεγχος Διεπαφής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Ο έλεγχος διεπαφής περιλαμβάνει τον έλεγχο δυο κύριων τμημάτων: </a:t>
            </a:r>
          </a:p>
          <a:p>
            <a:r>
              <a:rPr lang="el-GR" sz="1800" dirty="0"/>
              <a:t>Διεπαφή μεταξύ διακομιστή ιστού(Web Server) και διακομιστή εφαρμογής (Application server) </a:t>
            </a:r>
          </a:p>
          <a:p>
            <a:r>
              <a:rPr lang="el-GR" sz="1800" dirty="0"/>
              <a:t>2) Διεπαφή μεταξύ διακομιστή εφαρμογής και διακομιστή βάσης δεδομένων (Database server)</a:t>
            </a:r>
            <a:endParaRPr lang="en-US" sz="1800" dirty="0"/>
          </a:p>
        </p:txBody>
      </p:sp>
    </p:spTree>
    <p:extLst>
      <p:ext uri="{BB962C8B-B14F-4D97-AF65-F5344CB8AC3E}">
        <p14:creationId xmlns:p14="http://schemas.microsoft.com/office/powerpoint/2010/main" val="411733698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Πλεονεκτήματα Ελέγχου Διεπαφής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lnSpcReduction="10000"/>
          </a:bodyPr>
          <a:lstStyle/>
          <a:p>
            <a:r>
              <a:rPr lang="el-GR" sz="1800" dirty="0"/>
              <a:t>Εξασφαλίζει ότι ο τελικός χρήστης/πελάτης δεν θα αντιμετωπίσει προβλήματα κατά την χρήση του συγκεκριμένου λογισμικού/εφαρμογής</a:t>
            </a:r>
          </a:p>
          <a:p>
            <a:r>
              <a:rPr lang="el-GR" sz="1800" dirty="0"/>
              <a:t> Εντοπίζει σε ποια πεδία της εφαρμογής έχει πρόσβαση ο τελικός χρήστης και ελέγχει το κατά πόσο αυτά είναι φιλικά προς την χρήση.</a:t>
            </a:r>
          </a:p>
          <a:p>
            <a:r>
              <a:rPr lang="el-GR" sz="1800" dirty="0"/>
              <a:t> Επαληθεύει απαιτήσεις ασφάλειας κατά την επικοινωνία μεταξύ των συστημάτων </a:t>
            </a:r>
          </a:p>
          <a:p>
            <a:r>
              <a:rPr lang="el-GR" sz="1800" dirty="0"/>
              <a:t> Ελέγχει εάν μια λύση μπορεί να επιδιορθώσει τυχόν προβλήματα δικτύου μεταξύ του διακομιστή εφαρμογής και της ιστοσελίδας.</a:t>
            </a:r>
            <a:endParaRPr lang="en-US" sz="1800" dirty="0"/>
          </a:p>
        </p:txBody>
      </p:sp>
    </p:spTree>
    <p:extLst>
      <p:ext uri="{BB962C8B-B14F-4D97-AF65-F5344CB8AC3E}">
        <p14:creationId xmlns:p14="http://schemas.microsoft.com/office/powerpoint/2010/main" val="253620877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Τύποι Ελέγχου Διεπαφής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Ροή Εργασίας(Workflow) </a:t>
            </a:r>
          </a:p>
          <a:p>
            <a:r>
              <a:rPr lang="el-GR" sz="1800" dirty="0"/>
              <a:t>Ακραίες Περιπτώσεις/Απροσδόκητες τιμές(Edge cases/unexpected values)</a:t>
            </a:r>
          </a:p>
          <a:p>
            <a:r>
              <a:rPr lang="el-GR" sz="1800" dirty="0"/>
              <a:t>Επίδοση, Φόρτος, Έλεγχος Δικτύου(Perfomance ,load, and network testing)</a:t>
            </a:r>
          </a:p>
          <a:p>
            <a:r>
              <a:rPr lang="el-GR" sz="1800" dirty="0"/>
              <a:t>Ξεχωριστά συστήματα</a:t>
            </a:r>
            <a:endParaRPr lang="en-US" sz="1800" dirty="0"/>
          </a:p>
        </p:txBody>
      </p:sp>
    </p:spTree>
    <p:extLst>
      <p:ext uri="{BB962C8B-B14F-4D97-AF65-F5344CB8AC3E}">
        <p14:creationId xmlns:p14="http://schemas.microsoft.com/office/powerpoint/2010/main" val="384112954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Έλεγχος Διεπαφής στο Web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Ελέγχονται 3 στρώματα</a:t>
            </a:r>
            <a:r>
              <a:rPr lang="en-US" sz="1800" dirty="0"/>
              <a:t> </a:t>
            </a:r>
            <a:r>
              <a:rPr lang="el-GR" sz="1800" dirty="0"/>
              <a:t>(layers)</a:t>
            </a:r>
            <a:r>
              <a:rPr lang="en-US" sz="1800" dirty="0"/>
              <a:t> :</a:t>
            </a:r>
          </a:p>
          <a:p>
            <a:r>
              <a:rPr lang="el-GR" sz="1800" dirty="0"/>
              <a:t>Εφαρμογή</a:t>
            </a:r>
            <a:endParaRPr lang="en-US" sz="1800" dirty="0"/>
          </a:p>
          <a:p>
            <a:r>
              <a:rPr lang="el-GR" sz="1800" dirty="0"/>
              <a:t>Διακομιστής Ιστού(Web Server) </a:t>
            </a:r>
            <a:endParaRPr lang="en-US" sz="1800" dirty="0"/>
          </a:p>
          <a:p>
            <a:r>
              <a:rPr lang="el-GR" sz="1800" dirty="0"/>
              <a:t>Διακομιστής Βάσης Δεδομένων(Database Server)</a:t>
            </a:r>
            <a:endParaRPr lang="en-US" sz="1800" dirty="0"/>
          </a:p>
        </p:txBody>
      </p:sp>
    </p:spTree>
    <p:extLst>
      <p:ext uri="{BB962C8B-B14F-4D97-AF65-F5344CB8AC3E}">
        <p14:creationId xmlns:p14="http://schemas.microsoft.com/office/powerpoint/2010/main" val="3341466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Security Testing</a:t>
            </a:r>
            <a:endParaRPr lang="en-US" b="1"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Έλεγχο Ασφαλείας(Security Testing) ονομάζουμε τον τύπο ελέγχου λογισμικού ο οποίος εντοπίζει τρωτά σημεία</a:t>
            </a:r>
            <a:r>
              <a:rPr lang="en-US" sz="1800" dirty="0"/>
              <a:t> </a:t>
            </a:r>
            <a:r>
              <a:rPr lang="el-GR" sz="1800" dirty="0"/>
              <a:t>(vulnerabilities)</a:t>
            </a:r>
            <a:r>
              <a:rPr lang="en-US" sz="1800" dirty="0"/>
              <a:t> </a:t>
            </a:r>
            <a:r>
              <a:rPr lang="el-GR" sz="1800" dirty="0"/>
              <a:t>,απειλές και πιθανά ρίσκα σε μία εφαρμογή λογισμικού και αποτρέπει κακόβουλες επιθέσεις από εισβολείς.</a:t>
            </a:r>
            <a:endParaRPr lang="en-US" sz="1800" dirty="0"/>
          </a:p>
          <a:p>
            <a:r>
              <a:rPr lang="el-GR" sz="1800" dirty="0"/>
              <a:t> Σκοπός είναι ο εντοπισμός όλων των πιθανών αδυναμιών του συστήματος λογισμικού το οποίο μπορεί να έχει σαν αποτέλεσμα την απώλεια πληροφορίας , εσόδων και άλλων πολύτιμων στοιχείων για έναν ιδιώτη ή οργανισμό. </a:t>
            </a:r>
            <a:endParaRPr lang="en-US" sz="1800" dirty="0"/>
          </a:p>
        </p:txBody>
      </p:sp>
    </p:spTree>
    <p:extLst>
      <p:ext uri="{BB962C8B-B14F-4D97-AF65-F5344CB8AC3E}">
        <p14:creationId xmlns:p14="http://schemas.microsoft.com/office/powerpoint/2010/main" val="424858434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Τύποι ελέγχων ασφαλείας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FF7B4397-13FB-4C3C-BE6F-2337F5BB28E6}"/>
              </a:ext>
            </a:extLst>
          </p:cNvPr>
          <p:cNvPicPr>
            <a:picLocks noChangeAspect="1"/>
          </p:cNvPicPr>
          <p:nvPr/>
        </p:nvPicPr>
        <p:blipFill>
          <a:blip r:embed="rId2"/>
          <a:stretch>
            <a:fillRect/>
          </a:stretch>
        </p:blipFill>
        <p:spPr>
          <a:xfrm>
            <a:off x="920443" y="2246687"/>
            <a:ext cx="6115662" cy="3925513"/>
          </a:xfrm>
          <a:prstGeom prst="rect">
            <a:avLst/>
          </a:prstGeom>
        </p:spPr>
      </p:pic>
    </p:spTree>
    <p:extLst>
      <p:ext uri="{BB962C8B-B14F-4D97-AF65-F5344CB8AC3E}">
        <p14:creationId xmlns:p14="http://schemas.microsoft.com/office/powerpoint/2010/main" val="210635505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Πως γίνεται ο έλεγχος ασφαλείας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endParaRPr lang="en-US" sz="1800" dirty="0"/>
          </a:p>
        </p:txBody>
      </p:sp>
      <p:pic>
        <p:nvPicPr>
          <p:cNvPr id="6" name="Picture 5">
            <a:extLst>
              <a:ext uri="{FF2B5EF4-FFF2-40B4-BE49-F238E27FC236}">
                <a16:creationId xmlns:a16="http://schemas.microsoft.com/office/drawing/2014/main" id="{F93497B8-3F55-499A-AEAC-2AA3838C133E}"/>
              </a:ext>
            </a:extLst>
          </p:cNvPr>
          <p:cNvPicPr>
            <a:picLocks noChangeAspect="1"/>
          </p:cNvPicPr>
          <p:nvPr/>
        </p:nvPicPr>
        <p:blipFill>
          <a:blip r:embed="rId2"/>
          <a:stretch>
            <a:fillRect/>
          </a:stretch>
        </p:blipFill>
        <p:spPr>
          <a:xfrm>
            <a:off x="480584" y="2177865"/>
            <a:ext cx="7390611" cy="3208327"/>
          </a:xfrm>
          <a:prstGeom prst="rect">
            <a:avLst/>
          </a:prstGeom>
        </p:spPr>
      </p:pic>
    </p:spTree>
    <p:extLst>
      <p:ext uri="{BB962C8B-B14F-4D97-AF65-F5344CB8AC3E}">
        <p14:creationId xmlns:p14="http://schemas.microsoft.com/office/powerpoint/2010/main" val="347390497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Τεχνικές/Προσεγγίσεις στον Έλεγχο Ασφαλείας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Στον έλεγχο ασφαλείας χρησιμοποιούνται διάφορες μεθοδολογίες. Μερικές από αυτές είναι: </a:t>
            </a:r>
            <a:endParaRPr lang="en-US" sz="1800" dirty="0"/>
          </a:p>
          <a:p>
            <a:r>
              <a:rPr lang="el-GR" sz="1800" dirty="0"/>
              <a:t>Tiger Box</a:t>
            </a:r>
            <a:endParaRPr lang="en-US" sz="1800" dirty="0"/>
          </a:p>
          <a:p>
            <a:r>
              <a:rPr lang="el-GR" sz="1800" dirty="0"/>
              <a:t>Black Box</a:t>
            </a:r>
            <a:endParaRPr lang="en-US" sz="1800" dirty="0"/>
          </a:p>
          <a:p>
            <a:r>
              <a:rPr lang="el-GR" sz="1800" dirty="0"/>
              <a:t>Grey Box.</a:t>
            </a:r>
            <a:endParaRPr lang="en-US" sz="1800" dirty="0"/>
          </a:p>
          <a:p>
            <a:endParaRPr lang="en-US" sz="1800" dirty="0"/>
          </a:p>
        </p:txBody>
      </p:sp>
    </p:spTree>
    <p:extLst>
      <p:ext uri="{BB962C8B-B14F-4D97-AF65-F5344CB8AC3E}">
        <p14:creationId xmlns:p14="http://schemas.microsoft.com/office/powerpoint/2010/main" val="13732114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Functionality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Λειτουργικό Έλεγχο(Functional Testing) ονομάζουμε τον τύπο ελέγχου λογισμικού(Software Testing) ο οποίος επικυρώνει το λογισμικό σύστημα σχετικά με τις λειτουργικές απαιτήσεις. </a:t>
            </a:r>
          </a:p>
          <a:p>
            <a:r>
              <a:rPr lang="el-GR" sz="1800" dirty="0"/>
              <a:t>Σκοπός του Functional Testing είναι να ελέγξει κάθε λειτουργία της εφαρμογής λογισμικού, τοποθετώντας κατάλληλη είσοδο(input) και επαληθεύει το τελικό αποτέλεσμα(output) σε σύγκριση με τις λειτουργικές απαιτήσεις.</a:t>
            </a:r>
            <a:endParaRPr lang="en-US" sz="1800" dirty="0"/>
          </a:p>
        </p:txBody>
      </p:sp>
    </p:spTree>
    <p:extLst>
      <p:ext uri="{BB962C8B-B14F-4D97-AF65-F5344CB8AC3E}">
        <p14:creationId xmlns:p14="http://schemas.microsoft.com/office/powerpoint/2010/main" val="301629703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Ρόλοι στον Έλεγχο Ασφαλείας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Χάκερ</a:t>
            </a:r>
          </a:p>
          <a:p>
            <a:r>
              <a:rPr lang="el-GR" sz="1800" dirty="0"/>
              <a:t> Κράκερ</a:t>
            </a:r>
            <a:endParaRPr lang="en-US" sz="1800" dirty="0"/>
          </a:p>
          <a:p>
            <a:r>
              <a:rPr lang="el-GR" sz="1800" dirty="0"/>
              <a:t>Ηθικοί χάκερ</a:t>
            </a:r>
          </a:p>
          <a:p>
            <a:r>
              <a:rPr lang="el-GR" sz="1800" dirty="0"/>
              <a:t>Σεναριόπαιδα(Script Kiddies)</a:t>
            </a:r>
          </a:p>
          <a:p>
            <a:endParaRPr lang="en-US" sz="1800" dirty="0"/>
          </a:p>
        </p:txBody>
      </p:sp>
    </p:spTree>
    <p:extLst>
      <p:ext uri="{BB962C8B-B14F-4D97-AF65-F5344CB8AC3E}">
        <p14:creationId xmlns:p14="http://schemas.microsoft.com/office/powerpoint/2010/main" val="2434293880"/>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έλεγχος ασφαλείας στο Web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fontScale="92500" lnSpcReduction="20000"/>
          </a:bodyPr>
          <a:lstStyle/>
          <a:p>
            <a:pPr marL="0" indent="0">
              <a:buNone/>
            </a:pPr>
            <a:r>
              <a:rPr lang="el-GR" sz="1800" dirty="0"/>
              <a:t>Ο έλεγχος περιλαμβάνει: </a:t>
            </a:r>
          </a:p>
          <a:p>
            <a:r>
              <a:rPr lang="el-GR" sz="1800" dirty="0"/>
              <a:t>Έλεγχος για μη εξουσιοδοτημένη πρόσβαση ώστε να διασφαλιστεί ότι οι σελίδες δεν θα προσπελαύνονται.</a:t>
            </a:r>
          </a:p>
          <a:p>
            <a:r>
              <a:rPr lang="el-GR" sz="1800" dirty="0"/>
              <a:t> Αρχεία με ευαίσθητο περιεχόμενο δεν μπορούν να κατεβαστούν χωρίς την απαραίτητη άδεια </a:t>
            </a:r>
          </a:p>
          <a:p>
            <a:r>
              <a:rPr lang="el-GR" sz="1800" dirty="0"/>
              <a:t> Έλεγχος για παρατεταμένη αδράνεια χρήστη και τερματισμός της συνεδρίασης </a:t>
            </a:r>
          </a:p>
          <a:p>
            <a:r>
              <a:rPr lang="el-GR" sz="1800" dirty="0"/>
              <a:t> Η ιστοσελίδα πρέπει να κατευθύνει σε κρυπτογραφημένες σελίδες κατά πιστοποίηση SSL.</a:t>
            </a:r>
            <a:endParaRPr lang="en-US" sz="1800" dirty="0"/>
          </a:p>
          <a:p>
            <a:endParaRPr lang="en-US" sz="1800" dirty="0"/>
          </a:p>
        </p:txBody>
      </p:sp>
    </p:spTree>
    <p:extLst>
      <p:ext uri="{BB962C8B-B14F-4D97-AF65-F5344CB8AC3E}">
        <p14:creationId xmlns:p14="http://schemas.microsoft.com/office/powerpoint/2010/main" val="64266835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Εργαλεία</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1800" dirty="0"/>
              <a:t>Owasp</a:t>
            </a:r>
            <a:endParaRPr lang="el-GR" sz="1800" dirty="0"/>
          </a:p>
          <a:p>
            <a:r>
              <a:rPr lang="en-US" sz="1800" dirty="0"/>
              <a:t>WireShark</a:t>
            </a:r>
            <a:endParaRPr lang="el-GR" sz="1800" dirty="0"/>
          </a:p>
          <a:p>
            <a:r>
              <a:rPr lang="en-US" sz="1800" dirty="0"/>
              <a:t>W3af</a:t>
            </a:r>
          </a:p>
          <a:p>
            <a:endParaRPr lang="en-US" sz="1800" dirty="0"/>
          </a:p>
        </p:txBody>
      </p:sp>
    </p:spTree>
    <p:extLst>
      <p:ext uri="{BB962C8B-B14F-4D97-AF65-F5344CB8AC3E}">
        <p14:creationId xmlns:p14="http://schemas.microsoft.com/office/powerpoint/2010/main" val="129847007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Usability Testing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r>
              <a:rPr lang="el-GR" sz="1800" dirty="0"/>
              <a:t>Ο Έλεγχος Χρηστικότητας(Usability Test) υπολογίζει το πόσο εύκολο είναι στην χρήση και φιλικό προς τον χρήστη(user-friendly) είναι ένα σύστημα λογισμικού.</a:t>
            </a:r>
          </a:p>
          <a:p>
            <a:r>
              <a:rPr lang="el-GR" sz="1800" dirty="0"/>
              <a:t> Αυτός ο έλεγχος εστιάζει κυρίως στην ευκολία του χρήστη να χρησιμοποιήσει την εφαρμογή, την ελαστικότητα όσον αφορά τους ελέγχους χειρισμού και στην ικανότητα του συστήματος να εκπληρώνει τους σκοπούς του.</a:t>
            </a:r>
            <a:endParaRPr lang="en-US" sz="1800" dirty="0"/>
          </a:p>
        </p:txBody>
      </p:sp>
    </p:spTree>
    <p:extLst>
      <p:ext uri="{BB962C8B-B14F-4D97-AF65-F5344CB8AC3E}">
        <p14:creationId xmlns:p14="http://schemas.microsoft.com/office/powerpoint/2010/main" val="88608804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Χαρακτηριστικά εύχρηστης εφαρμογής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43840B5A-DD19-44EA-B991-05F35EDBD718}"/>
              </a:ext>
            </a:extLst>
          </p:cNvPr>
          <p:cNvPicPr>
            <a:picLocks noChangeAspect="1"/>
          </p:cNvPicPr>
          <p:nvPr/>
        </p:nvPicPr>
        <p:blipFill>
          <a:blip r:embed="rId2"/>
          <a:stretch>
            <a:fillRect/>
          </a:stretch>
        </p:blipFill>
        <p:spPr>
          <a:xfrm>
            <a:off x="1207750" y="2611717"/>
            <a:ext cx="5448543" cy="3864291"/>
          </a:xfrm>
          <a:prstGeom prst="rect">
            <a:avLst/>
          </a:prstGeom>
        </p:spPr>
      </p:pic>
    </p:spTree>
    <p:extLst>
      <p:ext uri="{BB962C8B-B14F-4D97-AF65-F5344CB8AC3E}">
        <p14:creationId xmlns:p14="http://schemas.microsoft.com/office/powerpoint/2010/main" val="418695260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Πως γίνεται ο Έλεγχος Χρηστικότητας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Τα βήματα για να γίνει ένα πλήρης έλεγχος είναι τα εξής: </a:t>
            </a:r>
          </a:p>
          <a:p>
            <a:r>
              <a:rPr lang="el-GR" sz="1800" dirty="0"/>
              <a:t>Σχεδιασμός </a:t>
            </a:r>
          </a:p>
          <a:p>
            <a:r>
              <a:rPr lang="el-GR" sz="1800" dirty="0"/>
              <a:t> Πρόσληψη</a:t>
            </a:r>
          </a:p>
          <a:p>
            <a:r>
              <a:rPr lang="el-GR" sz="1800" dirty="0"/>
              <a:t> Έλεγχος Χρηστικότητας </a:t>
            </a:r>
          </a:p>
          <a:p>
            <a:r>
              <a:rPr lang="el-GR" sz="1800" dirty="0"/>
              <a:t>Ανάλυση Δεδομένων</a:t>
            </a:r>
          </a:p>
          <a:p>
            <a:r>
              <a:rPr lang="el-GR" sz="1800" dirty="0"/>
              <a:t> Αναφορά</a:t>
            </a:r>
          </a:p>
        </p:txBody>
      </p:sp>
    </p:spTree>
    <p:extLst>
      <p:ext uri="{BB962C8B-B14F-4D97-AF65-F5344CB8AC3E}">
        <p14:creationId xmlns:p14="http://schemas.microsoft.com/office/powerpoint/2010/main" val="42992615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Τι πρέπει να ελεγχθεί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fontScale="92500" lnSpcReduction="20000"/>
          </a:bodyPr>
          <a:lstStyle/>
          <a:p>
            <a:pPr marL="0" indent="0">
              <a:buNone/>
            </a:pPr>
            <a:r>
              <a:rPr lang="el-GR" sz="1800" dirty="0"/>
              <a:t>Για έναν αποτελεσματικό και επιτυχημένο έλεγχο πρέπει να πληρούνται ορισμένες προϋποθέσεις όπως: </a:t>
            </a:r>
          </a:p>
          <a:p>
            <a:pPr marL="0" indent="0">
              <a:buNone/>
            </a:pPr>
            <a:r>
              <a:rPr lang="el-GR" sz="1800" dirty="0"/>
              <a:t>✓ Ο έλεγχος πρέπει να ξεκινήσει στα αρχικά στάδια του σχεδιασμού και της ανάπτυξης του προϊόντος.</a:t>
            </a:r>
          </a:p>
          <a:p>
            <a:pPr marL="0" indent="0">
              <a:buNone/>
            </a:pPr>
            <a:r>
              <a:rPr lang="el-GR" sz="1800" dirty="0"/>
              <a:t>✓ Είναι καλή πρακτική να γίνει έλεγχος χρηστικότητας στο προϊόν του ανταγωνιστή προτού ξεκινήσει η ανάπτυξη του προϊόντος.</a:t>
            </a:r>
          </a:p>
          <a:p>
            <a:pPr marL="0" indent="0">
              <a:buNone/>
            </a:pPr>
            <a:r>
              <a:rPr lang="el-GR" sz="1800" dirty="0"/>
              <a:t>✓ Πρέπει να γίνει η κατάλληλη επιλογή χρηστών για να τεστάρουν το σύστημα </a:t>
            </a:r>
          </a:p>
          <a:p>
            <a:pPr marL="0" indent="0">
              <a:buNone/>
            </a:pPr>
            <a:r>
              <a:rPr lang="el-GR" sz="1800" dirty="0"/>
              <a:t>✓ Πρέπει να μπουν περιορισμοί στο εύρος ζώνης ώστε να δοκιμαστεί κάτω από οποιαδήποτε ποιότητα δικτύου.</a:t>
            </a:r>
            <a:endParaRPr lang="en-US" sz="1800" dirty="0"/>
          </a:p>
        </p:txBody>
      </p:sp>
    </p:spTree>
    <p:extLst>
      <p:ext uri="{BB962C8B-B14F-4D97-AF65-F5344CB8AC3E}">
        <p14:creationId xmlns:p14="http://schemas.microsoft.com/office/powerpoint/2010/main" val="261261580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Έλεγχος Χρηστικότητας στο Web Testing </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Δύο τομείς που ελέγχονται είναι τα εξής:</a:t>
            </a:r>
          </a:p>
          <a:p>
            <a:r>
              <a:rPr lang="el-GR" sz="1800" dirty="0"/>
              <a:t> Πλοήγηση: Το μενού, τα πλήκτρα ή οι σύνδεσμοι προς άλλες σελίδες πρέπει να είναι ευδιάκριτα σε όλες τις ιστοσελίδες. </a:t>
            </a:r>
          </a:p>
          <a:p>
            <a:r>
              <a:rPr lang="el-GR" sz="1800" dirty="0"/>
              <a:t> Περιεχόμενο: Το περιεχόμενο πρέπει, επίσης , να είναι ευδιάκριτο χωρίς ορθογραφικά ή συντακτικά λάθη.</a:t>
            </a:r>
            <a:endParaRPr lang="en-US" sz="1800" dirty="0"/>
          </a:p>
          <a:p>
            <a:endParaRPr lang="en-US" sz="1800" dirty="0"/>
          </a:p>
        </p:txBody>
      </p:sp>
    </p:spTree>
    <p:extLst>
      <p:ext uri="{BB962C8B-B14F-4D97-AF65-F5344CB8AC3E}">
        <p14:creationId xmlns:p14="http://schemas.microsoft.com/office/powerpoint/2010/main" val="84143188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Crowd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Το Crowd Testing(ή Crowdsource Testing) σημαίνει ότι δοκιμάζουμε και βελτιστοποιούμε τη φιλικότητα προς το χρήστη, τη χρηστικότητα και τη λειτουργικότητα των ψηφιακών προϊόντων σας υπό πραγματικές συνθήκες χρησιμοποιώντας τη συλλογική γνώση μιας παγκόσμιας διαδικτυακής κοινότητας - του πλήθους μας.</a:t>
            </a:r>
            <a:endParaRPr lang="en-US" sz="1800" dirty="0"/>
          </a:p>
          <a:p>
            <a:endParaRPr lang="en-US" sz="1800" dirty="0"/>
          </a:p>
        </p:txBody>
      </p:sp>
    </p:spTree>
    <p:extLst>
      <p:ext uri="{BB962C8B-B14F-4D97-AF65-F5344CB8AC3E}">
        <p14:creationId xmlns:p14="http://schemas.microsoft.com/office/powerpoint/2010/main" val="6177183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Το Crowd Testing στο Web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Επιλέγεται ένας τεράστιος αριθμός ατόμων(πλήθος) προκειμένου να εκτελέσουν ελέγχους που σε διαφορετική περίπτωση θα έπρεπε να εκτελεστούν από μία ομάδα ανθρώπων της εταιρείας. Το crowd testing είναι ένα ενδιαφέρον concept και βοηθάει στον εντοπισμό πολλών απαρατήρητων αποκλίσεων.</a:t>
            </a:r>
            <a:endParaRPr lang="en-US" sz="1800" dirty="0"/>
          </a:p>
        </p:txBody>
      </p:sp>
    </p:spTree>
    <p:extLst>
      <p:ext uri="{BB962C8B-B14F-4D97-AF65-F5344CB8AC3E}">
        <p14:creationId xmlns:p14="http://schemas.microsoft.com/office/powerpoint/2010/main" val="28582158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Τα βήματα του </a:t>
            </a:r>
            <a:r>
              <a:rPr lang="en-US" dirty="0"/>
              <a:t>Functionality Testing</a:t>
            </a:r>
          </a:p>
        </p:txBody>
      </p:sp>
      <p:pic>
        <p:nvPicPr>
          <p:cNvPr id="5" name="Content Placeholder 4">
            <a:extLst>
              <a:ext uri="{FF2B5EF4-FFF2-40B4-BE49-F238E27FC236}">
                <a16:creationId xmlns:a16="http://schemas.microsoft.com/office/drawing/2014/main" id="{A109FD64-784A-4D73-BAA3-5AA091F4A8A1}"/>
              </a:ext>
            </a:extLst>
          </p:cNvPr>
          <p:cNvPicPr>
            <a:picLocks noGrp="1" noChangeAspect="1"/>
          </p:cNvPicPr>
          <p:nvPr>
            <p:ph idx="1"/>
          </p:nvPr>
        </p:nvPicPr>
        <p:blipFill>
          <a:blip r:embed="rId2"/>
          <a:stretch>
            <a:fillRect/>
          </a:stretch>
        </p:blipFill>
        <p:spPr>
          <a:xfrm>
            <a:off x="811463" y="2475073"/>
            <a:ext cx="6149920" cy="3889057"/>
          </a:xfrm>
        </p:spPr>
      </p:pic>
    </p:spTree>
    <p:extLst>
      <p:ext uri="{BB962C8B-B14F-4D97-AF65-F5344CB8AC3E}">
        <p14:creationId xmlns:p14="http://schemas.microsoft.com/office/powerpoint/2010/main" val="188349002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Φάσεις</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r>
              <a:rPr lang="el-GR" sz="1800" dirty="0"/>
              <a:t>Φάση Ι - Φάση προγραμματισμού και προετοιμασίας </a:t>
            </a:r>
          </a:p>
          <a:p>
            <a:r>
              <a:rPr lang="el-GR" sz="1800" dirty="0"/>
              <a:t>Φάση II - Φάση έναρξης και διαμόρφωσης </a:t>
            </a:r>
          </a:p>
          <a:p>
            <a:r>
              <a:rPr lang="el-GR" sz="1800" dirty="0"/>
              <a:t>Φάση </a:t>
            </a:r>
            <a:r>
              <a:rPr lang="en-US" sz="1800" dirty="0"/>
              <a:t>III - </a:t>
            </a:r>
            <a:r>
              <a:rPr lang="el-GR" sz="1800" dirty="0"/>
              <a:t>Φάση εκτέλεσης </a:t>
            </a:r>
          </a:p>
          <a:p>
            <a:r>
              <a:rPr lang="el-GR" sz="1800" dirty="0"/>
              <a:t>Φάση </a:t>
            </a:r>
            <a:r>
              <a:rPr lang="en-US" sz="1800" dirty="0"/>
              <a:t>IV - </a:t>
            </a:r>
            <a:r>
              <a:rPr lang="el-GR" sz="1800" dirty="0"/>
              <a:t>Αξιολόγηση αποτελεσμάτων </a:t>
            </a:r>
            <a:endParaRPr lang="en-US" sz="1800" dirty="0"/>
          </a:p>
        </p:txBody>
      </p:sp>
    </p:spTree>
    <p:extLst>
      <p:ext uri="{BB962C8B-B14F-4D97-AF65-F5344CB8AC3E}">
        <p14:creationId xmlns:p14="http://schemas.microsoft.com/office/powerpoint/2010/main" val="272218962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Πότε να μην χρησιμοποιείται το Crowd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r>
              <a:rPr lang="el-GR" sz="1800" dirty="0"/>
              <a:t>Πρωτοποριακές τεχνικές και στρατηγικές </a:t>
            </a:r>
          </a:p>
          <a:p>
            <a:r>
              <a:rPr lang="el-GR" sz="1800" dirty="0"/>
              <a:t>Εμπιστευτικότητα δεδομένων </a:t>
            </a:r>
          </a:p>
          <a:p>
            <a:r>
              <a:rPr lang="en-US" sz="1800" dirty="0"/>
              <a:t>Fitment for crowdtesting </a:t>
            </a:r>
          </a:p>
        </p:txBody>
      </p:sp>
    </p:spTree>
    <p:extLst>
      <p:ext uri="{BB962C8B-B14F-4D97-AF65-F5344CB8AC3E}">
        <p14:creationId xmlns:p14="http://schemas.microsoft.com/office/powerpoint/2010/main" val="237427882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Τι κοιτάμε σε μια πλατφόρμα</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Εταιρείες με εμπειρία στο crowd testing</a:t>
            </a:r>
          </a:p>
          <a:p>
            <a:r>
              <a:rPr lang="el-GR" sz="1800" dirty="0"/>
              <a:t>Η φύση του </a:t>
            </a:r>
            <a:r>
              <a:rPr lang="en-US" sz="1800" dirty="0"/>
              <a:t>project</a:t>
            </a:r>
            <a:endParaRPr lang="el-GR" sz="1800" dirty="0"/>
          </a:p>
          <a:p>
            <a:r>
              <a:rPr lang="el-GR" sz="1800" dirty="0"/>
              <a:t>Σταθερές οικονομικά εταιρείες</a:t>
            </a:r>
          </a:p>
        </p:txBody>
      </p:sp>
    </p:spTree>
    <p:extLst>
      <p:ext uri="{BB962C8B-B14F-4D97-AF65-F5344CB8AC3E}">
        <p14:creationId xmlns:p14="http://schemas.microsoft.com/office/powerpoint/2010/main" val="52689662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89027" y="4363570"/>
            <a:ext cx="10522932" cy="4988859"/>
          </a:xfrm>
        </p:spPr>
        <p:txBody>
          <a:bodyPr>
            <a:normAutofit/>
          </a:bodyPr>
          <a:lstStyle/>
          <a:p>
            <a:pPr algn="l"/>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lgn="ctr">
              <a:buNone/>
            </a:pPr>
            <a:r>
              <a:rPr lang="el-GR" sz="4000" b="1" dirty="0"/>
              <a:t>ΤΕΛΟΣ</a:t>
            </a:r>
            <a:endParaRPr lang="en-US" sz="4000" b="1" dirty="0"/>
          </a:p>
        </p:txBody>
      </p:sp>
    </p:spTree>
    <p:extLst>
      <p:ext uri="{BB962C8B-B14F-4D97-AF65-F5344CB8AC3E}">
        <p14:creationId xmlns:p14="http://schemas.microsoft.com/office/powerpoint/2010/main" val="17073170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λειτουργικός έλεγχος στο Web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l-GR" sz="1800" dirty="0"/>
              <a:t>Περιλαμβάνει: </a:t>
            </a:r>
            <a:endParaRPr lang="en-US" sz="1800" dirty="0"/>
          </a:p>
          <a:p>
            <a:r>
              <a:rPr lang="el-GR" sz="1800" dirty="0"/>
              <a:t>Έλεγχο όλων των συνδέσμων(links) της ιστοσελίδας</a:t>
            </a:r>
            <a:endParaRPr lang="en-US" sz="1800" dirty="0"/>
          </a:p>
          <a:p>
            <a:r>
              <a:rPr lang="el-GR" sz="1800" dirty="0"/>
              <a:t>Έλεγχο των φορμών(forms)</a:t>
            </a:r>
            <a:endParaRPr lang="en-US" sz="1800" dirty="0"/>
          </a:p>
          <a:p>
            <a:r>
              <a:rPr lang="el-GR" sz="1800" dirty="0"/>
              <a:t> Έλεγχο των cookies</a:t>
            </a:r>
            <a:endParaRPr lang="en-US" sz="1800" dirty="0"/>
          </a:p>
          <a:p>
            <a:r>
              <a:rPr lang="en-US" sz="1800" dirty="0"/>
              <a:t> </a:t>
            </a:r>
            <a:r>
              <a:rPr lang="el-GR" sz="1800" dirty="0"/>
              <a:t>Έλεγχο HTML &amp; CSS κώδικα.</a:t>
            </a:r>
            <a:endParaRPr lang="en-US" sz="1800" dirty="0"/>
          </a:p>
          <a:p>
            <a:r>
              <a:rPr lang="en-US" sz="1800" dirty="0"/>
              <a:t> </a:t>
            </a:r>
            <a:r>
              <a:rPr lang="el-GR" sz="1800" dirty="0"/>
              <a:t>Έλεγχο ροής εργασίας. </a:t>
            </a:r>
            <a:endParaRPr lang="en-US" sz="1800" dirty="0"/>
          </a:p>
        </p:txBody>
      </p:sp>
    </p:spTree>
    <p:extLst>
      <p:ext uri="{BB962C8B-B14F-4D97-AF65-F5344CB8AC3E}">
        <p14:creationId xmlns:p14="http://schemas.microsoft.com/office/powerpoint/2010/main" val="17860529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Εργαλεία Λειτουργικού Ελέγχου</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RanorexStudio</a:t>
            </a:r>
          </a:p>
          <a:p>
            <a:r>
              <a:rPr lang="el-GR" sz="1800" dirty="0"/>
              <a:t> Selenium </a:t>
            </a:r>
          </a:p>
          <a:p>
            <a:r>
              <a:rPr lang="el-GR" sz="1800" dirty="0"/>
              <a:t>QTP</a:t>
            </a:r>
          </a:p>
          <a:p>
            <a:r>
              <a:rPr lang="el-GR" sz="1800" dirty="0"/>
              <a:t> J</a:t>
            </a:r>
            <a:r>
              <a:rPr lang="en-US" sz="1800" dirty="0"/>
              <a:t>u</a:t>
            </a:r>
            <a:r>
              <a:rPr lang="el-GR" sz="1800" dirty="0"/>
              <a:t>nit</a:t>
            </a:r>
          </a:p>
          <a:p>
            <a:r>
              <a:rPr lang="el-GR" sz="1800" dirty="0"/>
              <a:t> soapUI</a:t>
            </a:r>
            <a:endParaRPr lang="en-US" sz="1800" dirty="0"/>
          </a:p>
        </p:txBody>
      </p:sp>
    </p:spTree>
    <p:extLst>
      <p:ext uri="{BB962C8B-B14F-4D97-AF65-F5344CB8AC3E}">
        <p14:creationId xmlns:p14="http://schemas.microsoft.com/office/powerpoint/2010/main" val="25550833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Compatibility Testing</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l-GR" sz="1800" dirty="0"/>
              <a:t>Έλεγχος συμβατότητας(Compatibility Testing) είναι ένας τύπος ελέγχου λογισμικού ο οποίος εξετάζει εάν ένα λογισμικό μπορεί να τρέχει σε διαφορετικά hardware, λειτουργικά συστήματα, εφαρμογές, περιβάλλοντα δικτύου ή κινητές συσκευές. Ανήκει στην κατηγορία του μη λειτουργικού ελέγχου </a:t>
            </a:r>
            <a:endParaRPr lang="en-US" sz="1800" dirty="0"/>
          </a:p>
          <a:p>
            <a:pPr marL="0" indent="0">
              <a:buNone/>
            </a:pPr>
            <a:endParaRPr lang="en-US" sz="1800" dirty="0"/>
          </a:p>
        </p:txBody>
      </p:sp>
    </p:spTree>
    <p:extLst>
      <p:ext uri="{BB962C8B-B14F-4D97-AF65-F5344CB8AC3E}">
        <p14:creationId xmlns:p14="http://schemas.microsoft.com/office/powerpoint/2010/main" val="31098723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Τύποι Ελέγχων συμβατότητας</a:t>
            </a:r>
            <a:endParaRPr lang="en-US" dirty="0"/>
          </a:p>
        </p:txBody>
      </p:sp>
      <p:pic>
        <p:nvPicPr>
          <p:cNvPr id="5" name="Content Placeholder 4">
            <a:extLst>
              <a:ext uri="{FF2B5EF4-FFF2-40B4-BE49-F238E27FC236}">
                <a16:creationId xmlns:a16="http://schemas.microsoft.com/office/drawing/2014/main" id="{3FABC4CE-05AE-43A7-B463-45A8A4537868}"/>
              </a:ext>
            </a:extLst>
          </p:cNvPr>
          <p:cNvPicPr>
            <a:picLocks noGrp="1" noChangeAspect="1"/>
          </p:cNvPicPr>
          <p:nvPr>
            <p:ph idx="1"/>
          </p:nvPr>
        </p:nvPicPr>
        <p:blipFill>
          <a:blip r:embed="rId2"/>
          <a:stretch>
            <a:fillRect/>
          </a:stretch>
        </p:blipFill>
        <p:spPr>
          <a:xfrm>
            <a:off x="1379600" y="2127489"/>
            <a:ext cx="5341834" cy="4142891"/>
          </a:xfrm>
        </p:spPr>
      </p:pic>
    </p:spTree>
    <p:extLst>
      <p:ext uri="{BB962C8B-B14F-4D97-AF65-F5344CB8AC3E}">
        <p14:creationId xmlns:p14="http://schemas.microsoft.com/office/powerpoint/2010/main" val="40677164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l-GR" dirty="0"/>
              <a:t>Ο έλεγχος συμβατότητας στο Web Testing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fontScale="92500" lnSpcReduction="10000"/>
          </a:bodyPr>
          <a:lstStyle/>
          <a:p>
            <a:pPr marL="0" indent="0">
              <a:buNone/>
            </a:pPr>
            <a:r>
              <a:rPr lang="el-GR" sz="1800" dirty="0"/>
              <a:t>Ο έλεγχος συμβατότητας εξασφαλίζει ότι η εφαρμογή ιστού μπορεί να λειτουργήσει το ίδιο ομαλά σε διαφορετικές συσκευές. Εστιάζει κυρίως σε δύο τύπους, τον εξυπηρετητή και το λειτουργικό σύστημα.</a:t>
            </a:r>
            <a:endParaRPr lang="en-US" sz="1800" dirty="0"/>
          </a:p>
          <a:p>
            <a:pPr marL="0" indent="0">
              <a:buNone/>
            </a:pPr>
            <a:r>
              <a:rPr lang="el-GR" sz="1800" dirty="0"/>
              <a:t> Χρησιμοποιούμε διαφορετικά εργαλεία για τον κάθε τύπο. Για τον εξυπηρετητή, ένα πολύ χρήσιμο είναι το BrowserStack το οποίο βοηθάει έναν μηχανικό λογισμικού να ελέγχει μια εφαρμογή σε διαφορετικούς εξυπηρετητές.</a:t>
            </a:r>
            <a:endParaRPr lang="en-US" sz="1800" dirty="0"/>
          </a:p>
          <a:p>
            <a:pPr marL="0" indent="0">
              <a:buNone/>
            </a:pPr>
            <a:r>
              <a:rPr lang="el-GR" sz="1800" dirty="0"/>
              <a:t> Για το λειτουργικό σύστημα, γίνεται χρήση των Virtual Desktop.</a:t>
            </a:r>
            <a:r>
              <a:rPr lang="en-US" sz="1800" dirty="0"/>
              <a:t> </a:t>
            </a:r>
            <a:r>
              <a:rPr lang="el-GR" sz="1800" dirty="0"/>
              <a:t>Χρησιμοποιείται για να τρέχουν οι εφαρμογές σε πολλαπλά λειτουργικά συστήματα ως εικονικές μηχανές(virtual machines). </a:t>
            </a:r>
            <a:endParaRPr lang="en-US" sz="1800" dirty="0"/>
          </a:p>
        </p:txBody>
      </p:sp>
    </p:spTree>
    <p:extLst>
      <p:ext uri="{BB962C8B-B14F-4D97-AF65-F5344CB8AC3E}">
        <p14:creationId xmlns:p14="http://schemas.microsoft.com/office/powerpoint/2010/main" val="404190181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tf22644756</Template>
  <TotalTime>0</TotalTime>
  <Words>1743</Words>
  <Application>Microsoft Office PowerPoint</Application>
  <PresentationFormat>Widescreen</PresentationFormat>
  <Paragraphs>168</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Corbel</vt:lpstr>
      <vt:lpstr>Parallax</vt:lpstr>
      <vt:lpstr>Web Testing</vt:lpstr>
      <vt:lpstr>Τι είναι Web Testing</vt:lpstr>
      <vt:lpstr>Functionality Testing</vt:lpstr>
      <vt:lpstr>Τα βήματα του Functionality Testing</vt:lpstr>
      <vt:lpstr>Ο λειτουργικός έλεγχος στο Web Testing</vt:lpstr>
      <vt:lpstr>Εργαλεία Λειτουργικού Ελέγχου</vt:lpstr>
      <vt:lpstr>Compatibility Testing</vt:lpstr>
      <vt:lpstr>Τύποι Ελέγχων συμβατότητας</vt:lpstr>
      <vt:lpstr>Ο έλεγχος συμβατότητας στο Web Testing</vt:lpstr>
      <vt:lpstr>Πώς γίνεται ο έλεγχος συμβατότητας </vt:lpstr>
      <vt:lpstr>Perfomance Testing</vt:lpstr>
      <vt:lpstr>Για ποιο λόγο κάνουμε Performance Testing </vt:lpstr>
      <vt:lpstr>Είδη Ελέγχου Επίδοσης</vt:lpstr>
      <vt:lpstr>Ο έλεγχος επίδοσης στο Web Testing</vt:lpstr>
      <vt:lpstr>Εργαλεία Ελέγχου Επίδοσης</vt:lpstr>
      <vt:lpstr>Database Testing</vt:lpstr>
      <vt:lpstr>Η αξία του Database Testing </vt:lpstr>
      <vt:lpstr>Τα βήματα του Database Testing</vt:lpstr>
      <vt:lpstr>Το Database testing στο Web Testing </vt:lpstr>
      <vt:lpstr>Εργαλεία</vt:lpstr>
      <vt:lpstr>Interface Testing</vt:lpstr>
      <vt:lpstr>Πως γίνεται ο Έλεγχος Διεπαφής </vt:lpstr>
      <vt:lpstr>Πλεονεκτήματα Ελέγχου Διεπαφής</vt:lpstr>
      <vt:lpstr>Τύποι Ελέγχου Διεπαφής</vt:lpstr>
      <vt:lpstr>Ο Έλεγχος Διεπαφής στο Web Testing</vt:lpstr>
      <vt:lpstr>Security Testing</vt:lpstr>
      <vt:lpstr>Τύποι ελέγχων ασφαλείας </vt:lpstr>
      <vt:lpstr>Πως γίνεται ο έλεγχος ασφαλείας </vt:lpstr>
      <vt:lpstr>Τεχνικές/Προσεγγίσεις στον Έλεγχο Ασφαλείας</vt:lpstr>
      <vt:lpstr>Ρόλοι στον Έλεγχο Ασφαλείας </vt:lpstr>
      <vt:lpstr>Ο έλεγχος ασφαλείας στο Web Testing</vt:lpstr>
      <vt:lpstr>Εργαλεία</vt:lpstr>
      <vt:lpstr>Usability Testing </vt:lpstr>
      <vt:lpstr>Χαρακτηριστικά εύχρηστης εφαρμογής</vt:lpstr>
      <vt:lpstr>Πως γίνεται ο Έλεγχος Χρηστικότητας</vt:lpstr>
      <vt:lpstr>Τι πρέπει να ελεγχθεί </vt:lpstr>
      <vt:lpstr>Ο Έλεγχος Χρηστικότητας στο Web Testing </vt:lpstr>
      <vt:lpstr>Crowd Testing</vt:lpstr>
      <vt:lpstr>Το Crowd Testing στο Web Testing</vt:lpstr>
      <vt:lpstr>Φάσεις</vt:lpstr>
      <vt:lpstr>Πότε να μην χρησιμοποιείται το Crowd Testing</vt:lpstr>
      <vt:lpstr>Τι κοιτάμε σε μια πλατφόρμα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2020-05-25T13:16:00Z</dcterms:created>
  <dcterms:modified xsi:type="dcterms:W3CDTF">2020-05-25T14:30:22Z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