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60" r:id="rId5"/>
    <p:sldId id="259" r:id="rId6"/>
    <p:sldId id="261" r:id="rId7"/>
    <p:sldId id="271" r:id="rId8"/>
    <p:sldId id="272" r:id="rId9"/>
    <p:sldId id="278" r:id="rId10"/>
    <p:sldId id="269" r:id="rId11"/>
    <p:sldId id="262" r:id="rId12"/>
    <p:sldId id="270" r:id="rId13"/>
    <p:sldId id="263" r:id="rId14"/>
    <p:sldId id="277" r:id="rId15"/>
    <p:sldId id="276" r:id="rId16"/>
    <p:sldId id="264" r:id="rId17"/>
    <p:sldId id="275" r:id="rId18"/>
    <p:sldId id="265" r:id="rId19"/>
    <p:sldId id="274" r:id="rId20"/>
    <p:sldId id="273"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368769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4974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67321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217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653417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324188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710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527399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408643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1816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2668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87903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9" name="Slide Number Placeholder 8"/>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67569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3"/>
          <p:cNvSpPr>
            <a:spLocks noGrp="1"/>
          </p:cNvSpPr>
          <p:nvPr>
            <p:ph type="ftr" sz="quarter" idx="11"/>
          </p:nvPr>
        </p:nvSpPr>
        <p:spPr/>
        <p:txBody>
          <a:bodyPr/>
          <a:lstStyle/>
          <a:p>
            <a:endParaRPr lang="el-GR" dirty="0"/>
          </a:p>
        </p:txBody>
      </p:sp>
      <p:sp>
        <p:nvSpPr>
          <p:cNvPr id="6" name="Slide Number Placeholder 4"/>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98952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2"/>
          <p:cNvSpPr>
            <a:spLocks noGrp="1"/>
          </p:cNvSpPr>
          <p:nvPr>
            <p:ph type="ftr" sz="quarter" idx="11"/>
          </p:nvPr>
        </p:nvSpPr>
        <p:spPr/>
        <p:txBody>
          <a:bodyPr/>
          <a:lstStyle/>
          <a:p>
            <a:endParaRPr lang="el-GR" dirty="0"/>
          </a:p>
        </p:txBody>
      </p:sp>
      <p:sp>
        <p:nvSpPr>
          <p:cNvPr id="6" name="Slide Number Placeholder 3"/>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95481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5"/>
          <p:cNvSpPr>
            <a:spLocks noGrp="1"/>
          </p:cNvSpPr>
          <p:nvPr>
            <p:ph type="ftr" sz="quarter" idx="11"/>
          </p:nvPr>
        </p:nvSpPr>
        <p:spPr/>
        <p:txBody>
          <a:bodyPr/>
          <a:lstStyle/>
          <a:p>
            <a:endParaRPr lang="el-GR" dirty="0"/>
          </a:p>
        </p:txBody>
      </p:sp>
      <p:sp>
        <p:nvSpPr>
          <p:cNvPr id="6"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01625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410353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48E61B-6CFC-4C6C-B903-8E3FD7FB6D2A}" type="datetimeFigureOut">
              <a:rPr lang="el-GR" smtClean="0"/>
              <a:t>18/5/2023</a:t>
            </a:fld>
            <a:endParaRPr lang="el-G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5D070E-8E4D-4E7F-BDF7-050ED962A6DB}" type="slidenum">
              <a:rPr lang="el-GR" smtClean="0"/>
              <a:t>‹#›</a:t>
            </a:fld>
            <a:endParaRPr lang="el-GR" dirty="0"/>
          </a:p>
        </p:txBody>
      </p:sp>
    </p:spTree>
    <p:extLst>
      <p:ext uri="{BB962C8B-B14F-4D97-AF65-F5344CB8AC3E}">
        <p14:creationId xmlns:p14="http://schemas.microsoft.com/office/powerpoint/2010/main" val="20848639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70E62-A030-A9C9-9E95-5C1B8C401179}"/>
              </a:ext>
            </a:extLst>
          </p:cNvPr>
          <p:cNvSpPr>
            <a:spLocks noGrp="1"/>
          </p:cNvSpPr>
          <p:nvPr>
            <p:ph type="ctrTitle"/>
          </p:nvPr>
        </p:nvSpPr>
        <p:spPr>
          <a:xfrm>
            <a:off x="4872012" y="1447800"/>
            <a:ext cx="5222325" cy="3329581"/>
          </a:xfrm>
        </p:spPr>
        <p:txBody>
          <a:bodyPr>
            <a:normAutofit/>
          </a:bodyPr>
          <a:lstStyle/>
          <a:p>
            <a:pPr>
              <a:lnSpc>
                <a:spcPct val="90000"/>
              </a:lnSpc>
            </a:pPr>
            <a:r>
              <a:rPr lang="el-GR" sz="5600" dirty="0">
                <a:solidFill>
                  <a:srgbClr val="EBEBEB"/>
                </a:solidFill>
              </a:rPr>
              <a:t>Ανάλυση Σήματος –</a:t>
            </a:r>
            <a:br>
              <a:rPr lang="en-US" sz="5600" dirty="0">
                <a:solidFill>
                  <a:srgbClr val="EBEBEB"/>
                </a:solidFill>
              </a:rPr>
            </a:br>
            <a:r>
              <a:rPr lang="en-US" sz="5600" dirty="0">
                <a:solidFill>
                  <a:srgbClr val="EBEBEB"/>
                </a:solidFill>
              </a:rPr>
              <a:t>Black Body Radiation</a:t>
            </a:r>
            <a:endParaRPr lang="el-GR" sz="5600" dirty="0">
              <a:solidFill>
                <a:srgbClr val="EBEBEB"/>
              </a:solidFill>
            </a:endParaRPr>
          </a:p>
        </p:txBody>
      </p:sp>
      <p:sp>
        <p:nvSpPr>
          <p:cNvPr id="3" name="Subtitle 2">
            <a:extLst>
              <a:ext uri="{FF2B5EF4-FFF2-40B4-BE49-F238E27FC236}">
                <a16:creationId xmlns:a16="http://schemas.microsoft.com/office/drawing/2014/main" id="{5E6771CB-CA41-59FF-83FD-C316B0BDEF57}"/>
              </a:ext>
            </a:extLst>
          </p:cNvPr>
          <p:cNvSpPr>
            <a:spLocks noGrp="1"/>
          </p:cNvSpPr>
          <p:nvPr>
            <p:ph type="subTitle" idx="1"/>
          </p:nvPr>
        </p:nvSpPr>
        <p:spPr>
          <a:xfrm>
            <a:off x="4872012" y="4777380"/>
            <a:ext cx="5222326" cy="861420"/>
          </a:xfrm>
        </p:spPr>
        <p:txBody>
          <a:bodyPr>
            <a:normAutofit/>
          </a:bodyPr>
          <a:lstStyle/>
          <a:p>
            <a:endParaRPr lang="el-GR" dirty="0">
              <a:solidFill>
                <a:schemeClr val="tx2">
                  <a:lumMod val="40000"/>
                  <a:lumOff val="60000"/>
                </a:schemeClr>
              </a:solidFill>
            </a:endParaRP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pic>
        <p:nvPicPr>
          <p:cNvPr id="5" name="Picture 4">
            <a:extLst>
              <a:ext uri="{FF2B5EF4-FFF2-40B4-BE49-F238E27FC236}">
                <a16:creationId xmlns:a16="http://schemas.microsoft.com/office/drawing/2014/main" id="{9FB27729-9873-52BC-05F9-84ED3115302C}"/>
              </a:ext>
            </a:extLst>
          </p:cNvPr>
          <p:cNvPicPr>
            <a:picLocks noChangeAspect="1"/>
          </p:cNvPicPr>
          <p:nvPr/>
        </p:nvPicPr>
        <p:blipFill rotWithShape="1">
          <a:blip r:embed="rId3"/>
          <a:srcRect l="30890" r="25486"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404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51348B4-AC9E-CDC0-3BBD-3896D7B68877}"/>
              </a:ext>
            </a:extLst>
          </p:cNvPr>
          <p:cNvSpPr>
            <a:spLocks noGrp="1"/>
          </p:cNvSpPr>
          <p:nvPr>
            <p:ph type="title"/>
          </p:nvPr>
        </p:nvSpPr>
        <p:spPr/>
        <p:txBody>
          <a:bodyPr/>
          <a:lstStyle/>
          <a:p>
            <a:endParaRPr lang="en-US" dirty="0"/>
          </a:p>
        </p:txBody>
      </p:sp>
      <p:sp>
        <p:nvSpPr>
          <p:cNvPr id="3" name="Θέση περιεχομένου 2">
            <a:extLst>
              <a:ext uri="{FF2B5EF4-FFF2-40B4-BE49-F238E27FC236}">
                <a16:creationId xmlns:a16="http://schemas.microsoft.com/office/drawing/2014/main" id="{935AA49A-6E2F-79C4-8CBB-56789E8C8E93}"/>
              </a:ext>
            </a:extLst>
          </p:cNvPr>
          <p:cNvSpPr>
            <a:spLocks noGrp="1"/>
          </p:cNvSpPr>
          <p:nvPr>
            <p:ph idx="1"/>
          </p:nvPr>
        </p:nvSpPr>
        <p:spPr/>
        <p:txBody>
          <a:bodyPr/>
          <a:lstStyle/>
          <a:p>
            <a:endParaRPr lang="en-US" dirty="0"/>
          </a:p>
        </p:txBody>
      </p:sp>
      <p:pic>
        <p:nvPicPr>
          <p:cNvPr id="19" name="Εικόνα 18">
            <a:extLst>
              <a:ext uri="{FF2B5EF4-FFF2-40B4-BE49-F238E27FC236}">
                <a16:creationId xmlns:a16="http://schemas.microsoft.com/office/drawing/2014/main" id="{215D8951-28B8-BFDD-33D6-C5D3EFAB9BE4}"/>
              </a:ext>
            </a:extLst>
          </p:cNvPr>
          <p:cNvPicPr>
            <a:picLocks noChangeAspect="1"/>
          </p:cNvPicPr>
          <p:nvPr/>
        </p:nvPicPr>
        <p:blipFill>
          <a:blip r:embed="rId2"/>
          <a:stretch>
            <a:fillRect/>
          </a:stretch>
        </p:blipFill>
        <p:spPr>
          <a:xfrm>
            <a:off x="-76912" y="252162"/>
            <a:ext cx="12268912" cy="6353676"/>
          </a:xfrm>
          <a:prstGeom prst="rect">
            <a:avLst/>
          </a:prstGeom>
        </p:spPr>
      </p:pic>
    </p:spTree>
    <p:extLst>
      <p:ext uri="{BB962C8B-B14F-4D97-AF65-F5344CB8AC3E}">
        <p14:creationId xmlns:p14="http://schemas.microsoft.com/office/powerpoint/2010/main" val="7335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FBDA-32DB-AA4B-CFCC-40EB070FF37C}"/>
              </a:ext>
            </a:extLst>
          </p:cNvPr>
          <p:cNvSpPr>
            <a:spLocks noGrp="1"/>
          </p:cNvSpPr>
          <p:nvPr>
            <p:ph type="title"/>
          </p:nvPr>
        </p:nvSpPr>
        <p:spPr/>
        <p:txBody>
          <a:bodyPr/>
          <a:lstStyle/>
          <a:p>
            <a:r>
              <a:rPr lang="el-GR" sz="4400" dirty="0"/>
              <a:t>Αφαίρεση Φασματικών Γραμμών – Μέθοδος «Όρια Τιμών»</a:t>
            </a:r>
            <a:br>
              <a:rPr lang="el-GR" sz="4400" dirty="0"/>
            </a:br>
            <a:endParaRPr lang="el-GR" dirty="0"/>
          </a:p>
        </p:txBody>
      </p:sp>
      <p:sp>
        <p:nvSpPr>
          <p:cNvPr id="3" name="Content Placeholder 2">
            <a:extLst>
              <a:ext uri="{FF2B5EF4-FFF2-40B4-BE49-F238E27FC236}">
                <a16:creationId xmlns:a16="http://schemas.microsoft.com/office/drawing/2014/main" id="{9572B816-5022-9400-AF22-1CCEA0AFD31A}"/>
              </a:ext>
            </a:extLst>
          </p:cNvPr>
          <p:cNvSpPr>
            <a:spLocks noGrp="1"/>
          </p:cNvSpPr>
          <p:nvPr>
            <p:ph idx="1"/>
          </p:nvPr>
        </p:nvSpPr>
        <p:spPr/>
        <p:txBody>
          <a:bodyPr/>
          <a:lstStyle/>
          <a:p>
            <a:r>
              <a:rPr lang="el-GR" dirty="0"/>
              <a:t>Αυτή η μέθοδος εντοπίζει μια φασματική γραμμή ανιχνεύοντας τιμές του σήματος που απέχουν περισσότερο από τις πιο συχνές τιμές.</a:t>
            </a:r>
          </a:p>
          <a:p>
            <a:r>
              <a:rPr lang="el-GR" dirty="0"/>
              <a:t>Για να μπορέσουμε να συγκρίνουμε τις τιμές μεταξύ τους πρέπει να </a:t>
            </a:r>
            <a:r>
              <a:rPr lang="el-GR" dirty="0" err="1"/>
              <a:t>κανονικοποιήσουμε</a:t>
            </a:r>
            <a:r>
              <a:rPr lang="el-GR" dirty="0"/>
              <a:t> το σήμα. Οπότε υπολογίζουμε μια προσέγγιση και την αφαιρούμε από το σήμα. </a:t>
            </a:r>
          </a:p>
          <a:p>
            <a:r>
              <a:rPr lang="el-GR" dirty="0"/>
              <a:t>Έπειτα υπολογίζουμε ποιες τιμές είναι πιο συχνές με την βοήθεια ενός ιστογράμματος και ορίζουμε ένα διάστημα μεσαίων τιμών</a:t>
            </a:r>
          </a:p>
          <a:p>
            <a:r>
              <a:rPr lang="el-GR" dirty="0"/>
              <a:t>Με την βοήθεια του ορισμένου διαστήματος βρίσκουμε το μεγαλύτερο συνεκτικό διάστημα σημείων εκτός των μεσαίων τιμών, το οποίο είναι και η φασματική γραμμή </a:t>
            </a:r>
          </a:p>
        </p:txBody>
      </p:sp>
    </p:spTree>
    <p:extLst>
      <p:ext uri="{BB962C8B-B14F-4D97-AF65-F5344CB8AC3E}">
        <p14:creationId xmlns:p14="http://schemas.microsoft.com/office/powerpoint/2010/main" val="343861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B4BAD8-C528-FCDB-3289-845789EB6D46}"/>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905C3407-A3A1-6515-E269-755FEE43EFD1}"/>
              </a:ext>
            </a:extLst>
          </p:cNvPr>
          <p:cNvSpPr>
            <a:spLocks noGrp="1"/>
          </p:cNvSpPr>
          <p:nvPr>
            <p:ph idx="1"/>
          </p:nvPr>
        </p:nvSpPr>
        <p:spPr/>
        <p:txBody>
          <a:bodyPr/>
          <a:lstStyle/>
          <a:p>
            <a:endParaRPr lang="en-US"/>
          </a:p>
        </p:txBody>
      </p:sp>
      <p:pic>
        <p:nvPicPr>
          <p:cNvPr id="6" name="Εικόνα 5">
            <a:extLst>
              <a:ext uri="{FF2B5EF4-FFF2-40B4-BE49-F238E27FC236}">
                <a16:creationId xmlns:a16="http://schemas.microsoft.com/office/drawing/2014/main" id="{0572B5C6-A21A-4602-9B50-CB16909239DF}"/>
              </a:ext>
            </a:extLst>
          </p:cNvPr>
          <p:cNvPicPr>
            <a:picLocks noChangeAspect="1"/>
          </p:cNvPicPr>
          <p:nvPr/>
        </p:nvPicPr>
        <p:blipFill>
          <a:blip r:embed="rId2"/>
          <a:stretch>
            <a:fillRect/>
          </a:stretch>
        </p:blipFill>
        <p:spPr>
          <a:xfrm>
            <a:off x="0" y="294857"/>
            <a:ext cx="12192000" cy="6268286"/>
          </a:xfrm>
          <a:prstGeom prst="rect">
            <a:avLst/>
          </a:prstGeom>
        </p:spPr>
      </p:pic>
    </p:spTree>
    <p:extLst>
      <p:ext uri="{BB962C8B-B14F-4D97-AF65-F5344CB8AC3E}">
        <p14:creationId xmlns:p14="http://schemas.microsoft.com/office/powerpoint/2010/main" val="280198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7DAB-0D4E-9647-B04B-5733F875AB81}"/>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CD4E755E-2F12-D2E5-F50C-7EC750EEE5ED}"/>
              </a:ext>
            </a:extLst>
          </p:cNvPr>
          <p:cNvSpPr>
            <a:spLocks noGrp="1"/>
          </p:cNvSpPr>
          <p:nvPr>
            <p:ph idx="1"/>
          </p:nvPr>
        </p:nvSpPr>
        <p:spPr/>
        <p:txBody>
          <a:bodyPr/>
          <a:lstStyle/>
          <a:p>
            <a:endParaRPr lang="el-GR"/>
          </a:p>
        </p:txBody>
      </p:sp>
      <p:pic>
        <p:nvPicPr>
          <p:cNvPr id="5" name="Εικόνα 4">
            <a:extLst>
              <a:ext uri="{FF2B5EF4-FFF2-40B4-BE49-F238E27FC236}">
                <a16:creationId xmlns:a16="http://schemas.microsoft.com/office/drawing/2014/main" id="{83C1F081-A752-EE7B-AFE8-21F067058C84}"/>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105836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779D600-B26E-EC3F-B368-B44AD4937A07}"/>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0447691A-B004-839C-8A25-5A7CAC895931}"/>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E96A40D5-833F-4DA4-39A0-86ABE197C672}"/>
              </a:ext>
            </a:extLst>
          </p:cNvPr>
          <p:cNvPicPr>
            <a:picLocks noChangeAspect="1"/>
          </p:cNvPicPr>
          <p:nvPr/>
        </p:nvPicPr>
        <p:blipFill>
          <a:blip r:embed="rId2"/>
          <a:stretch>
            <a:fillRect/>
          </a:stretch>
        </p:blipFill>
        <p:spPr>
          <a:xfrm>
            <a:off x="0" y="253615"/>
            <a:ext cx="12192000" cy="6350769"/>
          </a:xfrm>
          <a:prstGeom prst="rect">
            <a:avLst/>
          </a:prstGeom>
        </p:spPr>
      </p:pic>
    </p:spTree>
    <p:extLst>
      <p:ext uri="{BB962C8B-B14F-4D97-AF65-F5344CB8AC3E}">
        <p14:creationId xmlns:p14="http://schemas.microsoft.com/office/powerpoint/2010/main" val="163148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C9A810-F04D-8E9A-1D43-E7CFDCDF6A4C}"/>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AFCBD20B-3A87-0AD5-A923-0045D516A28C}"/>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69B32C90-E54E-1898-A66F-4611EBCCDDCA}"/>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204673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706C-BD1E-FF84-1D67-0DC23CC2AA7C}"/>
              </a:ext>
            </a:extLst>
          </p:cNvPr>
          <p:cNvSpPr>
            <a:spLocks noGrp="1"/>
          </p:cNvSpPr>
          <p:nvPr>
            <p:ph type="title"/>
          </p:nvPr>
        </p:nvSpPr>
        <p:spPr/>
        <p:txBody>
          <a:bodyPr/>
          <a:lstStyle/>
          <a:p>
            <a:r>
              <a:rPr lang="el-GR" sz="4400" dirty="0"/>
              <a:t>Αφαίρεση Φασματικών Γραμμών-Μέθοδος «Κλίσης»</a:t>
            </a:r>
            <a:endParaRPr lang="el-GR" dirty="0"/>
          </a:p>
        </p:txBody>
      </p:sp>
      <p:sp>
        <p:nvSpPr>
          <p:cNvPr id="3" name="Content Placeholder 2">
            <a:extLst>
              <a:ext uri="{FF2B5EF4-FFF2-40B4-BE49-F238E27FC236}">
                <a16:creationId xmlns:a16="http://schemas.microsoft.com/office/drawing/2014/main" id="{EA1BB479-7E4B-0D66-73F2-88A462244730}"/>
              </a:ext>
            </a:extLst>
          </p:cNvPr>
          <p:cNvSpPr>
            <a:spLocks noGrp="1"/>
          </p:cNvSpPr>
          <p:nvPr>
            <p:ph idx="1"/>
          </p:nvPr>
        </p:nvSpPr>
        <p:spPr/>
        <p:txBody>
          <a:bodyPr>
            <a:normAutofit lnSpcReduction="10000"/>
          </a:bodyPr>
          <a:lstStyle/>
          <a:p>
            <a:r>
              <a:rPr lang="el-GR" dirty="0"/>
              <a:t>Αυτή η μέθοδος εντοπίζει μια φασματική γραμμή ανιχνεύοντας σημεία του σήματος που έχουν πιο απότομη κλίση από τις υπόλοιπες, είτε θετική, είτε αρνητική.</a:t>
            </a:r>
          </a:p>
          <a:p>
            <a:r>
              <a:rPr lang="el-GR" dirty="0"/>
              <a:t>Ανάλογα με το πλήθος των σημείων η κλίση ανάμεσα σε διαδοχικά σημεία μπορεί να είναι πολύ μικρή. Οπότε για να μπορέσουμε να συγκρίνουμε αποτελεσματικά τα σημεία υπολογίζουμε την κλίση ανάλογα με το πλήθος των σημείων. Πχ. Ανά πλήθος/10 σημεία.</a:t>
            </a:r>
          </a:p>
          <a:p>
            <a:r>
              <a:rPr lang="el-GR" dirty="0"/>
              <a:t>Έπειτα υπολογίζουμε ποιες τιμές είναι πιο συχνές με την βοήθεια ενός ιστογράμματος και ορίζουμε ένα διάστημα μεσαίων τιμών</a:t>
            </a:r>
          </a:p>
          <a:p>
            <a:r>
              <a:rPr lang="el-GR" dirty="0"/>
              <a:t>Με την βοήθεια του ορισμένου διαστήματος βρίσκουμε *τα δύο μεγαλύτερα συνεκτικά διαστήματα σημείων εκτός των μεσαίων τιμών, τα οποία αν ενωθούν είναι και η φασματική γραμμή </a:t>
            </a:r>
          </a:p>
          <a:p>
            <a:pPr marL="0" indent="0">
              <a:buNone/>
            </a:pPr>
            <a:r>
              <a:rPr lang="el-GR" dirty="0"/>
              <a:t>*Αυτό λογικά θα αλλάξει γιατί δεν έχει πάντα σωστό αποτέλεσμα</a:t>
            </a:r>
          </a:p>
          <a:p>
            <a:endParaRPr lang="el-GR" dirty="0"/>
          </a:p>
        </p:txBody>
      </p:sp>
    </p:spTree>
    <p:extLst>
      <p:ext uri="{BB962C8B-B14F-4D97-AF65-F5344CB8AC3E}">
        <p14:creationId xmlns:p14="http://schemas.microsoft.com/office/powerpoint/2010/main" val="120060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926F61-652F-3946-94A0-0E3DDE2FBBE3}"/>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A4F01CA4-7867-B1BD-A19A-A92DF3CB56E4}"/>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35FE5565-D3A0-AFD2-C384-883BEB67DD6B}"/>
              </a:ext>
            </a:extLst>
          </p:cNvPr>
          <p:cNvPicPr>
            <a:picLocks noChangeAspect="1"/>
          </p:cNvPicPr>
          <p:nvPr/>
        </p:nvPicPr>
        <p:blipFill>
          <a:blip r:embed="rId2"/>
          <a:stretch>
            <a:fillRect/>
          </a:stretch>
        </p:blipFill>
        <p:spPr>
          <a:xfrm>
            <a:off x="0" y="294857"/>
            <a:ext cx="12192000" cy="6268286"/>
          </a:xfrm>
          <a:prstGeom prst="rect">
            <a:avLst/>
          </a:prstGeom>
        </p:spPr>
      </p:pic>
    </p:spTree>
    <p:extLst>
      <p:ext uri="{BB962C8B-B14F-4D97-AF65-F5344CB8AC3E}">
        <p14:creationId xmlns:p14="http://schemas.microsoft.com/office/powerpoint/2010/main" val="152676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4298-9915-DEC7-3BD6-DE329CA05BCE}"/>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BC5E1DAB-E4B6-DDF8-0A89-F56A36E31B2A}"/>
              </a:ext>
            </a:extLst>
          </p:cNvPr>
          <p:cNvSpPr>
            <a:spLocks noGrp="1"/>
          </p:cNvSpPr>
          <p:nvPr>
            <p:ph idx="1"/>
          </p:nvPr>
        </p:nvSpPr>
        <p:spPr/>
        <p:txBody>
          <a:bodyPr/>
          <a:lstStyle/>
          <a:p>
            <a:endParaRPr lang="el-GR"/>
          </a:p>
        </p:txBody>
      </p:sp>
      <p:pic>
        <p:nvPicPr>
          <p:cNvPr id="5" name="Εικόνα 4">
            <a:extLst>
              <a:ext uri="{FF2B5EF4-FFF2-40B4-BE49-F238E27FC236}">
                <a16:creationId xmlns:a16="http://schemas.microsoft.com/office/drawing/2014/main" id="{06099A95-BB99-41B0-A8F8-631A7F447EA6}"/>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392765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B75A66-E2E6-5612-5955-6C3AB55BEB1E}"/>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4FF71D9D-7779-6DD3-BABD-4637A184E1B4}"/>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CE961750-26FB-4E23-EDFE-B3426468744F}"/>
              </a:ext>
            </a:extLst>
          </p:cNvPr>
          <p:cNvPicPr>
            <a:picLocks noChangeAspect="1"/>
          </p:cNvPicPr>
          <p:nvPr/>
        </p:nvPicPr>
        <p:blipFill>
          <a:blip r:embed="rId2"/>
          <a:stretch>
            <a:fillRect/>
          </a:stretch>
        </p:blipFill>
        <p:spPr>
          <a:xfrm>
            <a:off x="0" y="253615"/>
            <a:ext cx="12192000" cy="6350769"/>
          </a:xfrm>
          <a:prstGeom prst="rect">
            <a:avLst/>
          </a:prstGeom>
        </p:spPr>
      </p:pic>
    </p:spTree>
    <p:extLst>
      <p:ext uri="{BB962C8B-B14F-4D97-AF65-F5344CB8AC3E}">
        <p14:creationId xmlns:p14="http://schemas.microsoft.com/office/powerpoint/2010/main" val="418900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D1E2B-9C9E-05FA-AB2F-2FF9E6A0DF93}"/>
              </a:ext>
            </a:extLst>
          </p:cNvPr>
          <p:cNvSpPr>
            <a:spLocks noGrp="1"/>
          </p:cNvSpPr>
          <p:nvPr>
            <p:ph idx="1"/>
          </p:nvPr>
        </p:nvSpPr>
        <p:spPr>
          <a:xfrm>
            <a:off x="838200" y="175491"/>
            <a:ext cx="10515600" cy="6001472"/>
          </a:xfrm>
        </p:spPr>
        <p:txBody>
          <a:bodyPr>
            <a:normAutofit/>
          </a:bodyPr>
          <a:lstStyle/>
          <a:p>
            <a:pPr>
              <a:buFont typeface="Wingdings" panose="05000000000000000000" pitchFamily="2" charset="2"/>
              <a:buChar char="q"/>
            </a:pPr>
            <a:r>
              <a:rPr lang="el-GR" sz="2400" dirty="0"/>
              <a:t>Κατασκευή Πλασματικών Δεδομένων</a:t>
            </a:r>
          </a:p>
          <a:p>
            <a:pPr marL="914400" lvl="1" indent="-514350">
              <a:buFont typeface="+mj-lt"/>
              <a:buAutoNum type="arabicPeriod"/>
            </a:pPr>
            <a:r>
              <a:rPr lang="el-GR" sz="2400" dirty="0"/>
              <a:t>Δημιουργία Καθαρού Σήματος</a:t>
            </a:r>
          </a:p>
          <a:p>
            <a:pPr marL="914400" lvl="1" indent="-514350">
              <a:buFont typeface="+mj-lt"/>
              <a:buAutoNum type="arabicPeriod"/>
            </a:pPr>
            <a:r>
              <a:rPr lang="el-GR" sz="2400" dirty="0"/>
              <a:t>Προσθήκη Θορύβου</a:t>
            </a:r>
          </a:p>
          <a:p>
            <a:pPr marL="914400" lvl="1" indent="-514350">
              <a:buFont typeface="+mj-lt"/>
              <a:buAutoNum type="arabicPeriod"/>
            </a:pPr>
            <a:r>
              <a:rPr lang="el-GR" sz="2400" dirty="0"/>
              <a:t>Προσθήκη Φασματικών Γραμμών</a:t>
            </a:r>
          </a:p>
          <a:p>
            <a:pPr>
              <a:buFont typeface="Wingdings" panose="05000000000000000000" pitchFamily="2" charset="2"/>
              <a:buChar char="q"/>
            </a:pPr>
            <a:r>
              <a:rPr lang="el-GR" sz="2400" dirty="0"/>
              <a:t>Καθαρισμός Σήματος</a:t>
            </a:r>
          </a:p>
          <a:p>
            <a:pPr marL="914400" lvl="1" indent="-514350">
              <a:buFont typeface="+mj-lt"/>
              <a:buAutoNum type="arabicPeriod"/>
            </a:pPr>
            <a:r>
              <a:rPr lang="el-GR" sz="2400" dirty="0"/>
              <a:t>Αφαίρεση Φασματικών Γραμμών – Μέθοδος Όρια Τιμών</a:t>
            </a:r>
          </a:p>
          <a:p>
            <a:pPr marL="914400" lvl="1" indent="-514350">
              <a:buFont typeface="+mj-lt"/>
              <a:buAutoNum type="arabicPeriod"/>
            </a:pPr>
            <a:r>
              <a:rPr lang="el-GR" sz="2400" dirty="0"/>
              <a:t>Αφαίρεση Φασματικών Γραμμών – Μέθοδος </a:t>
            </a:r>
            <a:r>
              <a:rPr lang="el-GR" sz="2200" dirty="0"/>
              <a:t>Κλίσης</a:t>
            </a:r>
          </a:p>
          <a:p>
            <a:pPr>
              <a:buFont typeface="Wingdings" panose="05000000000000000000" pitchFamily="2" charset="2"/>
              <a:buChar char="q"/>
            </a:pPr>
            <a:r>
              <a:rPr lang="el-GR" sz="2400" dirty="0"/>
              <a:t>Υπολογισμός Σφαλμάτων	</a:t>
            </a:r>
            <a:r>
              <a:rPr lang="el-GR" dirty="0"/>
              <a:t>	</a:t>
            </a:r>
          </a:p>
          <a:p>
            <a:pPr marL="800100" lvl="1" indent="-342900">
              <a:buFont typeface="+mj-lt"/>
              <a:buAutoNum type="arabicPeriod"/>
            </a:pPr>
            <a:r>
              <a:rPr lang="el-GR" sz="2400" dirty="0"/>
              <a:t>Υπολογίζουμε τα σφάλματα για </a:t>
            </a:r>
            <a:r>
              <a:rPr lang="en-US" sz="2400" dirty="0"/>
              <a:t>Blackbody</a:t>
            </a:r>
            <a:r>
              <a:rPr lang="el-GR" sz="2400" dirty="0"/>
              <a:t> ταίριασμα και για</a:t>
            </a:r>
            <a:r>
              <a:rPr lang="en-US" sz="2400" dirty="0"/>
              <a:t> Quadratic</a:t>
            </a:r>
            <a:r>
              <a:rPr lang="el-GR" sz="2400" dirty="0"/>
              <a:t> ταίριασμα στα εξής σήματα: Σήμα με θόρυβο, Σήμα με θόρυβο και φασματικές γραμμές, φιλτραρισμένο σήμα, φιλτραρισμένο σήμα με ταίριασμα</a:t>
            </a:r>
            <a:r>
              <a:rPr lang="en-US" sz="2400" dirty="0"/>
              <a:t> continuum</a:t>
            </a:r>
            <a:endParaRPr lang="el-GR" sz="2400" dirty="0"/>
          </a:p>
          <a:p>
            <a:pPr marL="457200" lvl="1" indent="0">
              <a:buNone/>
            </a:pPr>
            <a:endParaRPr lang="el-GR" dirty="0"/>
          </a:p>
        </p:txBody>
      </p:sp>
    </p:spTree>
    <p:extLst>
      <p:ext uri="{BB962C8B-B14F-4D97-AF65-F5344CB8AC3E}">
        <p14:creationId xmlns:p14="http://schemas.microsoft.com/office/powerpoint/2010/main" val="4188347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6220A1-1F58-8921-9518-8EF4935E36D8}"/>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EF4F2DC0-4D5D-2C21-4A38-44583E22A702}"/>
              </a:ext>
            </a:extLst>
          </p:cNvPr>
          <p:cNvSpPr>
            <a:spLocks noGrp="1"/>
          </p:cNvSpPr>
          <p:nvPr>
            <p:ph idx="1"/>
          </p:nvPr>
        </p:nvSpPr>
        <p:spPr/>
        <p:txBody>
          <a:bodyPr/>
          <a:lstStyle/>
          <a:p>
            <a:endParaRPr lang="en-US"/>
          </a:p>
        </p:txBody>
      </p:sp>
      <p:pic>
        <p:nvPicPr>
          <p:cNvPr id="7" name="Εικόνα 6">
            <a:extLst>
              <a:ext uri="{FF2B5EF4-FFF2-40B4-BE49-F238E27FC236}">
                <a16:creationId xmlns:a16="http://schemas.microsoft.com/office/drawing/2014/main" id="{770891E0-01CA-E975-1265-4AE78CE3AD35}"/>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2778847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F5B0-B128-17D4-CC81-FFEF9C52E2F5}"/>
              </a:ext>
            </a:extLst>
          </p:cNvPr>
          <p:cNvSpPr>
            <a:spLocks noGrp="1"/>
          </p:cNvSpPr>
          <p:nvPr>
            <p:ph type="title"/>
          </p:nvPr>
        </p:nvSpPr>
        <p:spPr/>
        <p:txBody>
          <a:bodyPr/>
          <a:lstStyle/>
          <a:p>
            <a:r>
              <a:rPr lang="el-GR" dirty="0"/>
              <a:t>Υπολογισμός Σφαλμάτων</a:t>
            </a:r>
          </a:p>
        </p:txBody>
      </p:sp>
      <p:sp>
        <p:nvSpPr>
          <p:cNvPr id="3" name="Content Placeholder 2">
            <a:extLst>
              <a:ext uri="{FF2B5EF4-FFF2-40B4-BE49-F238E27FC236}">
                <a16:creationId xmlns:a16="http://schemas.microsoft.com/office/drawing/2014/main" id="{40E52B41-EB11-D057-1C48-ABBD976D0F22}"/>
              </a:ext>
            </a:extLst>
          </p:cNvPr>
          <p:cNvSpPr>
            <a:spLocks noGrp="1"/>
          </p:cNvSpPr>
          <p:nvPr>
            <p:ph idx="1"/>
          </p:nvPr>
        </p:nvSpPr>
        <p:spPr/>
        <p:txBody>
          <a:bodyPr/>
          <a:lstStyle/>
          <a:p>
            <a:r>
              <a:rPr lang="el-GR" dirty="0"/>
              <a:t>Συγκρίνουμε τις μεθόδους και τα ταιριάσματα που χρησιμοποιήσαμε για να δούμε ποια είναι καλύτερη.</a:t>
            </a:r>
          </a:p>
          <a:p>
            <a:r>
              <a:rPr lang="el-GR" dirty="0"/>
              <a:t>Το σφάλμα στο ταίριασμα ολόκληρου του σήματος είναι πολύ μικρό, οπότε υπολογίζουμε το σφάλμα σε περιοχές κοντά σε φασματικές ακτίνες (+/- 0.5 </a:t>
            </a:r>
            <a:r>
              <a:rPr lang="en-US" dirty="0"/>
              <a:t>GHz</a:t>
            </a:r>
            <a:r>
              <a:rPr lang="el-GR" dirty="0"/>
              <a:t> από την κορυφή τους) και κρατάμε το μεγαλύτερο</a:t>
            </a:r>
          </a:p>
          <a:p>
            <a:r>
              <a:rPr lang="el-GR" dirty="0"/>
              <a:t>Μέθοδοι: Όριο Τιμών, Κλίσης</a:t>
            </a:r>
          </a:p>
          <a:p>
            <a:r>
              <a:rPr lang="el-GR" dirty="0"/>
              <a:t>Ταιριάσματα </a:t>
            </a:r>
            <a:r>
              <a:rPr lang="en-US" dirty="0"/>
              <a:t>(Fits)</a:t>
            </a:r>
            <a:r>
              <a:rPr lang="el-GR" dirty="0"/>
              <a:t>: </a:t>
            </a:r>
            <a:r>
              <a:rPr lang="en-US" dirty="0"/>
              <a:t>Blackbody Radiation, Quadratic, Generic Continuum</a:t>
            </a:r>
          </a:p>
          <a:p>
            <a:r>
              <a:rPr lang="el-GR" dirty="0"/>
              <a:t>Σήμα:</a:t>
            </a:r>
            <a:r>
              <a:rPr lang="en-US" dirty="0"/>
              <a:t> Blackbody Radiation </a:t>
            </a:r>
            <a:r>
              <a:rPr lang="el-GR" dirty="0"/>
              <a:t>με </a:t>
            </a:r>
            <a:r>
              <a:rPr lang="en-US" dirty="0"/>
              <a:t>T = 1e4K</a:t>
            </a:r>
            <a:endParaRPr lang="el-GR" dirty="0"/>
          </a:p>
        </p:txBody>
      </p:sp>
    </p:spTree>
    <p:extLst>
      <p:ext uri="{BB962C8B-B14F-4D97-AF65-F5344CB8AC3E}">
        <p14:creationId xmlns:p14="http://schemas.microsoft.com/office/powerpoint/2010/main" val="2934450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47CC-BFD2-061D-8FE2-0B002B5CE936}"/>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5CDE983C-83C2-FB85-9CA2-93BDCA5EDF5B}"/>
              </a:ext>
            </a:extLst>
          </p:cNvPr>
          <p:cNvSpPr>
            <a:spLocks noGrp="1"/>
          </p:cNvSpPr>
          <p:nvPr>
            <p:ph idx="1"/>
          </p:nvPr>
        </p:nvSpPr>
        <p:spPr>
          <a:xfrm>
            <a:off x="1000674" y="1698355"/>
            <a:ext cx="8946541" cy="4195481"/>
          </a:xfrm>
        </p:spPr>
        <p:txBody>
          <a:bodyPr>
            <a:normAutofit/>
          </a:bodyPr>
          <a:lstStyle/>
          <a:p>
            <a:pPr marL="0" indent="0">
              <a:buNone/>
            </a:pPr>
            <a:r>
              <a:rPr lang="el-GR" sz="2800" dirty="0"/>
              <a:t>Μέθοδος Ορίων</a:t>
            </a:r>
            <a:r>
              <a:rPr lang="en-US" sz="2800" dirty="0"/>
              <a:t>   					</a:t>
            </a:r>
            <a:r>
              <a:rPr lang="el-GR" sz="2800" dirty="0"/>
              <a:t>	    Μέθοδος Κλίσης</a:t>
            </a:r>
          </a:p>
        </p:txBody>
      </p:sp>
      <p:pic>
        <p:nvPicPr>
          <p:cNvPr id="16" name="Εικόνα 15">
            <a:extLst>
              <a:ext uri="{FF2B5EF4-FFF2-40B4-BE49-F238E27FC236}">
                <a16:creationId xmlns:a16="http://schemas.microsoft.com/office/drawing/2014/main" id="{6E883918-9A5D-BC3C-12D8-DF5AB221C4AB}"/>
              </a:ext>
            </a:extLst>
          </p:cNvPr>
          <p:cNvPicPr>
            <a:picLocks noChangeAspect="1"/>
          </p:cNvPicPr>
          <p:nvPr/>
        </p:nvPicPr>
        <p:blipFill>
          <a:blip r:embed="rId2"/>
          <a:stretch>
            <a:fillRect/>
          </a:stretch>
        </p:blipFill>
        <p:spPr>
          <a:xfrm>
            <a:off x="6318088" y="2483339"/>
            <a:ext cx="5903924" cy="3077705"/>
          </a:xfrm>
          <a:prstGeom prst="rect">
            <a:avLst/>
          </a:prstGeom>
        </p:spPr>
      </p:pic>
      <p:pic>
        <p:nvPicPr>
          <p:cNvPr id="18" name="Εικόνα 17">
            <a:extLst>
              <a:ext uri="{FF2B5EF4-FFF2-40B4-BE49-F238E27FC236}">
                <a16:creationId xmlns:a16="http://schemas.microsoft.com/office/drawing/2014/main" id="{C8901AE4-6B4C-A4B0-B9DC-1E9BCBAC0F85}"/>
              </a:ext>
            </a:extLst>
          </p:cNvPr>
          <p:cNvPicPr>
            <a:picLocks noChangeAspect="1"/>
          </p:cNvPicPr>
          <p:nvPr/>
        </p:nvPicPr>
        <p:blipFill>
          <a:blip r:embed="rId3"/>
          <a:stretch>
            <a:fillRect/>
          </a:stretch>
        </p:blipFill>
        <p:spPr>
          <a:xfrm>
            <a:off x="0" y="2483339"/>
            <a:ext cx="5865744" cy="3077705"/>
          </a:xfrm>
          <a:prstGeom prst="rect">
            <a:avLst/>
          </a:prstGeom>
        </p:spPr>
      </p:pic>
    </p:spTree>
    <p:extLst>
      <p:ext uri="{BB962C8B-B14F-4D97-AF65-F5344CB8AC3E}">
        <p14:creationId xmlns:p14="http://schemas.microsoft.com/office/powerpoint/2010/main" val="366285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E5F2-14B0-42B7-C479-7C0373419230}"/>
              </a:ext>
            </a:extLst>
          </p:cNvPr>
          <p:cNvSpPr>
            <a:spLocks noGrp="1"/>
          </p:cNvSpPr>
          <p:nvPr>
            <p:ph type="title"/>
          </p:nvPr>
        </p:nvSpPr>
        <p:spPr/>
        <p:txBody>
          <a:bodyPr/>
          <a:lstStyle/>
          <a:p>
            <a:r>
              <a:rPr lang="el-GR"/>
              <a:t>Κατασκευή Πλασματικών Δεδομένων	</a:t>
            </a:r>
            <a:endParaRPr lang="el-GR" dirty="0"/>
          </a:p>
        </p:txBody>
      </p:sp>
      <p:sp>
        <p:nvSpPr>
          <p:cNvPr id="3" name="Content Placeholder 2">
            <a:extLst>
              <a:ext uri="{FF2B5EF4-FFF2-40B4-BE49-F238E27FC236}">
                <a16:creationId xmlns:a16="http://schemas.microsoft.com/office/drawing/2014/main" id="{1040F35F-6274-FC6B-D21F-1E9469B861E5}"/>
              </a:ext>
            </a:extLst>
          </p:cNvPr>
          <p:cNvSpPr>
            <a:spLocks noGrp="1"/>
          </p:cNvSpPr>
          <p:nvPr>
            <p:ph idx="1"/>
          </p:nvPr>
        </p:nvSpPr>
        <p:spPr/>
        <p:txBody>
          <a:bodyPr>
            <a:normAutofit fontScale="92500"/>
          </a:bodyPr>
          <a:lstStyle/>
          <a:p>
            <a:r>
              <a:rPr lang="el-GR" dirty="0"/>
              <a:t>Προτιμούμε να κατασκευάσουμε πλασματικά δεδομένα, αντί να πάρουμε αληθινά, γιατί δεν μπορούμε να προβλέψουμε τι μορφή θα έχει το σήμα του </a:t>
            </a:r>
            <a:r>
              <a:rPr lang="el-GR" dirty="0" err="1"/>
              <a:t>ραδιοτηλεσκοπίου</a:t>
            </a:r>
            <a:r>
              <a:rPr lang="el-GR" dirty="0"/>
              <a:t> μας. Επομένως εξετάζουμε την γενική εικόνα</a:t>
            </a:r>
            <a:endParaRPr lang="en-US" dirty="0"/>
          </a:p>
          <a:p>
            <a:r>
              <a:rPr lang="el-GR" dirty="0"/>
              <a:t>Χρησιμοποιούμε προς το παρόν σχετικές διαστάσεις γιατί οι πραγματικές διαστάσεις του σήματος είναι εκτός τις ακρίβειας του υπολογιστή.</a:t>
            </a:r>
          </a:p>
          <a:p>
            <a:r>
              <a:rPr lang="el-GR" dirty="0"/>
              <a:t>Κατασκευάζουμε ένα καθαρό σήμα με χρήση της συνάρτησης </a:t>
            </a:r>
          </a:p>
          <a:p>
            <a:pPr marL="0" indent="0">
              <a:buNone/>
            </a:pPr>
            <a:r>
              <a:rPr lang="el-GR" dirty="0"/>
              <a:t>Ραδιενέργειας Μελανών Σωμάτων και των εξής μεταβλητών:</a:t>
            </a:r>
          </a:p>
          <a:p>
            <a:pPr>
              <a:buFont typeface="Wingdings" panose="05000000000000000000" pitchFamily="2" charset="2"/>
              <a:buChar char="§"/>
            </a:pPr>
            <a:r>
              <a:rPr lang="en-US" dirty="0"/>
              <a:t>T =</a:t>
            </a:r>
            <a:r>
              <a:rPr lang="el-GR" dirty="0"/>
              <a:t> Η θερμοκρασία του σώματος</a:t>
            </a:r>
          </a:p>
          <a:p>
            <a:pPr>
              <a:buFont typeface="Wingdings" panose="05000000000000000000" pitchFamily="2" charset="2"/>
              <a:buChar char="§"/>
            </a:pPr>
            <a:r>
              <a:rPr lang="el-GR" dirty="0"/>
              <a:t>Ν = Ο αριθμός σημείων (</a:t>
            </a:r>
            <a:r>
              <a:rPr lang="en-US" dirty="0"/>
              <a:t>sample size)</a:t>
            </a:r>
          </a:p>
          <a:p>
            <a:pPr>
              <a:buFont typeface="Wingdings" panose="05000000000000000000" pitchFamily="2" charset="2"/>
              <a:buChar char="§"/>
            </a:pPr>
            <a:r>
              <a:rPr lang="en-US" dirty="0"/>
              <a:t>[X0,X1] = </a:t>
            </a:r>
            <a:r>
              <a:rPr lang="el-GR" dirty="0"/>
              <a:t>Το πεδίο τιμών. Συγκεκριμένα μας ενδιαφέρουν οι τιμές (1-50 </a:t>
            </a:r>
            <a:r>
              <a:rPr lang="en-US" dirty="0"/>
              <a:t>GHz)</a:t>
            </a:r>
          </a:p>
          <a:p>
            <a:pPr marL="0" indent="0">
              <a:buNone/>
            </a:pPr>
            <a:endParaRPr lang="el-GR" dirty="0"/>
          </a:p>
        </p:txBody>
      </p:sp>
    </p:spTree>
    <p:extLst>
      <p:ext uri="{BB962C8B-B14F-4D97-AF65-F5344CB8AC3E}">
        <p14:creationId xmlns:p14="http://schemas.microsoft.com/office/powerpoint/2010/main" val="326048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142A95-7290-F0B6-E117-440E9D93EF09}"/>
              </a:ext>
            </a:extLst>
          </p:cNvPr>
          <p:cNvSpPr>
            <a:spLocks noGrp="1"/>
          </p:cNvSpPr>
          <p:nvPr>
            <p:ph idx="1"/>
          </p:nvPr>
        </p:nvSpPr>
        <p:spPr>
          <a:xfrm>
            <a:off x="526627" y="981450"/>
            <a:ext cx="3108057" cy="5456382"/>
          </a:xfrm>
        </p:spPr>
        <p:txBody>
          <a:bodyPr>
            <a:normAutofit/>
          </a:bodyPr>
          <a:lstStyle/>
          <a:p>
            <a:pPr>
              <a:lnSpc>
                <a:spcPct val="90000"/>
              </a:lnSpc>
            </a:pPr>
            <a:r>
              <a:rPr lang="el-GR" sz="1800" dirty="0">
                <a:solidFill>
                  <a:srgbClr val="FFFFFF"/>
                </a:solidFill>
              </a:rPr>
              <a:t>Παρατηρούμε ότι στο εύρος συχνοτήτων που μας αφορά [1,50 </a:t>
            </a:r>
            <a:r>
              <a:rPr lang="en-US" sz="1800" dirty="0">
                <a:solidFill>
                  <a:srgbClr val="FFFFFF"/>
                </a:solidFill>
              </a:rPr>
              <a:t>GHz]</a:t>
            </a:r>
            <a:r>
              <a:rPr lang="el-GR" sz="1800" dirty="0">
                <a:solidFill>
                  <a:srgbClr val="FFFFFF"/>
                </a:solidFill>
              </a:rPr>
              <a:t> μόνο οι συναρτήσεις με πολύ χαμηλές θερμοκρασίες παρουσιάζουν κορυφή μέσα στο διάστημα. Με το τηλεσκόπιό μας δεν θα έχουμε επαρκεί ακρίβεια για να εντοπίσουμε αντικείμενα με τέτοιες θερμοκρασίες. Άρα χρειάζεται να προσεγγίσουμε μόνο το γραμμικό κομμάτι της συνάρτησης, αριστερά της κορυφής</a:t>
            </a:r>
          </a:p>
        </p:txBody>
      </p:sp>
      <p:pic>
        <p:nvPicPr>
          <p:cNvPr id="5" name="Picture 4">
            <a:extLst>
              <a:ext uri="{FF2B5EF4-FFF2-40B4-BE49-F238E27FC236}">
                <a16:creationId xmlns:a16="http://schemas.microsoft.com/office/drawing/2014/main" id="{42C1C0AD-43AC-2527-6F80-48661025FC5D}"/>
              </a:ext>
            </a:extLst>
          </p:cNvPr>
          <p:cNvPicPr>
            <a:picLocks noChangeAspect="1"/>
          </p:cNvPicPr>
          <p:nvPr/>
        </p:nvPicPr>
        <p:blipFill>
          <a:blip r:embed="rId2"/>
          <a:stretch>
            <a:fillRect/>
          </a:stretch>
        </p:blipFill>
        <p:spPr>
          <a:xfrm>
            <a:off x="4945233" y="1577108"/>
            <a:ext cx="6178379" cy="4572001"/>
          </a:xfrm>
          <a:prstGeom prst="rect">
            <a:avLst/>
          </a:prstGeom>
          <a:effectLst/>
        </p:spPr>
      </p:pic>
    </p:spTree>
    <p:extLst>
      <p:ext uri="{BB962C8B-B14F-4D97-AF65-F5344CB8AC3E}">
        <p14:creationId xmlns:p14="http://schemas.microsoft.com/office/powerpoint/2010/main" val="1553302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E75-0CDA-06A3-EC11-28F87E60DD61}"/>
              </a:ext>
            </a:extLst>
          </p:cNvPr>
          <p:cNvSpPr>
            <a:spLocks noGrp="1"/>
          </p:cNvSpPr>
          <p:nvPr>
            <p:ph type="title"/>
          </p:nvPr>
        </p:nvSpPr>
        <p:spPr/>
        <p:txBody>
          <a:bodyPr/>
          <a:lstStyle/>
          <a:p>
            <a:r>
              <a:rPr lang="el-GR" dirty="0"/>
              <a:t>Προσθήκη Θορύβου</a:t>
            </a:r>
          </a:p>
        </p:txBody>
      </p:sp>
      <p:sp>
        <p:nvSpPr>
          <p:cNvPr id="3" name="Content Placeholder 2">
            <a:extLst>
              <a:ext uri="{FF2B5EF4-FFF2-40B4-BE49-F238E27FC236}">
                <a16:creationId xmlns:a16="http://schemas.microsoft.com/office/drawing/2014/main" id="{80F48793-D568-4614-A7E9-E3B22E378B7C}"/>
              </a:ext>
            </a:extLst>
          </p:cNvPr>
          <p:cNvSpPr>
            <a:spLocks noGrp="1"/>
          </p:cNvSpPr>
          <p:nvPr>
            <p:ph idx="1"/>
          </p:nvPr>
        </p:nvSpPr>
        <p:spPr>
          <a:xfrm>
            <a:off x="681386" y="1551280"/>
            <a:ext cx="3633962" cy="4195481"/>
          </a:xfrm>
        </p:spPr>
        <p:txBody>
          <a:bodyPr/>
          <a:lstStyle/>
          <a:p>
            <a:r>
              <a:rPr lang="el-GR" dirty="0"/>
              <a:t>Προσθέτουμε στο καθαρό σήμα </a:t>
            </a:r>
            <a:r>
              <a:rPr lang="el-GR" dirty="0" err="1"/>
              <a:t>γκαουσιανό</a:t>
            </a:r>
            <a:r>
              <a:rPr lang="en-US" dirty="0"/>
              <a:t> </a:t>
            </a:r>
            <a:r>
              <a:rPr lang="el-GR" dirty="0"/>
              <a:t>θόρυβο με</a:t>
            </a:r>
            <a:r>
              <a:rPr lang="en-US" dirty="0"/>
              <a:t> </a:t>
            </a:r>
            <a:r>
              <a:rPr lang="el-GR" dirty="0"/>
              <a:t>τυπική απόκλιση 0.3 και ανάλογη κλίμακα πχ.1/4</a:t>
            </a:r>
          </a:p>
        </p:txBody>
      </p:sp>
      <p:pic>
        <p:nvPicPr>
          <p:cNvPr id="5" name="Εικόνα 4">
            <a:extLst>
              <a:ext uri="{FF2B5EF4-FFF2-40B4-BE49-F238E27FC236}">
                <a16:creationId xmlns:a16="http://schemas.microsoft.com/office/drawing/2014/main" id="{6C9D1327-AC2D-25E0-23EE-0265CD28C4AA}"/>
              </a:ext>
            </a:extLst>
          </p:cNvPr>
          <p:cNvPicPr>
            <a:picLocks noChangeAspect="1"/>
          </p:cNvPicPr>
          <p:nvPr/>
        </p:nvPicPr>
        <p:blipFill>
          <a:blip r:embed="rId2"/>
          <a:stretch>
            <a:fillRect/>
          </a:stretch>
        </p:blipFill>
        <p:spPr>
          <a:xfrm>
            <a:off x="1080335" y="3288145"/>
            <a:ext cx="3629417" cy="2887036"/>
          </a:xfrm>
          <a:prstGeom prst="rect">
            <a:avLst/>
          </a:prstGeom>
        </p:spPr>
      </p:pic>
      <p:pic>
        <p:nvPicPr>
          <p:cNvPr id="8" name="Εικόνα 7">
            <a:extLst>
              <a:ext uri="{FF2B5EF4-FFF2-40B4-BE49-F238E27FC236}">
                <a16:creationId xmlns:a16="http://schemas.microsoft.com/office/drawing/2014/main" id="{E9D10CCA-1F7F-77FD-C83A-671BC532F3C6}"/>
              </a:ext>
            </a:extLst>
          </p:cNvPr>
          <p:cNvPicPr>
            <a:picLocks noChangeAspect="1"/>
          </p:cNvPicPr>
          <p:nvPr/>
        </p:nvPicPr>
        <p:blipFill>
          <a:blip r:embed="rId3"/>
          <a:stretch>
            <a:fillRect/>
          </a:stretch>
        </p:blipFill>
        <p:spPr>
          <a:xfrm>
            <a:off x="5349667" y="1543537"/>
            <a:ext cx="5641606" cy="4480099"/>
          </a:xfrm>
          <a:prstGeom prst="rect">
            <a:avLst/>
          </a:prstGeom>
        </p:spPr>
      </p:pic>
    </p:spTree>
    <p:extLst>
      <p:ext uri="{BB962C8B-B14F-4D97-AF65-F5344CB8AC3E}">
        <p14:creationId xmlns:p14="http://schemas.microsoft.com/office/powerpoint/2010/main" val="29460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2FF85-F4CB-AB57-39FA-95E63BC027AC}"/>
              </a:ext>
            </a:extLst>
          </p:cNvPr>
          <p:cNvSpPr>
            <a:spLocks noGrp="1"/>
          </p:cNvSpPr>
          <p:nvPr>
            <p:ph type="title"/>
          </p:nvPr>
        </p:nvSpPr>
        <p:spPr>
          <a:xfrm>
            <a:off x="643855" y="1447799"/>
            <a:ext cx="3108626" cy="1444752"/>
          </a:xfrm>
        </p:spPr>
        <p:txBody>
          <a:bodyPr anchor="b">
            <a:normAutofit/>
          </a:bodyPr>
          <a:lstStyle/>
          <a:p>
            <a:pPr>
              <a:lnSpc>
                <a:spcPct val="90000"/>
              </a:lnSpc>
            </a:pPr>
            <a:r>
              <a:rPr lang="el-GR" sz="3200">
                <a:solidFill>
                  <a:srgbClr val="EBEBEB"/>
                </a:solidFill>
              </a:rPr>
              <a:t>Προσθήκη Φασματικών Γραμμών</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4AFA04B-5358-31DA-DFB4-2151796C0AB4}"/>
              </a:ext>
            </a:extLst>
          </p:cNvPr>
          <p:cNvSpPr>
            <a:spLocks noGrp="1"/>
          </p:cNvSpPr>
          <p:nvPr>
            <p:ph idx="1"/>
          </p:nvPr>
        </p:nvSpPr>
        <p:spPr>
          <a:xfrm>
            <a:off x="643855" y="3072385"/>
            <a:ext cx="3108057" cy="2947415"/>
          </a:xfrm>
        </p:spPr>
        <p:txBody>
          <a:bodyPr>
            <a:normAutofit/>
          </a:bodyPr>
          <a:lstStyle/>
          <a:p>
            <a:r>
              <a:rPr lang="el-GR" sz="1400">
                <a:solidFill>
                  <a:srgbClr val="FFFFFF"/>
                </a:solidFill>
              </a:rPr>
              <a:t>Για να προσομοιώσουμε φασματικές γραμμές σε ένα σήμα, μπορούμε να προσθέσουμε σε αυτό την συνάρτηση γκαουσιανής κατανομής.</a:t>
            </a:r>
          </a:p>
        </p:txBody>
      </p:sp>
      <p:pic>
        <p:nvPicPr>
          <p:cNvPr id="5" name="Εικόνα 4"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D8A61F5D-C345-8B7D-BB2F-72BD89CDCE31}"/>
              </a:ext>
            </a:extLst>
          </p:cNvPr>
          <p:cNvPicPr>
            <a:picLocks noChangeAspect="1"/>
          </p:cNvPicPr>
          <p:nvPr/>
        </p:nvPicPr>
        <p:blipFill>
          <a:blip r:embed="rId2"/>
          <a:stretch>
            <a:fillRect/>
          </a:stretch>
        </p:blipFill>
        <p:spPr>
          <a:xfrm>
            <a:off x="5087953" y="1447799"/>
            <a:ext cx="6416843" cy="4572001"/>
          </a:xfrm>
          <a:prstGeom prst="rect">
            <a:avLst/>
          </a:prstGeom>
          <a:effectLst/>
        </p:spPr>
      </p:pic>
    </p:spTree>
    <p:extLst>
      <p:ext uri="{BB962C8B-B14F-4D97-AF65-F5344CB8AC3E}">
        <p14:creationId xmlns:p14="http://schemas.microsoft.com/office/powerpoint/2010/main" val="227598648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7A959E-7E4A-3807-2E89-DD575B40B731}"/>
              </a:ext>
            </a:extLst>
          </p:cNvPr>
          <p:cNvSpPr>
            <a:spLocks noGrp="1"/>
          </p:cNvSpPr>
          <p:nvPr>
            <p:ph type="title"/>
          </p:nvPr>
        </p:nvSpPr>
        <p:spPr/>
        <p:txBody>
          <a:bodyPr/>
          <a:lstStyle/>
          <a:p>
            <a:r>
              <a:rPr lang="en-US" dirty="0"/>
              <a:t>T = 0,06 K</a:t>
            </a:r>
          </a:p>
        </p:txBody>
      </p:sp>
      <p:sp>
        <p:nvSpPr>
          <p:cNvPr id="3" name="Θέση περιεχομένου 2">
            <a:extLst>
              <a:ext uri="{FF2B5EF4-FFF2-40B4-BE49-F238E27FC236}">
                <a16:creationId xmlns:a16="http://schemas.microsoft.com/office/drawing/2014/main" id="{2B531512-A9A5-8E1C-528B-E67AA37E5DC1}"/>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5C2553CB-B041-78BD-7C8B-04AC6DA44D9F}"/>
              </a:ext>
            </a:extLst>
          </p:cNvPr>
          <p:cNvPicPr>
            <a:picLocks noChangeAspect="1"/>
          </p:cNvPicPr>
          <p:nvPr/>
        </p:nvPicPr>
        <p:blipFill>
          <a:blip r:embed="rId2"/>
          <a:stretch>
            <a:fillRect/>
          </a:stretch>
        </p:blipFill>
        <p:spPr>
          <a:xfrm>
            <a:off x="166687" y="2052918"/>
            <a:ext cx="11858625" cy="4524375"/>
          </a:xfrm>
          <a:prstGeom prst="rect">
            <a:avLst/>
          </a:prstGeom>
        </p:spPr>
      </p:pic>
    </p:spTree>
    <p:extLst>
      <p:ext uri="{BB962C8B-B14F-4D97-AF65-F5344CB8AC3E}">
        <p14:creationId xmlns:p14="http://schemas.microsoft.com/office/powerpoint/2010/main" val="422190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6EA358-BFE5-9B28-CF7C-5BB7F1EA198D}"/>
              </a:ext>
            </a:extLst>
          </p:cNvPr>
          <p:cNvSpPr>
            <a:spLocks noGrp="1"/>
          </p:cNvSpPr>
          <p:nvPr>
            <p:ph type="title"/>
          </p:nvPr>
        </p:nvSpPr>
        <p:spPr/>
        <p:txBody>
          <a:bodyPr/>
          <a:lstStyle/>
          <a:p>
            <a:r>
              <a:rPr lang="el-GR" dirty="0"/>
              <a:t>Τ = 1</a:t>
            </a:r>
            <a:r>
              <a:rPr lang="en-US" dirty="0"/>
              <a:t>0.000 K</a:t>
            </a:r>
          </a:p>
        </p:txBody>
      </p:sp>
      <p:sp>
        <p:nvSpPr>
          <p:cNvPr id="3" name="Θέση περιεχομένου 2">
            <a:extLst>
              <a:ext uri="{FF2B5EF4-FFF2-40B4-BE49-F238E27FC236}">
                <a16:creationId xmlns:a16="http://schemas.microsoft.com/office/drawing/2014/main" id="{F6AD1814-F570-A743-9A65-D8EEB447810F}"/>
              </a:ext>
            </a:extLst>
          </p:cNvPr>
          <p:cNvSpPr>
            <a:spLocks noGrp="1"/>
          </p:cNvSpPr>
          <p:nvPr>
            <p:ph idx="1"/>
          </p:nvPr>
        </p:nvSpPr>
        <p:spPr/>
        <p:txBody>
          <a:bodyPr/>
          <a:lstStyle/>
          <a:p>
            <a:endParaRPr lang="en-US"/>
          </a:p>
        </p:txBody>
      </p:sp>
      <p:pic>
        <p:nvPicPr>
          <p:cNvPr id="7" name="Εικόνα 6">
            <a:extLst>
              <a:ext uri="{FF2B5EF4-FFF2-40B4-BE49-F238E27FC236}">
                <a16:creationId xmlns:a16="http://schemas.microsoft.com/office/drawing/2014/main" id="{49E6A96F-A0C0-B56A-EB95-0643AB943E9C}"/>
              </a:ext>
            </a:extLst>
          </p:cNvPr>
          <p:cNvPicPr>
            <a:picLocks noChangeAspect="1"/>
          </p:cNvPicPr>
          <p:nvPr/>
        </p:nvPicPr>
        <p:blipFill>
          <a:blip r:embed="rId2"/>
          <a:stretch>
            <a:fillRect/>
          </a:stretch>
        </p:blipFill>
        <p:spPr>
          <a:xfrm>
            <a:off x="176212" y="2052918"/>
            <a:ext cx="11839575" cy="4524375"/>
          </a:xfrm>
          <a:prstGeom prst="rect">
            <a:avLst/>
          </a:prstGeom>
        </p:spPr>
      </p:pic>
    </p:spTree>
    <p:extLst>
      <p:ext uri="{BB962C8B-B14F-4D97-AF65-F5344CB8AC3E}">
        <p14:creationId xmlns:p14="http://schemas.microsoft.com/office/powerpoint/2010/main" val="400833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E7A714-7559-6D34-BBC8-E191F59045C8}"/>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D068D27A-1290-9710-B900-54F4F070FAEA}"/>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FD489B88-6685-FDA2-BB8C-2848426E9592}"/>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2378404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3592</TotalTime>
  <Words>598</Words>
  <Application>Microsoft Office PowerPoint</Application>
  <PresentationFormat>Widescreen</PresentationFormat>
  <Paragraphs>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Ion</vt:lpstr>
      <vt:lpstr>Ανάλυση Σήματος – Black Body Radiation</vt:lpstr>
      <vt:lpstr>PowerPoint Presentation</vt:lpstr>
      <vt:lpstr>Κατασκευή Πλασματικών Δεδομένων </vt:lpstr>
      <vt:lpstr>PowerPoint Presentation</vt:lpstr>
      <vt:lpstr>Προσθήκη Θορύβου</vt:lpstr>
      <vt:lpstr>Προσθήκη Φασματικών Γραμμών</vt:lpstr>
      <vt:lpstr>T = 0,06 K</vt:lpstr>
      <vt:lpstr>Τ = 10.000 K</vt:lpstr>
      <vt:lpstr>PowerPoint Presentation</vt:lpstr>
      <vt:lpstr>PowerPoint Presentation</vt:lpstr>
      <vt:lpstr>Αφαίρεση Φασματικών Γραμμών – Μέθοδος «Όρια Τιμών» </vt:lpstr>
      <vt:lpstr>PowerPoint Presentation</vt:lpstr>
      <vt:lpstr>PowerPoint Presentation</vt:lpstr>
      <vt:lpstr>PowerPoint Presentation</vt:lpstr>
      <vt:lpstr>PowerPoint Presentation</vt:lpstr>
      <vt:lpstr>Αφαίρεση Φασματικών Γραμμών-Μέθοδος «Κλίσης»</vt:lpstr>
      <vt:lpstr>PowerPoint Presentation</vt:lpstr>
      <vt:lpstr>PowerPoint Presentation</vt:lpstr>
      <vt:lpstr>PowerPoint Presentation</vt:lpstr>
      <vt:lpstr>PowerPoint Presentation</vt:lpstr>
      <vt:lpstr>Υπολογισμός Σφαλμάτων</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Ανάλυση Σήματος – Black Body Radiation</dc:title>
  <dc:creator>Margarita Fylaktaki</dc:creator>
  <cp:lastModifiedBy>Margarita Fylaktaki</cp:lastModifiedBy>
  <cp:revision>7</cp:revision>
  <dcterms:created xsi:type="dcterms:W3CDTF">2023-05-08T10:41:09Z</dcterms:created>
  <dcterms:modified xsi:type="dcterms:W3CDTF">2023-05-20T12:51:40Z</dcterms:modified>
</cp:coreProperties>
</file>