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51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97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6" r:id="rId4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8918173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2305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92877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06915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06082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40245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1318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01642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45091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59085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9615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0164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23749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04595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07124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2362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78370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77178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08378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23098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48088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95295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86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03212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98308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38581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37714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040271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04753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03145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813478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794928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103803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0006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205942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3436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6015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73111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8219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5554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318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940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 lang="en-GB"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  <p:extLst>
      <p:ext uri="{BB962C8B-B14F-4D97-AF65-F5344CB8AC3E}">
        <p14:creationId xmlns:p14="http://schemas.microsoft.com/office/powerpoint/2010/main" val="187278983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9226"/>
            <a:ext cx="1971675" cy="431992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9226"/>
            <a:ext cx="5800725" cy="4319924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 lang="en-GB"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  <p:extLst>
      <p:ext uri="{BB962C8B-B14F-4D97-AF65-F5344CB8AC3E}">
        <p14:creationId xmlns:p14="http://schemas.microsoft.com/office/powerpoint/2010/main" val="393089222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8123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3000"/>
            </a:lvl1pPr>
            <a:lvl2pPr>
              <a:spcBef>
                <a:spcPts val="0"/>
              </a:spcBef>
              <a:buSzPct val="100000"/>
              <a:defRPr sz="3000"/>
            </a:lvl2pPr>
            <a:lvl3pPr>
              <a:spcBef>
                <a:spcPts val="0"/>
              </a:spcBef>
              <a:buSzPct val="100000"/>
              <a:defRPr sz="3000"/>
            </a:lvl3pPr>
            <a:lvl4pPr>
              <a:spcBef>
                <a:spcPts val="0"/>
              </a:spcBef>
              <a:buSzPct val="100000"/>
              <a:defRPr sz="3000"/>
            </a:lvl4pPr>
            <a:lvl5pPr>
              <a:spcBef>
                <a:spcPts val="0"/>
              </a:spcBef>
              <a:buSzPct val="100000"/>
              <a:defRPr sz="3000"/>
            </a:lvl5pPr>
            <a:lvl6pPr>
              <a:spcBef>
                <a:spcPts val="0"/>
              </a:spcBef>
              <a:buSzPct val="100000"/>
              <a:defRPr sz="3000"/>
            </a:lvl6pPr>
            <a:lvl7pPr>
              <a:spcBef>
                <a:spcPts val="0"/>
              </a:spcBef>
              <a:buSzPct val="100000"/>
              <a:defRPr sz="3000"/>
            </a:lvl7pPr>
            <a:lvl8pPr>
              <a:spcBef>
                <a:spcPts val="0"/>
              </a:spcBef>
              <a:buSzPct val="100000"/>
              <a:defRPr sz="3000"/>
            </a:lvl8pPr>
            <a:lvl9pPr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99399"/>
            <a:ext cx="2807999" cy="2784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2402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311700" y="957125"/>
            <a:ext cx="8520599" cy="2128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599" cy="1071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888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D6CF3-3D08-4267-9A47-ABAD1B14374B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31A21-9B23-455F-8622-8D7790E7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12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 lang="en-GB"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86269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 lang="en-GB"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  <p:extLst>
      <p:ext uri="{BB962C8B-B14F-4D97-AF65-F5344CB8AC3E}">
        <p14:creationId xmlns:p14="http://schemas.microsoft.com/office/powerpoint/2010/main" val="67204306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 lang="en-GB"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  <p:extLst>
      <p:ext uri="{BB962C8B-B14F-4D97-AF65-F5344CB8AC3E}">
        <p14:creationId xmlns:p14="http://schemas.microsoft.com/office/powerpoint/2010/main" val="209046469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401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3616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 lang="en-GB"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  <p:extLst>
      <p:ext uri="{BB962C8B-B14F-4D97-AF65-F5344CB8AC3E}">
        <p14:creationId xmlns:p14="http://schemas.microsoft.com/office/powerpoint/2010/main" val="38285306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5234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8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 lang="en-GB"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  <p:extLst>
      <p:ext uri="{BB962C8B-B14F-4D97-AF65-F5344CB8AC3E}">
        <p14:creationId xmlns:p14="http://schemas.microsoft.com/office/powerpoint/2010/main" val="285369020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 lang="en-GB"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908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65" r:id="rId14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ionicframework.com/docs/components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gularjs.org/guide/unit-testing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ionicframework.com/docs/guide/installation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jasmine.github.io/1.3/introduction.html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sdk/installing/index.html?pkg=tool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ionicframework.com/" TargetMode="External"/><Relationship Id="rId7" Type="http://schemas.openxmlformats.org/officeDocument/2006/relationships/hyperlink" Target="http://www.tuesdaydeveloper.com/2013/06/angularjs-testing-with-karma-and-jasmine/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docs.angularjs.org/guide/unit-testing" TargetMode="External"/><Relationship Id="rId5" Type="http://schemas.openxmlformats.org/officeDocument/2006/relationships/hyperlink" Target="https://www.visualstudio.com/" TargetMode="External"/><Relationship Id="rId4" Type="http://schemas.openxmlformats.org/officeDocument/2006/relationships/hyperlink" Target="https://nodejs.org/en/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sualstudio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npmjs.com/getting-started/what-is-npm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ctrTitle"/>
          </p:nvPr>
        </p:nvSpPr>
        <p:spPr>
          <a:xfrm>
            <a:off x="2283368" y="1283575"/>
            <a:ext cx="4793711" cy="198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-GB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Tutorial 7 </a:t>
            </a:r>
          </a:p>
          <a:p>
            <a:pPr algn="ctr">
              <a:spcBef>
                <a:spcPts val="0"/>
              </a:spcBef>
              <a:buNone/>
            </a:pPr>
            <a:r>
              <a:rPr lang="en-GB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Ionic Framework</a:t>
            </a:r>
            <a:br>
              <a:rPr lang="en-GB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March 2, 2017</a:t>
            </a:r>
            <a:endParaRPr lang="en-GB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Shape 59"/>
          <p:cNvSpPr txBox="1">
            <a:spLocks noGrp="1"/>
          </p:cNvSpPr>
          <p:nvPr>
            <p:ph type="subTitle" idx="1"/>
          </p:nvPr>
        </p:nvSpPr>
        <p:spPr>
          <a:xfrm>
            <a:off x="1839433" y="3268975"/>
            <a:ext cx="5497031" cy="701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b="1" dirty="0"/>
              <a:t>CS 5551 Advanced Software Engineering</a:t>
            </a:r>
          </a:p>
        </p:txBody>
      </p:sp>
      <p:sp>
        <p:nvSpPr>
          <p:cNvPr id="60" name="Shape 60"/>
          <p:cNvSpPr txBox="1"/>
          <p:nvPr/>
        </p:nvSpPr>
        <p:spPr>
          <a:xfrm>
            <a:off x="1479974" y="3718374"/>
            <a:ext cx="6400500" cy="503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GB" sz="1800" b="1" i="0" u="none" strike="noStrike" cap="none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UMKC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4026384" cy="755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32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</a:t>
            </a:r>
            <a:r>
              <a:rPr lang="en-GB" sz="3200" b="1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GB" sz="32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installation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the system specific build.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u="sng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https://nodejs.org/en/</a:t>
            </a:r>
          </a:p>
          <a:p>
            <a:pPr>
              <a:buFont typeface="Wingdings" panose="05000000000000000000" pitchFamily="2" charset="2"/>
              <a:buChar char="§"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7" name="Shape 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2571" y="939199"/>
            <a:ext cx="5283554" cy="3705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3728672" cy="755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32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</a:t>
            </a:r>
            <a:r>
              <a:rPr lang="en-GB" sz="3200" b="1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GB" sz="32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Verification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terminal/command prompt and type “</a:t>
            </a:r>
            <a:r>
              <a:rPr lang="en-GB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or “</a:t>
            </a:r>
            <a:r>
              <a:rPr lang="en-GB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-v” to check the installation.</a:t>
            </a:r>
          </a:p>
        </p:txBody>
      </p:sp>
      <p:pic>
        <p:nvPicPr>
          <p:cNvPr id="124" name="Shape 124"/>
          <p:cNvPicPr preferRelativeResize="0"/>
          <p:nvPr/>
        </p:nvPicPr>
        <p:blipFill rotWithShape="1">
          <a:blip r:embed="rId3">
            <a:alphaModFix/>
          </a:blip>
          <a:srcRect l="3521" t="4129" b="7249"/>
          <a:stretch/>
        </p:blipFill>
        <p:spPr>
          <a:xfrm>
            <a:off x="4420750" y="78075"/>
            <a:ext cx="4850126" cy="334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9900" y="1190575"/>
            <a:ext cx="5084324" cy="4470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 Ionic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</a:p>
          <a:p>
            <a:pPr>
              <a:lnSpc>
                <a:spcPct val="142857"/>
              </a:lnSpc>
              <a:spcAft>
                <a:spcPts val="800"/>
              </a:spcAft>
              <a:buClr>
                <a:schemeClr val="dk1"/>
              </a:buClr>
            </a:pPr>
            <a:r>
              <a:rPr lang="en-GB" sz="1600" b="1" dirty="0" err="1">
                <a:solidFill>
                  <a:schemeClr val="tx1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npm</a:t>
            </a:r>
            <a:r>
              <a:rPr lang="en-GB" sz="1600" b="1" dirty="0">
                <a:solidFill>
                  <a:schemeClr val="tx1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 install -g </a:t>
            </a:r>
            <a:r>
              <a:rPr lang="en-GB" sz="1600" b="1" dirty="0" err="1">
                <a:solidFill>
                  <a:schemeClr val="tx1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cordova</a:t>
            </a:r>
            <a:r>
              <a:rPr lang="en-GB" sz="1600" b="1" dirty="0">
                <a:solidFill>
                  <a:schemeClr val="tx1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 ionic</a:t>
            </a:r>
          </a:p>
          <a:p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GB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unix</a:t>
            </a: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based OS users, don’t forget to use the mighty “</a:t>
            </a:r>
            <a:r>
              <a:rPr lang="en-GB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0097" y="110800"/>
            <a:ext cx="598145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/>
          <p:nvPr/>
        </p:nvSpPr>
        <p:spPr>
          <a:xfrm>
            <a:off x="3559625" y="471200"/>
            <a:ext cx="3330899" cy="2330399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 txBox="1"/>
          <p:nvPr/>
        </p:nvSpPr>
        <p:spPr>
          <a:xfrm>
            <a:off x="3573625" y="2906475"/>
            <a:ext cx="4254900" cy="1875599"/>
          </a:xfrm>
          <a:prstGeom prst="rect">
            <a:avLst/>
          </a:prstGeom>
          <a:noFill/>
          <a:ln w="19050" cap="flat" cmpd="sng">
            <a:solidFill>
              <a:srgbClr val="93C47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3505388" cy="755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32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Ionic verification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311700" y="1399399"/>
            <a:ext cx="3282105" cy="278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different options for the command “ionic”</a:t>
            </a:r>
          </a:p>
          <a:p>
            <a:pPr>
              <a:lnSpc>
                <a:spcPct val="142857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endParaRPr dirty="0">
              <a:solidFill>
                <a:schemeClr val="tx1"/>
              </a:solidFill>
              <a:latin typeface="Times New Roman" panose="02020603050405020304" pitchFamily="18" charset="0"/>
              <a:ea typeface="Consolas"/>
              <a:cs typeface="Times New Roman" panose="02020603050405020304" pitchFamily="18" charset="0"/>
              <a:sym typeface="Consolas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different types of app templates available . (next slide)</a:t>
            </a:r>
          </a:p>
        </p:txBody>
      </p:sp>
      <p:pic>
        <p:nvPicPr>
          <p:cNvPr id="141" name="Shape 141"/>
          <p:cNvPicPr preferRelativeResize="0"/>
          <p:nvPr/>
        </p:nvPicPr>
        <p:blipFill rotWithShape="1">
          <a:blip r:embed="rId3">
            <a:alphaModFix/>
          </a:blip>
          <a:srcRect t="10801" r="27134"/>
          <a:stretch/>
        </p:blipFill>
        <p:spPr>
          <a:xfrm>
            <a:off x="4071375" y="555600"/>
            <a:ext cx="4330675" cy="4587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Ionic App types</a:t>
            </a:r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937" y="1397973"/>
            <a:ext cx="7784124" cy="300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3491349" cy="755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Ionic App Creation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create an app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1400" dirty="0">
                <a:solidFill>
                  <a:schemeClr val="tx1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ionic start </a:t>
            </a:r>
            <a:r>
              <a:rPr lang="en-GB" sz="1400" dirty="0" err="1">
                <a:solidFill>
                  <a:schemeClr val="tx1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myApp</a:t>
            </a:r>
            <a:r>
              <a:rPr lang="en-GB" sz="1400" dirty="0">
                <a:solidFill>
                  <a:schemeClr val="tx1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 tabs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different types of app templates available . (next slide)</a:t>
            </a:r>
          </a:p>
        </p:txBody>
      </p:sp>
      <p:cxnSp>
        <p:nvCxnSpPr>
          <p:cNvPr id="156" name="Shape 156"/>
          <p:cNvCxnSpPr>
            <a:cxnSpLocks/>
          </p:cNvCxnSpPr>
          <p:nvPr/>
        </p:nvCxnSpPr>
        <p:spPr>
          <a:xfrm flipV="1">
            <a:off x="1577589" y="1886210"/>
            <a:ext cx="614160" cy="226765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triangle" w="lg" len="lg"/>
            <a:tailEnd type="none" w="lg" len="lg"/>
          </a:ln>
        </p:spPr>
      </p:cxnSp>
      <p:sp>
        <p:nvSpPr>
          <p:cNvPr id="157" name="Shape 157"/>
          <p:cNvSpPr txBox="1"/>
          <p:nvPr/>
        </p:nvSpPr>
        <p:spPr>
          <a:xfrm>
            <a:off x="2134150" y="1455650"/>
            <a:ext cx="1668899" cy="54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000">
                <a:solidFill>
                  <a:srgbClr val="434343"/>
                </a:solidFill>
              </a:rPr>
              <a:t>App name (a folder shall be created using this)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2972350" y="2065250"/>
            <a:ext cx="1668899" cy="54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000">
                <a:solidFill>
                  <a:srgbClr val="434343"/>
                </a:solidFill>
              </a:rPr>
              <a:t>Template type</a:t>
            </a:r>
          </a:p>
        </p:txBody>
      </p:sp>
      <p:cxnSp>
        <p:nvCxnSpPr>
          <p:cNvPr id="160" name="Shape 160"/>
          <p:cNvCxnSpPr>
            <a:cxnSpLocks/>
          </p:cNvCxnSpPr>
          <p:nvPr/>
        </p:nvCxnSpPr>
        <p:spPr>
          <a:xfrm flipV="1">
            <a:off x="2123159" y="2140300"/>
            <a:ext cx="845440" cy="60891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triangle" w="lg" len="lg"/>
            <a:tailEnd type="none" w="lg" len="lg"/>
          </a:ln>
        </p:spPr>
      </p:cxnSp>
      <p:pic>
        <p:nvPicPr>
          <p:cNvPr id="161" name="Shape 161"/>
          <p:cNvPicPr preferRelativeResize="0"/>
          <p:nvPr/>
        </p:nvPicPr>
        <p:blipFill rotWithShape="1">
          <a:blip r:embed="rId3">
            <a:alphaModFix/>
          </a:blip>
          <a:srcRect l="5880" t="5374" r="14653" b="7797"/>
          <a:stretch/>
        </p:blipFill>
        <p:spPr>
          <a:xfrm>
            <a:off x="4144900" y="110262"/>
            <a:ext cx="4726349" cy="4922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the App created in Adobe Brackets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development work shall be done using this editor.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writing any code, let us run the application which we’ve created for the first time.</a:t>
            </a:r>
          </a:p>
        </p:txBody>
      </p:sp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9775" y="157024"/>
            <a:ext cx="6439250" cy="4829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3877528" cy="755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Sample Run</a:t>
            </a:r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311700" y="1399399"/>
            <a:ext cx="4217770" cy="278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1800" dirty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-GB" sz="1800" dirty="0">
                <a:solidFill>
                  <a:srgbClr val="0086B3"/>
                </a:solidFill>
                <a:latin typeface="Consolas"/>
                <a:ea typeface="Consolas"/>
                <a:cs typeface="Consolas"/>
                <a:sym typeface="Consolas"/>
              </a:rPr>
              <a:t>cd </a:t>
            </a:r>
            <a:r>
              <a:rPr lang="en-GB" sz="1800" dirty="0" err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myApp</a:t>
            </a:r>
            <a:br>
              <a:rPr lang="en-GB" sz="18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800" dirty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-GB" sz="18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ionic platform add android</a:t>
            </a:r>
            <a:br>
              <a:rPr lang="en-GB" sz="18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800" dirty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-GB" sz="18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ionic build android</a:t>
            </a:r>
            <a:br>
              <a:rPr lang="en-GB" sz="18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800" dirty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-GB" sz="18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ionic emulate android</a:t>
            </a:r>
          </a:p>
        </p:txBody>
      </p:sp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3262" y="49250"/>
            <a:ext cx="312042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 txBox="1"/>
          <p:nvPr/>
        </p:nvSpPr>
        <p:spPr>
          <a:xfrm>
            <a:off x="237272" y="3447301"/>
            <a:ext cx="4632300" cy="54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sample application running with “tabs” template.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4409156" cy="755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36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“To Do” Application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311700" y="1399399"/>
            <a:ext cx="4717500" cy="278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GB" sz="1600" b="1" dirty="0">
                <a:solidFill>
                  <a:srgbClr val="333333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ionic start </a:t>
            </a:r>
            <a:r>
              <a:rPr lang="en-GB" sz="1600" b="1" dirty="0" err="1">
                <a:solidFill>
                  <a:srgbClr val="333333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todo</a:t>
            </a:r>
            <a:r>
              <a:rPr lang="en-GB" sz="1600" b="1" dirty="0">
                <a:solidFill>
                  <a:srgbClr val="333333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 blank</a:t>
            </a:r>
          </a:p>
          <a:p>
            <a:pPr rtl="0">
              <a:spcBef>
                <a:spcPts val="0"/>
              </a:spcBef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This time we are going to take a blank template unlike the first sample app.</a:t>
            </a:r>
          </a:p>
          <a:p>
            <a:pPr rtl="0">
              <a:spcBef>
                <a:spcPts val="0"/>
              </a:spcBef>
              <a:buNone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do application is used to show a list of to do items.</a:t>
            </a:r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8887" y="152400"/>
            <a:ext cx="312042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4175240" cy="755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Folder  Structure</a:t>
            </a:r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5206598" cy="3537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platforms - contains your iOS and Android projects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GB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hooks - for custom actions to be taken as your app moves through the Cordova development process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GB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plugins - Cordova stores the plugins that you add to your project. Plugins are added by the command: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GB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GB" sz="2400" b="1" dirty="0">
                <a:solidFill>
                  <a:schemeClr val="tx1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ionic plugin add {plugin}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GB" dirty="0">
              <a:solidFill>
                <a:schemeClr val="tx1"/>
              </a:solidFill>
              <a:latin typeface="Times New Roman" panose="02020603050405020304" pitchFamily="18" charset="0"/>
              <a:ea typeface="Consolas"/>
              <a:cs typeface="Times New Roman" panose="02020603050405020304" pitchFamily="18" charset="0"/>
              <a:sym typeface="Consola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 - is where your app is developed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GB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0" name="Shape 190"/>
          <p:cNvPicPr preferRelativeResize="0"/>
          <p:nvPr/>
        </p:nvPicPr>
        <p:blipFill rotWithShape="1">
          <a:blip r:embed="rId3">
            <a:alphaModFix/>
          </a:blip>
          <a:srcRect l="-9221" t="-2460" r="56917" b="2460"/>
          <a:stretch/>
        </p:blipFill>
        <p:spPr>
          <a:xfrm>
            <a:off x="4881925" y="0"/>
            <a:ext cx="3587025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Ionic ?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“Ionic is the beautiful, open source front-end SDK for developing hybrid mobile apps with web technologies.”</a:t>
            </a:r>
          </a:p>
          <a:p>
            <a:pPr marL="0" indent="0" algn="r" rtl="0">
              <a:spcBef>
                <a:spcPts val="0"/>
              </a:spcBef>
              <a:buNone/>
            </a:pPr>
            <a:endParaRPr lang="en-GB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 rtl="0">
              <a:spcBef>
                <a:spcPts val="0"/>
              </a:spcBef>
              <a:buNone/>
            </a:pP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 ionicframework.com</a:t>
            </a:r>
          </a:p>
          <a:p>
            <a:pPr marL="0" indent="0" algn="r" rtl="0">
              <a:spcBef>
                <a:spcPts val="0"/>
              </a:spcBef>
              <a:buNone/>
            </a:pPr>
            <a:endParaRPr lang="en-GB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Angular JS is the heart of Ionic SDK.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the logic is written using Angular JS and Ionic acts as a bridge between the native application and web development.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develop applications for Android and iOS.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 structure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311700" y="1399399"/>
            <a:ext cx="4324095" cy="278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000" b="1" dirty="0" err="1">
                <a:solidFill>
                  <a:schemeClr val="tx1"/>
                </a:solidFill>
              </a:rPr>
              <a:t>css</a:t>
            </a:r>
            <a:r>
              <a:rPr lang="en-GB" sz="2000" dirty="0">
                <a:solidFill>
                  <a:schemeClr val="tx1"/>
                </a:solidFill>
              </a:rPr>
              <a:t> - project specific </a:t>
            </a:r>
            <a:r>
              <a:rPr lang="en-GB" sz="2000" dirty="0" err="1">
                <a:solidFill>
                  <a:schemeClr val="tx1"/>
                </a:solidFill>
              </a:rPr>
              <a:t>css</a:t>
            </a:r>
            <a:r>
              <a:rPr lang="en-GB" sz="2000" dirty="0">
                <a:solidFill>
                  <a:schemeClr val="tx1"/>
                </a:solidFill>
              </a:rPr>
              <a:t> files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0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b="1" dirty="0" err="1">
                <a:solidFill>
                  <a:schemeClr val="tx1"/>
                </a:solidFill>
              </a:rPr>
              <a:t>img</a:t>
            </a:r>
            <a:r>
              <a:rPr lang="en-GB" sz="2000" dirty="0">
                <a:solidFill>
                  <a:schemeClr val="tx1"/>
                </a:solidFill>
              </a:rPr>
              <a:t> - all the images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0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b="1" dirty="0" err="1">
                <a:solidFill>
                  <a:schemeClr val="tx1"/>
                </a:solidFill>
              </a:rPr>
              <a:t>js</a:t>
            </a:r>
            <a:r>
              <a:rPr lang="en-GB" sz="2000" dirty="0">
                <a:solidFill>
                  <a:schemeClr val="tx1"/>
                </a:solidFill>
              </a:rPr>
              <a:t> - </a:t>
            </a:r>
            <a:r>
              <a:rPr lang="en-GB" sz="2000" dirty="0" err="1">
                <a:solidFill>
                  <a:schemeClr val="tx1"/>
                </a:solidFill>
              </a:rPr>
              <a:t>js</a:t>
            </a:r>
            <a:r>
              <a:rPr lang="en-GB" sz="2000" dirty="0">
                <a:solidFill>
                  <a:schemeClr val="tx1"/>
                </a:solidFill>
              </a:rPr>
              <a:t> files to be used in project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0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b="1" dirty="0">
                <a:solidFill>
                  <a:schemeClr val="tx1"/>
                </a:solidFill>
              </a:rPr>
              <a:t>lib</a:t>
            </a:r>
            <a:r>
              <a:rPr lang="en-GB" sz="2000" dirty="0">
                <a:solidFill>
                  <a:schemeClr val="tx1"/>
                </a:solidFill>
              </a:rPr>
              <a:t> - libraries like angular </a:t>
            </a:r>
            <a:r>
              <a:rPr lang="en-GB" sz="2000" dirty="0" err="1">
                <a:solidFill>
                  <a:schemeClr val="tx1"/>
                </a:solidFill>
              </a:rPr>
              <a:t>js</a:t>
            </a:r>
            <a:r>
              <a:rPr lang="en-GB" sz="2000" dirty="0">
                <a:solidFill>
                  <a:schemeClr val="tx1"/>
                </a:solidFill>
              </a:rPr>
              <a:t> are stored here</a:t>
            </a:r>
          </a:p>
        </p:txBody>
      </p:sp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5103" y="1560450"/>
            <a:ext cx="2374574" cy="189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3525299" cy="755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 Creation</a:t>
            </a:r>
          </a:p>
        </p:txBody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3525299" cy="278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1600" b="1" i="1" dirty="0" err="1">
                <a:solidFill>
                  <a:schemeClr val="tx1"/>
                </a:solidFill>
              </a:rPr>
              <a:t>TodoCtrl</a:t>
            </a:r>
            <a:r>
              <a:rPr lang="en-GB" sz="1600" dirty="0">
                <a:solidFill>
                  <a:schemeClr val="tx1"/>
                </a:solidFill>
              </a:rPr>
              <a:t> is a controller which shows the tasks.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16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1600" b="1" i="1" dirty="0">
                <a:solidFill>
                  <a:schemeClr val="tx1"/>
                </a:solidFill>
              </a:rPr>
              <a:t>tasks</a:t>
            </a:r>
            <a:r>
              <a:rPr lang="en-GB" sz="1600" dirty="0">
                <a:solidFill>
                  <a:schemeClr val="tx1"/>
                </a:solidFill>
              </a:rPr>
              <a:t> is the variable which is initiated with a temporary tasks.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16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1600" b="1" dirty="0">
                <a:solidFill>
                  <a:schemeClr val="tx1"/>
                </a:solidFill>
              </a:rPr>
              <a:t>$scope</a:t>
            </a:r>
            <a:r>
              <a:rPr lang="en-GB" sz="1600" dirty="0">
                <a:solidFill>
                  <a:schemeClr val="tx1"/>
                </a:solidFill>
              </a:rPr>
              <a:t> is the variable provided by angular </a:t>
            </a:r>
            <a:r>
              <a:rPr lang="en-GB" sz="1600" dirty="0" err="1">
                <a:solidFill>
                  <a:schemeClr val="tx1"/>
                </a:solidFill>
              </a:rPr>
              <a:t>js</a:t>
            </a:r>
            <a:r>
              <a:rPr lang="en-GB" sz="1600" dirty="0">
                <a:solidFill>
                  <a:schemeClr val="tx1"/>
                </a:solidFill>
              </a:rPr>
              <a:t> framework.</a:t>
            </a:r>
          </a:p>
        </p:txBody>
      </p:sp>
      <p:pic>
        <p:nvPicPr>
          <p:cNvPr id="204" name="Shape 204"/>
          <p:cNvPicPr preferRelativeResize="0"/>
          <p:nvPr/>
        </p:nvPicPr>
        <p:blipFill rotWithShape="1">
          <a:blip r:embed="rId3">
            <a:alphaModFix/>
          </a:blip>
          <a:srcRect l="12098" t="6576" r="6208" b="22330"/>
          <a:stretch/>
        </p:blipFill>
        <p:spPr>
          <a:xfrm>
            <a:off x="4008250" y="513562"/>
            <a:ext cx="4767750" cy="4116373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Shape 205"/>
          <p:cNvSpPr txBox="1"/>
          <p:nvPr/>
        </p:nvSpPr>
        <p:spPr>
          <a:xfrm>
            <a:off x="5660950" y="2966962"/>
            <a:ext cx="2199899" cy="8703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3951956" cy="755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 View for Showing Tasks</a:t>
            </a:r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3628200" cy="3268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index.html has all the views to be shown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ion-list</a:t>
            </a: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 list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ion-item</a:t>
            </a: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 tag to show single item in ion-list.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ng-repeat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similar to for loop in front-end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show a variable use </a:t>
            </a:r>
            <a:r>
              <a:rPr lang="en-GB" sz="1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“{{</a:t>
            </a:r>
            <a:r>
              <a:rPr lang="en-GB" sz="16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var_name</a:t>
            </a:r>
            <a:r>
              <a:rPr lang="en-GB" sz="1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}}”</a:t>
            </a:r>
          </a:p>
          <a:p>
            <a:pPr>
              <a:buFont typeface="Wingdings" panose="05000000000000000000" pitchFamily="2" charset="2"/>
              <a:buChar char="§"/>
            </a:pPr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components in Ionic </a:t>
            </a:r>
            <a:r>
              <a:rPr lang="en-GB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http://ionicframework.com/docs/components/</a:t>
            </a:r>
          </a:p>
        </p:txBody>
      </p:sp>
      <p:pic>
        <p:nvPicPr>
          <p:cNvPr id="212" name="Shape 212"/>
          <p:cNvPicPr preferRelativeResize="0"/>
          <p:nvPr/>
        </p:nvPicPr>
        <p:blipFill rotWithShape="1">
          <a:blip r:embed="rId4">
            <a:alphaModFix/>
          </a:blip>
          <a:srcRect l="12799" t="6804" r="7456" b="14443"/>
          <a:stretch/>
        </p:blipFill>
        <p:spPr>
          <a:xfrm>
            <a:off x="4384150" y="280475"/>
            <a:ext cx="4677349" cy="458255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Shape 213"/>
          <p:cNvSpPr txBox="1"/>
          <p:nvPr/>
        </p:nvSpPr>
        <p:spPr>
          <a:xfrm>
            <a:off x="6147625" y="2654750"/>
            <a:ext cx="2001899" cy="641099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4" name="Shape 214"/>
          <p:cNvSpPr txBox="1"/>
          <p:nvPr/>
        </p:nvSpPr>
        <p:spPr>
          <a:xfrm>
            <a:off x="6859825" y="1554825"/>
            <a:ext cx="1194899" cy="221699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2919900" cy="1311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your App</a:t>
            </a:r>
          </a:p>
        </p:txBody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311700" y="1399399"/>
            <a:ext cx="2807999" cy="319386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14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Browser :</a:t>
            </a:r>
          </a:p>
          <a:p>
            <a:pPr marL="0" indent="0" algn="ctr">
              <a:lnSpc>
                <a:spcPct val="142857"/>
              </a:lnSpc>
              <a:spcAft>
                <a:spcPts val="800"/>
              </a:spcAft>
              <a:buClr>
                <a:schemeClr val="dk1"/>
              </a:buClr>
              <a:buNone/>
            </a:pPr>
            <a:r>
              <a:rPr lang="en-GB" sz="1400" b="1" dirty="0">
                <a:solidFill>
                  <a:schemeClr val="tx1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ionic serve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need to have a device to test minor changes.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14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Device 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 your device to the development machine and enable debugging option on your Android device and execute the following command</a:t>
            </a:r>
          </a:p>
          <a:p>
            <a:pPr marL="0" indent="0" algn="ctr">
              <a:lnSpc>
                <a:spcPct val="142857"/>
              </a:lnSpc>
              <a:spcAft>
                <a:spcPts val="800"/>
              </a:spcAft>
              <a:buNone/>
            </a:pPr>
            <a:r>
              <a:rPr lang="en-GB" sz="1400" b="1" dirty="0">
                <a:solidFill>
                  <a:schemeClr val="tx1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ionic run</a:t>
            </a:r>
          </a:p>
        </p:txBody>
      </p:sp>
      <p:pic>
        <p:nvPicPr>
          <p:cNvPr id="221" name="Shape 2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1600" y="684524"/>
            <a:ext cx="2369575" cy="4214648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222" name="Shape 222"/>
          <p:cNvPicPr preferRelativeResize="0"/>
          <p:nvPr/>
        </p:nvPicPr>
        <p:blipFill rotWithShape="1">
          <a:blip r:embed="rId4">
            <a:alphaModFix/>
          </a:blip>
          <a:srcRect l="10750" t="4471" r="10435" b="10997"/>
          <a:stretch/>
        </p:blipFill>
        <p:spPr>
          <a:xfrm>
            <a:off x="5838325" y="741737"/>
            <a:ext cx="2729849" cy="4100225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creation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a button on top of the header which calls create task function.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a general button with an icon.</a:t>
            </a:r>
          </a:p>
        </p:txBody>
      </p:sp>
      <p:pic>
        <p:nvPicPr>
          <p:cNvPr id="229" name="Shape 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2450" y="745900"/>
            <a:ext cx="4505325" cy="295275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Shape 230"/>
          <p:cNvSpPr txBox="1"/>
          <p:nvPr/>
        </p:nvSpPr>
        <p:spPr>
          <a:xfrm>
            <a:off x="4330125" y="1561225"/>
            <a:ext cx="4110000" cy="5601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3144150" cy="755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32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Task Modal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 folder named “views” in www.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should be the place to create all the views.</a:t>
            </a:r>
          </a:p>
        </p:txBody>
      </p:sp>
      <p:pic>
        <p:nvPicPr>
          <p:cNvPr id="237" name="Shape 237"/>
          <p:cNvPicPr preferRelativeResize="0"/>
          <p:nvPr/>
        </p:nvPicPr>
        <p:blipFill rotWithShape="1">
          <a:blip r:embed="rId3">
            <a:alphaModFix/>
          </a:blip>
          <a:srcRect l="10285" t="6120" r="6967" b="15815"/>
          <a:stretch/>
        </p:blipFill>
        <p:spPr>
          <a:xfrm>
            <a:off x="3533325" y="287787"/>
            <a:ext cx="5531773" cy="4631033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Shape 238"/>
          <p:cNvSpPr txBox="1"/>
          <p:nvPr/>
        </p:nvSpPr>
        <p:spPr>
          <a:xfrm>
            <a:off x="3533325" y="2941750"/>
            <a:ext cx="1207199" cy="339299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239" name="Shape 239"/>
          <p:cNvPicPr preferRelativeResize="0"/>
          <p:nvPr/>
        </p:nvPicPr>
        <p:blipFill rotWithShape="1">
          <a:blip r:embed="rId4">
            <a:alphaModFix/>
          </a:blip>
          <a:srcRect t="4261" b="45481"/>
          <a:stretch/>
        </p:blipFill>
        <p:spPr>
          <a:xfrm>
            <a:off x="243000" y="2689300"/>
            <a:ext cx="3212850" cy="232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311699" y="555600"/>
            <a:ext cx="3945837" cy="755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36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Creation Logic</a:t>
            </a:r>
          </a:p>
        </p:txBody>
      </p:sp>
      <p:pic>
        <p:nvPicPr>
          <p:cNvPr id="245" name="Shape 2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7918" y="0"/>
            <a:ext cx="471141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Shape 246"/>
          <p:cNvSpPr txBox="1"/>
          <p:nvPr/>
        </p:nvSpPr>
        <p:spPr>
          <a:xfrm>
            <a:off x="4747050" y="2358425"/>
            <a:ext cx="2540100" cy="11310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7" name="Shape 247"/>
          <p:cNvSpPr txBox="1"/>
          <p:nvPr/>
        </p:nvSpPr>
        <p:spPr>
          <a:xfrm>
            <a:off x="4786625" y="3726300"/>
            <a:ext cx="2065199" cy="545999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 txBox="1"/>
          <p:nvPr/>
        </p:nvSpPr>
        <p:spPr>
          <a:xfrm>
            <a:off x="364050" y="3733350"/>
            <a:ext cx="2807999" cy="5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1200">
                <a:latin typeface="Open Sans"/>
                <a:ea typeface="Open Sans"/>
                <a:cs typeface="Open Sans"/>
                <a:sym typeface="Open Sans"/>
              </a:rPr>
              <a:t>Shows modal to create task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421775" y="2629500"/>
            <a:ext cx="2807999" cy="5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1200">
                <a:latin typeface="Open Sans"/>
                <a:ea typeface="Open Sans"/>
                <a:cs typeface="Open Sans"/>
                <a:sym typeface="Open Sans"/>
              </a:rPr>
              <a:t>pushing the task into the </a:t>
            </a:r>
            <a:r>
              <a:rPr lang="en-GB" sz="1200" b="1" i="1">
                <a:latin typeface="Open Sans"/>
                <a:ea typeface="Open Sans"/>
                <a:cs typeface="Open Sans"/>
                <a:sym typeface="Open Sans"/>
              </a:rPr>
              <a:t>tasks </a:t>
            </a:r>
            <a:r>
              <a:rPr lang="en-GB" sz="1200">
                <a:latin typeface="Open Sans"/>
                <a:ea typeface="Open Sans"/>
                <a:cs typeface="Open Sans"/>
                <a:sym typeface="Open Sans"/>
              </a:rPr>
              <a:t>variable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421775" y="1486500"/>
            <a:ext cx="2807999" cy="5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1200" dirty="0">
                <a:latin typeface="Open Sans"/>
                <a:ea typeface="Open Sans"/>
                <a:cs typeface="Open Sans"/>
                <a:sym typeface="Open Sans"/>
              </a:rPr>
              <a:t>modal controller object creation.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4747050" y="1048450"/>
            <a:ext cx="4221899" cy="1073099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52" name="Shape 252"/>
          <p:cNvCxnSpPr>
            <a:endCxn id="251" idx="1"/>
          </p:cNvCxnSpPr>
          <p:nvPr/>
        </p:nvCxnSpPr>
        <p:spPr>
          <a:xfrm rot="10800000" flipH="1">
            <a:off x="3229649" y="1584999"/>
            <a:ext cx="1517400" cy="1674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53" name="Shape 253"/>
          <p:cNvCxnSpPr>
            <a:stCxn id="249" idx="3"/>
            <a:endCxn id="246" idx="1"/>
          </p:cNvCxnSpPr>
          <p:nvPr/>
        </p:nvCxnSpPr>
        <p:spPr>
          <a:xfrm>
            <a:off x="3229774" y="2895450"/>
            <a:ext cx="1517400" cy="285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54" name="Shape 254"/>
          <p:cNvCxnSpPr>
            <a:stCxn id="248" idx="3"/>
            <a:endCxn id="247" idx="1"/>
          </p:cNvCxnSpPr>
          <p:nvPr/>
        </p:nvCxnSpPr>
        <p:spPr>
          <a:xfrm>
            <a:off x="3172049" y="3999300"/>
            <a:ext cx="16146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55" name="Shape 255"/>
          <p:cNvSpPr txBox="1"/>
          <p:nvPr/>
        </p:nvSpPr>
        <p:spPr>
          <a:xfrm>
            <a:off x="4710425" y="4412100"/>
            <a:ext cx="2420400" cy="545999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56" name="Shape 256"/>
          <p:cNvCxnSpPr>
            <a:stCxn id="257" idx="3"/>
            <a:endCxn id="255" idx="1"/>
          </p:cNvCxnSpPr>
          <p:nvPr/>
        </p:nvCxnSpPr>
        <p:spPr>
          <a:xfrm>
            <a:off x="3095849" y="4685100"/>
            <a:ext cx="16146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57" name="Shape 257"/>
          <p:cNvSpPr txBox="1"/>
          <p:nvPr/>
        </p:nvSpPr>
        <p:spPr>
          <a:xfrm>
            <a:off x="287850" y="4419150"/>
            <a:ext cx="2807999" cy="5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200">
                <a:latin typeface="Open Sans"/>
                <a:ea typeface="Open Sans"/>
                <a:cs typeface="Open Sans"/>
                <a:sym typeface="Open Sans"/>
              </a:rPr>
              <a:t>Closes modal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4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Run</a:t>
            </a:r>
          </a:p>
        </p:txBody>
      </p:sp>
      <p:pic>
        <p:nvPicPr>
          <p:cNvPr id="263" name="Shape 2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7015" y="1051052"/>
            <a:ext cx="3441635" cy="4490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Shape 2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1178" y="1051050"/>
            <a:ext cx="3441635" cy="4490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Shape 2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45498" y="1051053"/>
            <a:ext cx="3441635" cy="4490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Testing</a:t>
            </a:r>
          </a:p>
        </p:txBody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2000" u="sng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https://docs.angularjs.org/guide/unit-testing</a:t>
            </a:r>
          </a:p>
          <a:p>
            <a:pPr>
              <a:buFont typeface="Wingdings" panose="05000000000000000000" pitchFamily="2" charset="2"/>
              <a:buChar char="v"/>
            </a:pPr>
            <a:endParaRPr lang="en-GB" sz="2000" u="sng" dirty="0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3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for testing </a:t>
            </a:r>
            <a:r>
              <a:rPr lang="en-GB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angularjs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applications:</a:t>
            </a:r>
          </a:p>
          <a:p>
            <a:pPr>
              <a:buFont typeface="Wingdings" panose="05000000000000000000" pitchFamily="2" charset="2"/>
              <a:buChar char="v"/>
            </a:pPr>
            <a:endParaRPr lang="en-GB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lvl="0" indent="-342900" rtl="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Karma  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command line tool</a:t>
            </a:r>
          </a:p>
          <a:p>
            <a:pPr marL="571500" lvl="0" indent="-342900" rtl="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Jasmine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framework for testing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Installation</a:t>
            </a:r>
          </a:p>
        </p:txBody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311700" y="1510782"/>
            <a:ext cx="8520599" cy="3864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 to your angular project folder in node </a:t>
            </a:r>
            <a:r>
              <a:rPr lang="en-GB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terminal and execute the following commands:</a:t>
            </a:r>
          </a:p>
          <a:p>
            <a:pPr>
              <a:buClr>
                <a:schemeClr val="dk1"/>
              </a:buClr>
              <a:buSzPct val="61111"/>
              <a:buFont typeface="Wingdings" panose="05000000000000000000" pitchFamily="2" charset="2"/>
              <a:buChar char="v"/>
            </a:pPr>
            <a:r>
              <a:rPr lang="en-GB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>
              <a:buClr>
                <a:schemeClr val="dk1"/>
              </a:buClr>
              <a:buSzPct val="61111"/>
              <a:buFont typeface="Wingdings" panose="05000000000000000000" pitchFamily="2" charset="2"/>
              <a:buChar char="v"/>
            </a:pPr>
            <a:r>
              <a:rPr lang="en-GB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install angular --save 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install -g karma-cli  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install karma-jasmine jasmine-core --save-dev 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install karma-</a:t>
            </a:r>
            <a:r>
              <a:rPr lang="en-GB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phantomjs</a:t>
            </a: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-launcher --save-dev </a:t>
            </a:r>
          </a:p>
          <a:p>
            <a:pPr>
              <a:buClr>
                <a:schemeClr val="dk1"/>
              </a:buClr>
              <a:buSzPct val="61111"/>
              <a:buFont typeface="Wingdings" panose="05000000000000000000" pitchFamily="2" charset="2"/>
              <a:buChar char="v"/>
            </a:pPr>
            <a:r>
              <a:rPr lang="en-GB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install angular-mocks --save-dev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1: Install Android SDK</a:t>
            </a:r>
          </a:p>
          <a:p>
            <a:pPr>
              <a:buFont typeface="Wingdings" panose="05000000000000000000" pitchFamily="2" charset="2"/>
              <a:buChar char="q"/>
            </a:pPr>
            <a:endParaRPr lang="en-GB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2: Install Angular JS &amp; Ionic extensions in Adobe brackets</a:t>
            </a:r>
          </a:p>
          <a:p>
            <a:pPr>
              <a:buFont typeface="Wingdings" panose="05000000000000000000" pitchFamily="2" charset="2"/>
              <a:buChar char="q"/>
            </a:pPr>
            <a:endParaRPr lang="en-GB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3: Install Visual studio code</a:t>
            </a:r>
          </a:p>
          <a:p>
            <a:pPr>
              <a:buFont typeface="Wingdings" panose="05000000000000000000" pitchFamily="2" charset="2"/>
              <a:buChar char="q"/>
            </a:pPr>
            <a:endParaRPr lang="en-GB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4: Install node </a:t>
            </a:r>
            <a:r>
              <a:rPr lang="en-GB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endParaRPr lang="en-GB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GB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5: Install ionic command line tools</a:t>
            </a:r>
          </a:p>
          <a:p>
            <a:pPr>
              <a:buFont typeface="Wingdings" panose="05000000000000000000" pitchFamily="2" charset="2"/>
              <a:buChar char="q"/>
            </a:pPr>
            <a:endParaRPr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Info : </a:t>
            </a:r>
            <a:r>
              <a:rPr lang="en-GB" sz="18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http://ionicframework.com/docs/guide/installation.html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Karma Config File</a:t>
            </a:r>
          </a:p>
        </p:txBody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254551" y="1473549"/>
            <a:ext cx="4260300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 config file using the command:</a:t>
            </a:r>
          </a:p>
          <a:p>
            <a:pPr rtl="0">
              <a:spcBef>
                <a:spcPts val="0"/>
              </a:spcBef>
              <a:buNone/>
            </a:pPr>
            <a:r>
              <a:rPr lang="en-GB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karma </a:t>
            </a:r>
            <a:r>
              <a:rPr lang="en-GB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endParaRPr lang="en-GB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buNone/>
            </a:pP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default it creates a config file with the name </a:t>
            </a:r>
          </a:p>
          <a:p>
            <a:pPr rtl="0">
              <a:spcBef>
                <a:spcPts val="0"/>
              </a:spcBef>
              <a:buNone/>
            </a:pP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karma.conf.js</a:t>
            </a:r>
          </a:p>
          <a:p>
            <a:pPr rtl="0">
              <a:spcBef>
                <a:spcPts val="0"/>
              </a:spcBef>
              <a:buNone/>
            </a:pP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specify the config file name as follows:</a:t>
            </a:r>
          </a:p>
          <a:p>
            <a:pPr rtl="0">
              <a:spcBef>
                <a:spcPts val="0"/>
              </a:spcBef>
              <a:buNone/>
            </a:pPr>
            <a:r>
              <a:rPr lang="en-GB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karma </a:t>
            </a:r>
            <a:r>
              <a:rPr lang="en-GB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GB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my.conf.js</a:t>
            </a:r>
          </a:p>
          <a:p>
            <a:pPr rtl="0">
              <a:spcBef>
                <a:spcPts val="0"/>
              </a:spcBef>
              <a:buNone/>
            </a:pP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asks </a:t>
            </a:r>
            <a:r>
              <a:rPr lang="en-GB" sz="18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</a:t>
            </a: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about the testing framework, </a:t>
            </a:r>
          </a:p>
          <a:p>
            <a:pPr>
              <a:spcBef>
                <a:spcPts val="0"/>
              </a:spcBef>
              <a:buNone/>
            </a:pP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browser as shown in the screenshot.</a:t>
            </a:r>
          </a:p>
        </p:txBody>
      </p:sp>
      <p:pic>
        <p:nvPicPr>
          <p:cNvPr id="284" name="Shape 2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4850" y="432900"/>
            <a:ext cx="4514849" cy="4277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t="6123" r="43821" b="91099"/>
          <a:stretch/>
        </p:blipFill>
        <p:spPr>
          <a:xfrm>
            <a:off x="4399586" y="432900"/>
            <a:ext cx="4745375" cy="131954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Karma Config File</a:t>
            </a:r>
          </a:p>
        </p:txBody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the </a:t>
            </a:r>
            <a:r>
              <a:rPr lang="en-GB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 and add angular, </a:t>
            </a:r>
            <a:r>
              <a:rPr lang="en-GB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ngMock</a:t>
            </a: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locations to the files parameter: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files: [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'</a:t>
            </a:r>
            <a:r>
              <a:rPr lang="en-GB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node_modules</a:t>
            </a: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/angular/angular.js',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'</a:t>
            </a:r>
            <a:r>
              <a:rPr lang="en-GB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node_modules</a:t>
            </a: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/angular-mocks/angular-mocks.js',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'</a:t>
            </a:r>
            <a:r>
              <a:rPr lang="en-GB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/*.</a:t>
            </a:r>
            <a:r>
              <a:rPr lang="en-GB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'*.</a:t>
            </a:r>
            <a:r>
              <a:rPr lang="en-GB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]</a:t>
            </a:r>
          </a:p>
          <a:p>
            <a:pPr>
              <a:spcBef>
                <a:spcPts val="0"/>
              </a:spcBef>
              <a:buNone/>
            </a:pPr>
            <a:endParaRPr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Karma Config file changes - Ionic</a:t>
            </a:r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files: [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'</a:t>
            </a:r>
            <a:r>
              <a:rPr lang="en-GB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/*.</a:t>
            </a:r>
            <a:r>
              <a:rPr lang="en-GB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'www/</a:t>
            </a:r>
            <a:r>
              <a:rPr lang="en-GB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/*.</a:t>
            </a:r>
            <a:r>
              <a:rPr lang="en-GB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'www/lib/ionic/</a:t>
            </a:r>
            <a:r>
              <a:rPr lang="en-GB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/ionic-angular.min.js',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'</a:t>
            </a:r>
            <a:r>
              <a:rPr lang="en-GB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node_models</a:t>
            </a: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/angular-mocks/angular-mocks.js'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],</a:t>
            </a:r>
          </a:p>
          <a:p>
            <a:pPr>
              <a:spcBef>
                <a:spcPts val="0"/>
              </a:spcBef>
              <a:buNone/>
            </a:pPr>
            <a:endParaRPr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xfrm>
            <a:off x="343598" y="372520"/>
            <a:ext cx="8520599" cy="831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 sz="44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Jasmine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211700" y="1414131"/>
            <a:ext cx="8520599" cy="272929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18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http://jasmine.github.io/1.3/introduction.html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Jasmine is a </a:t>
            </a:r>
            <a:r>
              <a:rPr lang="en-GB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driven development framework for testing </a:t>
            </a:r>
            <a:r>
              <a:rPr lang="en-GB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code.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Suite: </a:t>
            </a: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test suite begins with a call to the global Jasmine function “describe” with two parameters: a string and a function.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Specification: </a:t>
            </a: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test spec begins with a call to the global jasmine function “It” with two parameters: a string and a function.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Assertions: </a:t>
            </a: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Expectations and Matchers are used for assertions.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expect(true).</a:t>
            </a:r>
            <a:r>
              <a:rPr lang="en-GB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tobe</a:t>
            </a: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(true); 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Actual      Expected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Angular JS Array Example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8539" t="6704" r="37823" b="54197"/>
          <a:stretch/>
        </p:blipFill>
        <p:spPr>
          <a:xfrm>
            <a:off x="1188457" y="1421124"/>
            <a:ext cx="6251108" cy="3148967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Test Case</a:t>
            </a:r>
          </a:p>
        </p:txBody>
      </p:sp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  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8457" t="6850" r="29652" b="47075"/>
          <a:stretch/>
        </p:blipFill>
        <p:spPr>
          <a:xfrm>
            <a:off x="683591" y="1147224"/>
            <a:ext cx="7309704" cy="3649097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title"/>
          </p:nvPr>
        </p:nvSpPr>
        <p:spPr>
          <a:xfrm>
            <a:off x="311700" y="127925"/>
            <a:ext cx="8520599" cy="831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Ionic Unit Testing - Controller</a:t>
            </a:r>
          </a:p>
        </p:txBody>
      </p:sp>
      <p:pic>
        <p:nvPicPr>
          <p:cNvPr id="326" name="Shape 3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9225" y="1307804"/>
            <a:ext cx="3677149" cy="35689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Ionic Unit Testing - Test case</a:t>
            </a:r>
          </a:p>
        </p:txBody>
      </p:sp>
      <p:pic>
        <p:nvPicPr>
          <p:cNvPr id="333" name="Shape 3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1708" y="1359775"/>
            <a:ext cx="5705475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311700" y="393925"/>
            <a:ext cx="8520599" cy="831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Executing Test Case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execute the test cases use the following command:</a:t>
            </a:r>
          </a:p>
          <a:p>
            <a:pPr algn="ctr"/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karma start my.conf.js</a:t>
            </a:r>
          </a:p>
          <a:p>
            <a:pPr algn="ctr"/>
            <a:endParaRPr lang="en-GB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will execute test cases in all the .</a:t>
            </a:r>
            <a:r>
              <a:rPr lang="en-GB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files specified in the config file.</a:t>
            </a:r>
          </a:p>
          <a:p>
            <a:endParaRPr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950" t="6555" r="27772" b="64092"/>
          <a:stretch/>
        </p:blipFill>
        <p:spPr>
          <a:xfrm>
            <a:off x="191745" y="2838893"/>
            <a:ext cx="8286228" cy="1945758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</a:p>
        </p:txBody>
      </p:sp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311700" y="1531087"/>
            <a:ext cx="8520599" cy="30481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run any project that deals with </a:t>
            </a:r>
            <a:r>
              <a:rPr lang="en-GB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open project folder and execute 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</a:p>
          <a:p>
            <a:pPr marL="0" indent="0">
              <a:buNone/>
            </a:pPr>
            <a:r>
              <a:rPr lang="en-GB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</a:t>
            </a:r>
            <a:r>
              <a:rPr lang="en-GB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GB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install</a:t>
            </a:r>
          </a:p>
          <a:p>
            <a:pPr marL="0" indent="0">
              <a:buNone/>
            </a:pPr>
            <a:endParaRPr lang="en-GB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will install all the dependencies given in </a:t>
            </a:r>
            <a:r>
              <a:rPr lang="en-GB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package.json</a:t>
            </a: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automatically.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3824365" cy="755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36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 Android SDK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11700" y="1399399"/>
            <a:ext cx="3824365" cy="278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 sz="18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https://developer.android.com/sdk/installing/index.html?pkg=tools</a:t>
            </a:r>
          </a:p>
          <a:p>
            <a:pPr rtl="0">
              <a:spcBef>
                <a:spcPts val="0"/>
              </a:spcBef>
              <a:buNone/>
            </a:pPr>
            <a:endParaRPr lang="en-GB" sz="18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3"/>
            </a:endParaRPr>
          </a:p>
          <a:p>
            <a:pPr marL="457200" lvl="0" indent="-228600" rtl="0">
              <a:spcBef>
                <a:spcPts val="0"/>
              </a:spcBef>
              <a:buAutoNum type="arabicParenR"/>
            </a:pP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 Android 5.1.1 using SDK manager.</a:t>
            </a:r>
          </a:p>
          <a:p>
            <a:pPr marL="457200" lvl="0" indent="-228600">
              <a:spcBef>
                <a:spcPts val="0"/>
              </a:spcBef>
              <a:buAutoNum type="arabicParenR"/>
            </a:pP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AVD Manager and create a virtual device. Please choose Android 5.1.1 version for the device.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8205" y="509926"/>
            <a:ext cx="4199394" cy="412587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 sz="2000" u="sng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http://ionicframework.com/</a:t>
            </a:r>
          </a:p>
          <a:p>
            <a:pPr rtl="0">
              <a:spcBef>
                <a:spcPts val="0"/>
              </a:spcBef>
              <a:buNone/>
            </a:pPr>
            <a:r>
              <a:rPr lang="en-GB" sz="2000" u="sng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https://nodejs.org/en/</a:t>
            </a:r>
          </a:p>
          <a:p>
            <a:pPr rtl="0">
              <a:spcBef>
                <a:spcPts val="0"/>
              </a:spcBef>
              <a:buNone/>
            </a:pPr>
            <a:r>
              <a:rPr lang="en-GB" sz="2000" u="sng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https://www.visualstudio.com/</a:t>
            </a:r>
            <a:endParaRPr lang="en-GB" sz="2000" u="sng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buNone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buNone/>
            </a:pP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Unit Testing: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 sz="2000" u="sng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https://docs.angularjs.org/guide/unit-testing</a:t>
            </a:r>
          </a:p>
          <a:p>
            <a:pPr>
              <a:spcBef>
                <a:spcPts val="0"/>
              </a:spcBef>
              <a:buNone/>
            </a:pPr>
            <a:r>
              <a:rPr lang="en-GB" sz="2000" u="sng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http://www.tuesdaydeveloper.com/2013/06/angularjs-testing-with-karma-and-jasmine/</a:t>
            </a:r>
          </a:p>
          <a:p>
            <a:pPr>
              <a:spcBef>
                <a:spcPts val="0"/>
              </a:spcBef>
              <a:buNone/>
            </a:pPr>
            <a:endParaRPr lang="en-GB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7"/>
            </a:endParaRPr>
          </a:p>
          <a:p>
            <a:pPr>
              <a:spcBef>
                <a:spcPts val="0"/>
              </a:spcBef>
              <a:buNone/>
            </a:pPr>
            <a:endParaRPr lang="en-GB" sz="2000" u="sng" dirty="0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7"/>
            </a:endParaRP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7200" b="1" dirty="0">
                <a:solidFill>
                  <a:srgbClr val="7F6000"/>
                </a:solidFill>
              </a:rPr>
              <a:t>Thank You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3069452" cy="755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36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AVD Manager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different settings for creating a virtual device, just like when you shop for a new Android mobile.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Please choose target &lt;= Android 5.1.1 version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 -  arm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1152" y="947350"/>
            <a:ext cx="5423373" cy="331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3611714" cy="755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4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Editors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1399399"/>
            <a:ext cx="8364467" cy="278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Brackets                                                                                                      Visual Studio Code</a:t>
            </a:r>
          </a:p>
          <a:p>
            <a:pPr rtl="0">
              <a:spcBef>
                <a:spcPts val="0"/>
              </a:spcBef>
              <a:buNone/>
            </a:pPr>
            <a:endParaRPr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buNone/>
            </a:pPr>
            <a:r>
              <a:rPr lang="en-GB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Better HTML editing in Brackets                                                                 Better JS code hints in Visual Studio Code.</a:t>
            </a:r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108" y="2791849"/>
            <a:ext cx="1699449" cy="1699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9499" y="2704624"/>
            <a:ext cx="1739774" cy="173977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/>
          <p:nvPr/>
        </p:nvSpPr>
        <p:spPr>
          <a:xfrm>
            <a:off x="4091442" y="3428600"/>
            <a:ext cx="829499" cy="75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3600" dirty="0">
                <a:latin typeface="Open Sans"/>
                <a:ea typeface="Open Sans"/>
                <a:cs typeface="Open Sans"/>
                <a:sym typeface="Open Sans"/>
              </a:rPr>
              <a:t>vs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Brackets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11700" y="1399399"/>
            <a:ext cx="4111444" cy="278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 the following </a:t>
            </a:r>
            <a:r>
              <a:rPr lang="en-GB" sz="1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extensions</a:t>
            </a: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adobe brackets for a better developer experience: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AngularJS Code Hints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Angular JS for Brackets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ionic-brackets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ionic Framework Code Hinting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JS Code Hints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2432" y="2732750"/>
            <a:ext cx="3496143" cy="236804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  <p:pic>
        <p:nvPicPr>
          <p:cNvPr id="103" name="Shape 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3625" y="152900"/>
            <a:ext cx="3533750" cy="24108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311700" y="374846"/>
            <a:ext cx="4047649" cy="755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2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311700" y="1399399"/>
            <a:ext cx="3516021" cy="278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000" u="sng" dirty="0">
                <a:solidFill>
                  <a:schemeClr val="hlink"/>
                </a:solidFill>
                <a:hlinkClick r:id="rId3"/>
              </a:rPr>
              <a:t>https://www.visualstudio.com/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000" u="sng" dirty="0">
              <a:solidFill>
                <a:schemeClr val="hlink"/>
              </a:solidFill>
              <a:hlinkClick r:id="rId3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dirty="0"/>
              <a:t>Download “Visual Studio Code</a:t>
            </a:r>
            <a:r>
              <a:rPr lang="en-GB" dirty="0"/>
              <a:t>”</a:t>
            </a:r>
          </a:p>
        </p:txBody>
      </p:sp>
      <p:pic>
        <p:nvPicPr>
          <p:cNvPr id="110" name="Shape 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4800" y="918625"/>
            <a:ext cx="4826098" cy="3866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733646" y="285840"/>
            <a:ext cx="7861713" cy="44568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3000" b="1" u="sng" dirty="0" err="1">
                <a:solidFill>
                  <a:srgbClr val="000000"/>
                </a:solidFill>
                <a:latin typeface="Times New Roman" panose="02020603050405020304" pitchFamily="18" charset="0"/>
                <a:ea typeface="Economica"/>
                <a:cs typeface="Times New Roman" panose="02020603050405020304" pitchFamily="18" charset="0"/>
              </a:rPr>
              <a:t>npm</a:t>
            </a:r>
            <a:r>
              <a:rPr lang="en-US" sz="3000" b="1" u="sng" dirty="0">
                <a:solidFill>
                  <a:srgbClr val="000000"/>
                </a:solidFill>
                <a:latin typeface="Times New Roman" panose="02020603050405020304" pitchFamily="18" charset="0"/>
                <a:ea typeface="Economica"/>
                <a:cs typeface="Times New Roman" panose="02020603050405020304" pitchFamily="18" charset="0"/>
              </a:rPr>
              <a:t>(node package manager)</a:t>
            </a:r>
            <a:endParaRPr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640080" y="1097280"/>
            <a:ext cx="8046720" cy="301752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285750" indent="-285750">
              <a:buSzPct val="45000"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Open Sans" panose="020B0604020202020204" charset="0"/>
                <a:cs typeface="Times New Roman" panose="02020603050405020304" pitchFamily="18" charset="0"/>
              </a:rPr>
              <a:t>Default package manager for the JavaScript runtime environment Node.js.</a:t>
            </a:r>
          </a:p>
          <a:p>
            <a:pPr marL="285750" indent="-285750">
              <a:buSzPct val="45000"/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ea typeface="Open Sans" panose="020B0604020202020204" charset="0"/>
              <a:cs typeface="Times New Roman" panose="02020603050405020304" pitchFamily="18" charset="0"/>
            </a:endParaRPr>
          </a:p>
          <a:p>
            <a:pPr marL="285750" indent="-285750">
              <a:buSzPct val="45000"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Open Sans" panose="020B0604020202020204" charset="0"/>
                <a:cs typeface="Times New Roman" panose="02020603050405020304" pitchFamily="18" charset="0"/>
              </a:rPr>
              <a:t>Installed automatically with the environment.</a:t>
            </a:r>
          </a:p>
          <a:p>
            <a:pPr marL="285750" indent="-285750">
              <a:buSzPct val="45000"/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ea typeface="Open Sans" panose="020B0604020202020204" charset="0"/>
              <a:cs typeface="Times New Roman" panose="02020603050405020304" pitchFamily="18" charset="0"/>
            </a:endParaRPr>
          </a:p>
          <a:p>
            <a:pPr marL="285750" indent="-285750">
              <a:buSzPct val="45000"/>
              <a:buFont typeface="Wingdings" panose="05000000000000000000" pitchFamily="2" charset="2"/>
              <a:buChar char="§"/>
            </a:pP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Open Sans" panose="020B0604020202020204" charset="0"/>
                <a:cs typeface="Times New Roman" panose="02020603050405020304" pitchFamily="18" charset="0"/>
              </a:rPr>
              <a:t>npm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Open Sans" panose="020B0604020202020204" charset="0"/>
                <a:cs typeface="Times New Roman" panose="02020603050405020304" pitchFamily="18" charset="0"/>
              </a:rPr>
              <a:t> is written entirely in JavaScript</a:t>
            </a:r>
          </a:p>
          <a:p>
            <a:pPr marL="285750" indent="-285750">
              <a:buSzPct val="45000"/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ea typeface="Open Sans" panose="020B0604020202020204" charset="0"/>
              <a:cs typeface="Times New Roman" panose="02020603050405020304" pitchFamily="18" charset="0"/>
            </a:endParaRPr>
          </a:p>
          <a:p>
            <a:pPr marL="285750" indent="-285750">
              <a:buSzPct val="45000"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Open Sans" panose="020B0604020202020204" charset="0"/>
                <a:cs typeface="Times New Roman" panose="02020603050405020304" pitchFamily="18" charset="0"/>
              </a:rPr>
              <a:t>It installs the packages you want to use and provides a useful interface to work with them.</a:t>
            </a:r>
          </a:p>
          <a:p>
            <a:pPr marL="285750" indent="-285750">
              <a:buSzPct val="45000"/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ea typeface="Open Sans" panose="020B0604020202020204" charset="0"/>
              <a:cs typeface="Times New Roman" panose="02020603050405020304" pitchFamily="18" charset="0"/>
            </a:endParaRPr>
          </a:p>
          <a:p>
            <a:pPr marL="285750" indent="-285750">
              <a:buSzPct val="45000"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Open Sans" panose="020B0604020202020204" charset="0"/>
                <a:cs typeface="Times New Roman" panose="02020603050405020304" pitchFamily="18" charset="0"/>
              </a:rPr>
              <a:t>Online repository for the publishing of open-source Node.js projects.</a:t>
            </a:r>
          </a:p>
          <a:p>
            <a:pPr marL="285750" indent="-285750">
              <a:buSzPct val="45000"/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ea typeface="Open Sans" panose="020B0604020202020204" charset="0"/>
              <a:cs typeface="Times New Roman" panose="02020603050405020304" pitchFamily="18" charset="0"/>
            </a:endParaRPr>
          </a:p>
          <a:p>
            <a:pPr marL="285750" indent="-285750">
              <a:buSzPct val="45000"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Open Sans" panose="020B0604020202020204" charset="0"/>
                <a:cs typeface="Times New Roman" panose="02020603050405020304" pitchFamily="18" charset="0"/>
              </a:rPr>
              <a:t>Command line utility to install Node.js packages</a:t>
            </a:r>
          </a:p>
          <a:p>
            <a:pPr marL="285750" indent="-285750">
              <a:buSzPct val="45000"/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ea typeface="Open Sans" panose="020B0604020202020204" charset="0"/>
              <a:cs typeface="Times New Roman" panose="02020603050405020304" pitchFamily="18" charset="0"/>
            </a:endParaRPr>
          </a:p>
          <a:p>
            <a:pPr marL="285750" indent="-285750">
              <a:buSzPct val="45000"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Open Sans" panose="020B0604020202020204" charset="0"/>
                <a:cs typeface="Times New Roman" panose="02020603050405020304" pitchFamily="18" charset="0"/>
                <a:hlinkClick r:id="rId2"/>
              </a:rPr>
              <a:t>https://docs.npmjs.com/getting-started/what-is-npm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ea typeface="Open Sans" panose="020B0604020202020204" charset="0"/>
              <a:cs typeface="Times New Roman" panose="02020603050405020304" pitchFamily="18" charset="0"/>
            </a:endParaRPr>
          </a:p>
          <a:p>
            <a:pPr marL="285750" indent="-285750">
              <a:buSzPct val="45000"/>
              <a:buFont typeface="Arial" panose="020B0604020202020204" pitchFamily="34" charset="0"/>
              <a:buChar char="•"/>
            </a:pPr>
            <a:endParaRPr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>
              <a:buSzPct val="45000"/>
              <a:buFont typeface="StarSymbol"/>
              <a:buChar char=""/>
            </a:pPr>
            <a:endParaRPr dirty="0"/>
          </a:p>
          <a:p>
            <a:pPr>
              <a:buSzPct val="45000"/>
              <a:buFont typeface="StarSymbol"/>
              <a:buChar char="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44384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219</TotalTime>
  <Words>1192</Words>
  <Application>Microsoft Office PowerPoint</Application>
  <PresentationFormat>On-screen Show (16:9)</PresentationFormat>
  <Paragraphs>227</Paragraphs>
  <Slides>41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1" baseType="lpstr">
      <vt:lpstr>Arial</vt:lpstr>
      <vt:lpstr>Calibri</vt:lpstr>
      <vt:lpstr>Calibri Light</vt:lpstr>
      <vt:lpstr>Consolas</vt:lpstr>
      <vt:lpstr>Economica</vt:lpstr>
      <vt:lpstr>Open Sans</vt:lpstr>
      <vt:lpstr>StarSymbol</vt:lpstr>
      <vt:lpstr>Times New Roman</vt:lpstr>
      <vt:lpstr>Wingdings</vt:lpstr>
      <vt:lpstr>Retrospect</vt:lpstr>
      <vt:lpstr>Tutorial 7  Ionic Framework  March 2, 2017</vt:lpstr>
      <vt:lpstr>What is Ionic ?</vt:lpstr>
      <vt:lpstr>Setup</vt:lpstr>
      <vt:lpstr>Install Android SDK</vt:lpstr>
      <vt:lpstr>AVD Manager</vt:lpstr>
      <vt:lpstr>Code Editors</vt:lpstr>
      <vt:lpstr>Brackets</vt:lpstr>
      <vt:lpstr>Visual Studio Code</vt:lpstr>
      <vt:lpstr>PowerPoint Presentation</vt:lpstr>
      <vt:lpstr>node js installation</vt:lpstr>
      <vt:lpstr>node js Verification</vt:lpstr>
      <vt:lpstr>Install Ionic</vt:lpstr>
      <vt:lpstr>Ionic verification</vt:lpstr>
      <vt:lpstr>Ionic App types</vt:lpstr>
      <vt:lpstr>Ionic App Creation</vt:lpstr>
      <vt:lpstr>Open the App created in Adobe Brackets</vt:lpstr>
      <vt:lpstr>First Sample Run</vt:lpstr>
      <vt:lpstr>“To Do” Application</vt:lpstr>
      <vt:lpstr>Folder  Structure</vt:lpstr>
      <vt:lpstr>www structure</vt:lpstr>
      <vt:lpstr>Controller Creation</vt:lpstr>
      <vt:lpstr>Include View for Showing Tasks</vt:lpstr>
      <vt:lpstr>Testing your App</vt:lpstr>
      <vt:lpstr>Task creation</vt:lpstr>
      <vt:lpstr>New Task Modal</vt:lpstr>
      <vt:lpstr>Task Creation Logic</vt:lpstr>
      <vt:lpstr>Final Run</vt:lpstr>
      <vt:lpstr>Unit Testing</vt:lpstr>
      <vt:lpstr>Installation</vt:lpstr>
      <vt:lpstr>Karma Config File</vt:lpstr>
      <vt:lpstr>Karma Config File</vt:lpstr>
      <vt:lpstr>Karma Config file changes - Ionic</vt:lpstr>
      <vt:lpstr>Jasmine</vt:lpstr>
      <vt:lpstr>Angular JS Array Example</vt:lpstr>
      <vt:lpstr>Example Test Case</vt:lpstr>
      <vt:lpstr>Ionic Unit Testing - Controller</vt:lpstr>
      <vt:lpstr>Ionic Unit Testing - Test case</vt:lpstr>
      <vt:lpstr>Executing Test Case</vt:lpstr>
      <vt:lpstr>Note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8 Ionic Framework</dc:title>
  <dc:creator>arunit gupta</dc:creator>
  <cp:lastModifiedBy>arunit gupta</cp:lastModifiedBy>
  <cp:revision>31</cp:revision>
  <dcterms:modified xsi:type="dcterms:W3CDTF">2017-02-28T20:59:21Z</dcterms:modified>
</cp:coreProperties>
</file>