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8" r:id="rId9"/>
    <p:sldId id="267" r:id="rId10"/>
    <p:sldId id="262" r:id="rId11"/>
    <p:sldId id="263" r:id="rId12"/>
    <p:sldId id="264" r:id="rId13"/>
    <p:sldId id="265" r:id="rId14"/>
    <p:sldId id="266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E5DF-B8C7-44B9-947C-00A9803F7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C05DB-3777-4AD3-B2D0-66D255C7C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D3F5D-CD7D-4057-A829-21D1BB187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31E9-A51B-485E-B3D4-DE33EB1F05C8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E8C70-6DEE-4D6D-9287-6193826C8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FEFDB-999E-4D79-9AB7-5D1C8BD3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602-A1E4-4C70-859D-CBD759F9B3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78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CBA4-6318-469B-96A1-C8B2481C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9FD92-876D-44C2-8D89-110380BB7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7B8ED-6886-4DF1-AA73-BCAA5D8F3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31E9-A51B-485E-B3D4-DE33EB1F05C8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29C77-0BAA-46CC-A066-D534B3A8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073E8-2950-47C6-ACD7-467C8AFB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602-A1E4-4C70-859D-CBD759F9B3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02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47AEA2-9DD3-49AC-8A41-20A6AD9C7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F7A4A-2ABA-46C6-9FB8-4099D7000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B3756-61F7-4A91-AFC7-EDED97211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31E9-A51B-485E-B3D4-DE33EB1F05C8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CF2A2-3BD0-4BDF-A18F-370F6BC4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C4297-07F0-448A-92EB-40418E74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602-A1E4-4C70-859D-CBD759F9B3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9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C41C-36D1-421B-AECD-183EED831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F774D-9093-484B-AEBC-DFFDC34A9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AA962-5E54-46C7-85E4-671CD8C13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31E9-A51B-485E-B3D4-DE33EB1F05C8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7DA50-6988-43DC-A274-20C34C7B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467D2-7974-4731-AB61-05BAA33D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602-A1E4-4C70-859D-CBD759F9B3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4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CE037-DD8B-49D0-8A2E-0A26C2F7C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3998D-2EA4-4E0B-96CD-AF06B6BF6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50C6B-2666-4710-A439-9494974B4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31E9-A51B-485E-B3D4-DE33EB1F05C8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65785-7348-41F3-AAD4-B11554980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17006-4FB9-4976-9565-2CF35B76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602-A1E4-4C70-859D-CBD759F9B3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81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E3A2-4EBF-4C82-AAAC-EC0591AC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51C19-DD80-4671-98DA-3CD05688F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B9685-9D9C-483B-9C79-30BDBDB40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9E622-E8AF-4C8E-A224-63ED588C5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31E9-A51B-485E-B3D4-DE33EB1F05C8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63E6F-C404-49E3-94AD-28AADD83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64686-8659-423A-8E9F-406C589E6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602-A1E4-4C70-859D-CBD759F9B3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60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DD33A-5AFF-4122-831D-B301890A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6E87A-D941-40E0-BEF1-1305C8F9C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1A78B-8FFD-4FC7-97F0-46042F008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E2249E-1263-42BC-88C0-AED47DD5C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92732-EE3B-4BF3-8B64-ABE2817F0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FC8CA5-D3E5-4CCE-BF5A-25D797FAA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31E9-A51B-485E-B3D4-DE33EB1F05C8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087C69-DECF-4EA6-91DD-602DC3716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0C14F5-EEA0-4091-9D26-B6C431F58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602-A1E4-4C70-859D-CBD759F9B3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87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22C6-4617-4C03-8074-B9FEFC5E6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34E618-338A-4779-94CA-530171FB1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31E9-A51B-485E-B3D4-DE33EB1F05C8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64A18-4B72-41D5-88BE-89BD1226E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11CFF-4BA2-4BE5-94BF-74A2346E4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602-A1E4-4C70-859D-CBD759F9B3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66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2D20A6-A36D-4034-8833-891008BA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31E9-A51B-485E-B3D4-DE33EB1F05C8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1C7DB-C567-4795-B830-52728AF44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6225B-B959-4845-AA25-F71D6818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602-A1E4-4C70-859D-CBD759F9B3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383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080AD-E42A-43F3-B435-4E10EC0B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2709B-4BBE-4A9F-84E7-A223239C0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5F9C2-EACC-47A3-BFCB-85B05D80E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B6A5B-C764-42C4-A6AC-FCCE852A6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31E9-A51B-485E-B3D4-DE33EB1F05C8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C6F99-F83C-418B-B461-64F7B275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7FE28-02A7-4A03-B8CE-3E444921C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602-A1E4-4C70-859D-CBD759F9B3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25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B595C-486F-4DC4-A4E0-5B217A79F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825B02-20E4-4A94-BF1B-A03AD5ECC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C92B0-9CF4-4703-A46F-B6F94265A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C7B04-F991-4886-8308-10251582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31E9-A51B-485E-B3D4-DE33EB1F05C8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E9DA3-A598-4356-8C63-8CB487919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1CD23-EA6C-4059-A3FF-9A3E6E30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602-A1E4-4C70-859D-CBD759F9B3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90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47B1E-4F82-48D4-9C7D-5858A0E5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7FD24-8B0B-4E1D-9164-1FE20937A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4DC14-AB3B-44D3-9548-A808927A1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131E9-A51B-485E-B3D4-DE33EB1F05C8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20DEB-BD90-4F0D-9F51-97FDF2CAB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5B305-DB82-45FD-9FA1-C1A541D56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93602-A1E4-4C70-859D-CBD759F9B3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31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F512F"/>
            </a:gs>
            <a:gs pos="100000">
              <a:schemeClr val="accent2">
                <a:lumMod val="0"/>
                <a:lumOff val="100000"/>
              </a:schemeClr>
            </a:gs>
            <a:gs pos="71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0135-15BC-4A64-95E3-8D287D1FA5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is-IS" dirty="0">
                <a:latin typeface="Roboto Medium" panose="02000000000000000000" pitchFamily="2" charset="0"/>
                <a:ea typeface="Roboto Medium" panose="02000000000000000000" pitchFamily="2" charset="0"/>
                <a:cs typeface="Aharoni" panose="020B0604020202020204" pitchFamily="2" charset="-79"/>
              </a:rPr>
            </a:br>
            <a:r>
              <a:rPr lang="is-IS" sz="3600" dirty="0">
                <a:latin typeface="Roboto Medium" panose="02000000000000000000" pitchFamily="2" charset="0"/>
                <a:ea typeface="Roboto Medium" panose="02000000000000000000" pitchFamily="2" charset="0"/>
                <a:cs typeface="Aharoni" panose="020B0604020202020204" pitchFamily="2" charset="-79"/>
              </a:rPr>
              <a:t>Software Project 2</a:t>
            </a:r>
            <a:br>
              <a:rPr lang="is-IS" sz="3600" dirty="0">
                <a:latin typeface="Roboto Medium" panose="02000000000000000000" pitchFamily="2" charset="0"/>
                <a:ea typeface="Roboto Medium" panose="02000000000000000000" pitchFamily="2" charset="0"/>
                <a:cs typeface="Aharoni" panose="020B0604020202020204" pitchFamily="2" charset="-79"/>
              </a:rPr>
            </a:br>
            <a:r>
              <a:rPr lang="is-IS" sz="3600" dirty="0">
                <a:latin typeface="Roboto Medium" panose="02000000000000000000" pitchFamily="2" charset="0"/>
                <a:ea typeface="Roboto Medium" panose="02000000000000000000" pitchFamily="2" charset="0"/>
                <a:cs typeface="Aharoni" panose="020B0604020202020204" pitchFamily="2" charset="-79"/>
              </a:rPr>
              <a:t>Final Presentation</a:t>
            </a:r>
            <a:br>
              <a:rPr lang="is-IS" sz="3600" dirty="0">
                <a:latin typeface="Roboto Medium" panose="02000000000000000000" pitchFamily="2" charset="0"/>
                <a:ea typeface="Roboto Medium" panose="02000000000000000000" pitchFamily="2" charset="0"/>
                <a:cs typeface="Aharoni" panose="020B0604020202020204" pitchFamily="2" charset="-79"/>
              </a:rPr>
            </a:br>
            <a:r>
              <a:rPr lang="is-IS" b="1" i="1" u="sng" dirty="0">
                <a:latin typeface="Roboto Medium" panose="02000000000000000000" pitchFamily="2" charset="0"/>
                <a:ea typeface="Roboto Medium" panose="02000000000000000000" pitchFamily="2" charset="0"/>
                <a:cs typeface="Aharoni" panose="020B0604020202020204" pitchFamily="2" charset="-79"/>
              </a:rPr>
              <a:t>Mundus</a:t>
            </a:r>
            <a:br>
              <a:rPr lang="is-IS" dirty="0">
                <a:latin typeface="Roboto Medium" panose="02000000000000000000" pitchFamily="2" charset="0"/>
                <a:ea typeface="Roboto Medium" panose="02000000000000000000" pitchFamily="2" charset="0"/>
                <a:cs typeface="Aharoni" panose="020B0604020202020204" pitchFamily="2" charset="-79"/>
              </a:rPr>
            </a:br>
            <a:endParaRPr lang="en-GB" dirty="0">
              <a:latin typeface="Roboto Medium" panose="02000000000000000000" pitchFamily="2" charset="0"/>
              <a:ea typeface="Roboto Medium" panose="02000000000000000000" pitchFamily="2" charset="0"/>
              <a:cs typeface="Aharoni" panose="020B0604020202020204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2772C-F8E7-44F4-8C76-63F156D317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is-IS" b="1" dirty="0"/>
              <a:t>Team 7:						Professor: Matthias Book</a:t>
            </a:r>
          </a:p>
          <a:p>
            <a:pPr algn="l"/>
            <a:r>
              <a:rPr lang="is-IS" dirty="0"/>
              <a:t>Agnar Pétursson</a:t>
            </a:r>
          </a:p>
          <a:p>
            <a:pPr algn="l"/>
            <a:r>
              <a:rPr lang="is-IS" dirty="0"/>
              <a:t>Daníel Þór Guðmundsson</a:t>
            </a:r>
          </a:p>
          <a:p>
            <a:pPr algn="l"/>
            <a:r>
              <a:rPr lang="is-IS" dirty="0"/>
              <a:t>Emil Þór Emilsson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7387E7-934C-4870-82F2-9BCC559C4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626" y="2486464"/>
            <a:ext cx="2513552" cy="251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F512F"/>
            </a:gs>
            <a:gs pos="100000">
              <a:schemeClr val="accent2">
                <a:lumMod val="0"/>
                <a:lumOff val="100000"/>
              </a:schemeClr>
            </a:gs>
            <a:gs pos="71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7D1DC-C876-416A-BBB0-6A506BCCF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		Client Architecture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9BE92-0920-4271-AB77-0FAD72FB5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Networking</a:t>
            </a:r>
          </a:p>
          <a:p>
            <a:pPr lvl="1"/>
            <a:r>
              <a:rPr lang="is-IS" dirty="0"/>
              <a:t>Retrofit</a:t>
            </a:r>
          </a:p>
          <a:p>
            <a:pPr lvl="2"/>
            <a:r>
              <a:rPr lang="is-IS" dirty="0"/>
              <a:t>A really simple and effective third part library for networking</a:t>
            </a:r>
          </a:p>
          <a:p>
            <a:pPr lvl="2"/>
            <a:r>
              <a:rPr lang="is-IS" dirty="0"/>
              <a:t>All API calls really simple</a:t>
            </a:r>
          </a:p>
          <a:p>
            <a:pPr lvl="2"/>
            <a:r>
              <a:rPr lang="is-IS" dirty="0"/>
              <a:t>Cookies to store login status are saved for 30 days</a:t>
            </a:r>
            <a:endParaRPr lang="en-GB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5A3827A-0023-4675-89C5-64674DE13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2256"/>
            <a:ext cx="1511300" cy="1511300"/>
          </a:xfrm>
          <a:prstGeom prst="rect">
            <a:avLst/>
          </a:prstGeom>
        </p:spPr>
      </p:pic>
      <p:pic>
        <p:nvPicPr>
          <p:cNvPr id="2050" name="Picture 2" descr="Retrofit Library in Android | InnovationM Blog">
            <a:extLst>
              <a:ext uri="{FF2B5EF4-FFF2-40B4-BE49-F238E27FC236}">
                <a16:creationId xmlns:a16="http://schemas.microsoft.com/office/drawing/2014/main" id="{A92F88DF-C748-43F6-9872-5EBE1E07F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736" y="3704549"/>
            <a:ext cx="5543145" cy="314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781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F512F"/>
            </a:gs>
            <a:gs pos="100000">
              <a:schemeClr val="accent2">
                <a:lumMod val="0"/>
                <a:lumOff val="100000"/>
              </a:schemeClr>
            </a:gs>
            <a:gs pos="71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5B9C2-A8D4-461C-A159-D017837C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		</a:t>
            </a:r>
            <a:r>
              <a:rPr lang="is-IS" b="1" dirty="0"/>
              <a:t>Process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2EAB3-6412-4BA7-8759-04D9ACDD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s-IS" dirty="0"/>
              <a:t>Agile with (almost) weakly sprints</a:t>
            </a:r>
          </a:p>
          <a:p>
            <a:pPr lvl="1"/>
            <a:r>
              <a:rPr lang="is-IS" dirty="0"/>
              <a:t>Use Trello to plan and distribute work</a:t>
            </a:r>
          </a:p>
          <a:p>
            <a:pPr lvl="1"/>
            <a:r>
              <a:rPr lang="is-IS" dirty="0"/>
              <a:t>More disciplined as the project progressed</a:t>
            </a:r>
          </a:p>
          <a:p>
            <a:r>
              <a:rPr lang="is-IS" dirty="0"/>
              <a:t>Version control</a:t>
            </a:r>
          </a:p>
          <a:p>
            <a:pPr lvl="1"/>
            <a:r>
              <a:rPr lang="is-IS" dirty="0"/>
              <a:t>Heavy usage of git</a:t>
            </a:r>
          </a:p>
          <a:p>
            <a:pPr lvl="1"/>
            <a:r>
              <a:rPr lang="is-IS" dirty="0"/>
              <a:t>Each team member with his own branch</a:t>
            </a:r>
          </a:p>
          <a:p>
            <a:pPr lvl="1"/>
            <a:r>
              <a:rPr lang="is-IS" dirty="0"/>
              <a:t>Separate branch for larger features</a:t>
            </a:r>
          </a:p>
          <a:p>
            <a:r>
              <a:rPr lang="is-IS" dirty="0"/>
              <a:t>Work flow</a:t>
            </a:r>
          </a:p>
          <a:p>
            <a:pPr lvl="1"/>
            <a:r>
              <a:rPr lang="is-IS" dirty="0"/>
              <a:t>Focus on most of the functionaility first</a:t>
            </a:r>
          </a:p>
          <a:p>
            <a:pPr lvl="1"/>
            <a:r>
              <a:rPr lang="is-IS" dirty="0"/>
              <a:t>More focus on UI in later stages of the project</a:t>
            </a:r>
          </a:p>
          <a:p>
            <a:r>
              <a:rPr lang="is-IS" dirty="0"/>
              <a:t>Remote meatings (even before the pandemic)</a:t>
            </a:r>
          </a:p>
          <a:p>
            <a:pPr lvl="1"/>
            <a:r>
              <a:rPr lang="is-IS" dirty="0"/>
              <a:t>Regular remote meetings through Discord/Zoom</a:t>
            </a:r>
          </a:p>
          <a:p>
            <a:pPr lvl="1"/>
            <a:endParaRPr lang="en-GB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1D7B9EF-110B-4CD7-8E74-17F711285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2256"/>
            <a:ext cx="1511300" cy="1511300"/>
          </a:xfrm>
          <a:prstGeom prst="rect">
            <a:avLst/>
          </a:prstGeom>
        </p:spPr>
      </p:pic>
      <p:pic>
        <p:nvPicPr>
          <p:cNvPr id="3080" name="Picture 8" descr="GitHub Student Developer Pack - GitHub Education">
            <a:extLst>
              <a:ext uri="{FF2B5EF4-FFF2-40B4-BE49-F238E27FC236}">
                <a16:creationId xmlns:a16="http://schemas.microsoft.com/office/drawing/2014/main" id="{B6820F9B-094F-45C8-8339-D2271BCCC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730" y="2923973"/>
            <a:ext cx="3893496" cy="129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Trello Logo">
            <a:extLst>
              <a:ext uri="{FF2B5EF4-FFF2-40B4-BE49-F238E27FC236}">
                <a16:creationId xmlns:a16="http://schemas.microsoft.com/office/drawing/2014/main" id="{A2F51723-8885-4448-A020-26D7C64C4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014" y="1572403"/>
            <a:ext cx="3959212" cy="121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Attend East Haven Public Meetings Remotely Via ZOOM | Town of East ...">
            <a:extLst>
              <a:ext uri="{FF2B5EF4-FFF2-40B4-BE49-F238E27FC236}">
                <a16:creationId xmlns:a16="http://schemas.microsoft.com/office/drawing/2014/main" id="{2E83402A-3F2F-41DE-9B79-7410AD927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861" y="4387881"/>
            <a:ext cx="2075234" cy="190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Discord Free Icon of Social Media Set - Flat Design">
            <a:extLst>
              <a:ext uri="{FF2B5EF4-FFF2-40B4-BE49-F238E27FC236}">
                <a16:creationId xmlns:a16="http://schemas.microsoft.com/office/drawing/2014/main" id="{97C2C580-6DA3-4313-AA49-D50FFAD48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099" y="4172272"/>
            <a:ext cx="2083340" cy="208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98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F512F"/>
            </a:gs>
            <a:gs pos="100000">
              <a:schemeClr val="accent2">
                <a:lumMod val="0"/>
                <a:lumOff val="100000"/>
              </a:schemeClr>
            </a:gs>
            <a:gs pos="71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73CEE-6497-4552-ADBC-4F2E21F1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		</a:t>
            </a:r>
            <a:r>
              <a:rPr lang="is-IS" b="1" dirty="0"/>
              <a:t>Challenges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4C317-1D35-4EBA-B664-1B87BCACB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s-IS" dirty="0"/>
              <a:t>Android sucks</a:t>
            </a:r>
          </a:p>
          <a:p>
            <a:pPr lvl="1"/>
            <a:r>
              <a:rPr lang="is-IS" dirty="0"/>
              <a:t>Poorly documented and overengineered</a:t>
            </a:r>
          </a:p>
          <a:p>
            <a:pPr lvl="1"/>
            <a:r>
              <a:rPr lang="is-IS" dirty="0"/>
              <a:t>Ever changing „best“ practises hard to follow</a:t>
            </a:r>
          </a:p>
          <a:p>
            <a:pPr lvl="1"/>
            <a:r>
              <a:rPr lang="is-IS" dirty="0"/>
              <a:t>Tutorials on the web outdate pretty fast</a:t>
            </a:r>
          </a:p>
          <a:p>
            <a:r>
              <a:rPr lang="is-IS" dirty="0"/>
              <a:t>Lack of system design</a:t>
            </a:r>
          </a:p>
          <a:p>
            <a:pPr lvl="1"/>
            <a:r>
              <a:rPr lang="is-IS" dirty="0"/>
              <a:t>No experience with Android made it difficult to plan ahead</a:t>
            </a:r>
          </a:p>
          <a:p>
            <a:pPr lvl="1"/>
            <a:r>
              <a:rPr lang="is-IS" dirty="0"/>
              <a:t>Lead to some inefficient design problems and over stuffed classes</a:t>
            </a:r>
          </a:p>
          <a:p>
            <a:pPr lvl="1"/>
            <a:r>
              <a:rPr lang="is-IS" dirty="0"/>
              <a:t>„Figure it out as we go“ mindset</a:t>
            </a:r>
          </a:p>
          <a:p>
            <a:r>
              <a:rPr lang="is-IS" dirty="0"/>
              <a:t>Camera functionality and image upload</a:t>
            </a:r>
          </a:p>
          <a:p>
            <a:r>
              <a:rPr lang="is-IS" dirty="0"/>
              <a:t>Cookies</a:t>
            </a:r>
          </a:p>
          <a:p>
            <a:pPr lvl="1"/>
            <a:endParaRPr lang="is-I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C50A8A5-74FA-4323-9146-D11A202F4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2256"/>
            <a:ext cx="1511300" cy="1511300"/>
          </a:xfrm>
          <a:prstGeom prst="rect">
            <a:avLst/>
          </a:prstGeom>
        </p:spPr>
      </p:pic>
      <p:pic>
        <p:nvPicPr>
          <p:cNvPr id="4098" name="Picture 2" descr="Cookie Icon of Colored Outline style - Available in SVG, PNG, EPS ...">
            <a:extLst>
              <a:ext uri="{FF2B5EF4-FFF2-40B4-BE49-F238E27FC236}">
                <a16:creationId xmlns:a16="http://schemas.microsoft.com/office/drawing/2014/main" id="{712377E0-9E60-48C0-8447-F834595A5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443" y="5283741"/>
            <a:ext cx="1574259" cy="157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326D87-0267-4FE2-A4EA-04C8CDAB7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853" y="1118005"/>
            <a:ext cx="3736536" cy="261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70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F512F"/>
            </a:gs>
            <a:gs pos="100000">
              <a:schemeClr val="accent2">
                <a:lumMod val="0"/>
                <a:lumOff val="100000"/>
              </a:schemeClr>
            </a:gs>
            <a:gs pos="71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6D09B-C02E-4CC2-A68F-8026197ED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		What went well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A52C7-5ADF-4B1B-87F3-E398C58C5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Team work</a:t>
            </a:r>
          </a:p>
          <a:p>
            <a:pPr lvl="1"/>
            <a:r>
              <a:rPr lang="is-IS" dirty="0"/>
              <a:t>Each member of the team contributed to the final product</a:t>
            </a:r>
          </a:p>
          <a:p>
            <a:pPr lvl="1"/>
            <a:r>
              <a:rPr lang="is-IS" dirty="0"/>
              <a:t>Team members showed initiative and interest in the project</a:t>
            </a:r>
            <a:endParaRPr lang="en-GB" dirty="0"/>
          </a:p>
          <a:p>
            <a:r>
              <a:rPr lang="en-GB" dirty="0"/>
              <a:t>Remote meetings</a:t>
            </a:r>
          </a:p>
          <a:p>
            <a:r>
              <a:rPr lang="en-GB" dirty="0"/>
              <a:t>Networking went way better than we expected</a:t>
            </a:r>
          </a:p>
          <a:p>
            <a:r>
              <a:rPr lang="en-GB" dirty="0"/>
              <a:t>Start with functionality, end with the view</a:t>
            </a:r>
          </a:p>
          <a:p>
            <a:r>
              <a:rPr lang="en-GB" dirty="0"/>
              <a:t>Git version control and merging</a:t>
            </a:r>
            <a:endParaRPr lang="is-I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F55B5D4-3F93-4773-91BE-1CE352852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2256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61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F512F"/>
            </a:gs>
            <a:gs pos="100000">
              <a:schemeClr val="accent2">
                <a:lumMod val="0"/>
                <a:lumOff val="100000"/>
              </a:schemeClr>
            </a:gs>
            <a:gs pos="71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193A9-780B-417A-B21C-A9DF6E218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		What we would do different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520F9-A68A-4CF3-9F2C-7339AAFA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Rewrite the server</a:t>
            </a:r>
          </a:p>
          <a:p>
            <a:r>
              <a:rPr lang="is-IS" dirty="0"/>
              <a:t>Put more emphasis on design before coding</a:t>
            </a:r>
          </a:p>
          <a:p>
            <a:r>
              <a:rPr lang="is-IS" dirty="0"/>
              <a:t>Design principles</a:t>
            </a:r>
          </a:p>
          <a:p>
            <a:r>
              <a:rPr lang="is-IS" dirty="0"/>
              <a:t>More disciplined work flow</a:t>
            </a:r>
          </a:p>
          <a:p>
            <a:r>
              <a:rPr lang="is-IS" dirty="0"/>
              <a:t>Split dense classes into smaller classes</a:t>
            </a:r>
          </a:p>
          <a:p>
            <a:r>
              <a:rPr lang="is-IS" dirty="0"/>
              <a:t>Use some frontend framwork e.g. React, Flutter etc.</a:t>
            </a:r>
          </a:p>
          <a:p>
            <a:r>
              <a:rPr lang="is-IS" dirty="0"/>
              <a:t>Use some of the Android specific functionality</a:t>
            </a:r>
          </a:p>
          <a:p>
            <a:pPr lvl="1"/>
            <a:r>
              <a:rPr lang="is-IS" dirty="0"/>
              <a:t>Saved states</a:t>
            </a:r>
          </a:p>
          <a:p>
            <a:pPr lvl="1"/>
            <a:r>
              <a:rPr lang="is-IS" dirty="0"/>
              <a:t>Rotate screen</a:t>
            </a:r>
            <a:endParaRPr lang="en-GB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59FFB5A-F3F0-42E8-9D28-5E753F4F8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2256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32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F512F"/>
            </a:gs>
            <a:gs pos="100000">
              <a:schemeClr val="accent2">
                <a:lumMod val="0"/>
                <a:lumOff val="100000"/>
              </a:schemeClr>
            </a:gs>
            <a:gs pos="71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193A9-780B-417A-B21C-A9DF6E218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	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520F9-A68A-4CF3-9F2C-7339AAFA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is-IS" dirty="0"/>
          </a:p>
          <a:p>
            <a:pPr algn="ctr"/>
            <a:endParaRPr lang="is-IS" dirty="0"/>
          </a:p>
          <a:p>
            <a:pPr algn="ctr"/>
            <a:endParaRPr lang="is-IS" dirty="0"/>
          </a:p>
          <a:p>
            <a:pPr marL="0" indent="0" algn="ctr">
              <a:buNone/>
            </a:pPr>
            <a:r>
              <a:rPr lang="is-IS" b="1" dirty="0"/>
              <a:t>Questions?</a:t>
            </a:r>
            <a:endParaRPr lang="en-GB" b="1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59FFB5A-F3F0-42E8-9D28-5E753F4F8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7392" y="2772264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4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F512F"/>
            </a:gs>
            <a:gs pos="100000">
              <a:schemeClr val="accent2">
                <a:lumMod val="0"/>
                <a:lumOff val="100000"/>
              </a:schemeClr>
            </a:gs>
            <a:gs pos="71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7D1DC-C876-416A-BBB0-6A506BCCF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b="1" dirty="0"/>
              <a:t>		Vision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9BE92-0920-4271-AB77-0FAD72FB5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House chores are boring!</a:t>
            </a:r>
          </a:p>
          <a:p>
            <a:r>
              <a:rPr lang="is-IS" dirty="0"/>
              <a:t>But what if it wasn‘t a chore, but somekind of a game?</a:t>
            </a:r>
          </a:p>
          <a:p>
            <a:endParaRPr lang="is-IS" dirty="0"/>
          </a:p>
          <a:p>
            <a:endParaRPr lang="is-IS" dirty="0"/>
          </a:p>
          <a:p>
            <a:pPr lvl="1"/>
            <a:r>
              <a:rPr lang="is-IS" b="1" dirty="0"/>
              <a:t>Mundus </a:t>
            </a:r>
            <a:r>
              <a:rPr lang="is-IS" dirty="0"/>
              <a:t>is a digital platform that </a:t>
            </a:r>
            <a:r>
              <a:rPr lang="is-IS" b="1" dirty="0"/>
              <a:t>gamifies</a:t>
            </a:r>
            <a:r>
              <a:rPr lang="is-IS" dirty="0"/>
              <a:t> mundane </a:t>
            </a:r>
            <a:r>
              <a:rPr lang="is-IS" b="1" dirty="0"/>
              <a:t>house chores.</a:t>
            </a:r>
            <a:endParaRPr lang="en-GB" b="1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C322B822-A636-471A-A19D-DE37FF306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2256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6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F512F"/>
            </a:gs>
            <a:gs pos="100000">
              <a:schemeClr val="accent2">
                <a:lumMod val="0"/>
                <a:lumOff val="100000"/>
              </a:schemeClr>
            </a:gs>
            <a:gs pos="71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4F96-C24A-46FD-A27F-6D277E6E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 	    </a:t>
            </a:r>
            <a:r>
              <a:rPr lang="is-IS" b="1" dirty="0"/>
              <a:t>Functionality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05E80-5553-462D-81D6-29EB6E6EE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Parents create quests and rewards for the children</a:t>
            </a:r>
          </a:p>
          <a:p>
            <a:pPr marL="0" indent="0">
              <a:buNone/>
            </a:pPr>
            <a:endParaRPr lang="is-IS" dirty="0"/>
          </a:p>
          <a:p>
            <a:r>
              <a:rPr lang="is-IS" dirty="0"/>
              <a:t>Children gain ingame money and experience for completing quests</a:t>
            </a:r>
          </a:p>
          <a:p>
            <a:pPr lvl="1"/>
            <a:r>
              <a:rPr lang="is-IS" dirty="0"/>
              <a:t>Use money to buy rewards</a:t>
            </a:r>
          </a:p>
          <a:p>
            <a:pPr lvl="1"/>
            <a:r>
              <a:rPr lang="is-IS" dirty="0"/>
              <a:t>Use experience to level up</a:t>
            </a:r>
            <a:endParaRPr lang="en-GB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1A44B0F-C9D7-4075-85B5-CB2428045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2256"/>
            <a:ext cx="1511300" cy="1511300"/>
          </a:xfrm>
          <a:prstGeom prst="rect">
            <a:avLst/>
          </a:prstGeom>
        </p:spPr>
      </p:pic>
      <p:sp>
        <p:nvSpPr>
          <p:cNvPr id="15" name="AutoShape 18" descr="Adventure, dungeon, game, maze, mission, quest, rpg icon">
            <a:extLst>
              <a:ext uri="{FF2B5EF4-FFF2-40B4-BE49-F238E27FC236}">
                <a16:creationId xmlns:a16="http://schemas.microsoft.com/office/drawing/2014/main" id="{BB4D8823-C35C-48F7-869F-FDD378B92D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44" name="Picture 20" descr="Adventure, dungeon, game, maze, mission, quest, rpg icon">
            <a:extLst>
              <a:ext uri="{FF2B5EF4-FFF2-40B4-BE49-F238E27FC236}">
                <a16:creationId xmlns:a16="http://schemas.microsoft.com/office/drawing/2014/main" id="{68F3E2A0-5485-4801-8EB4-9D4B6867F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587" y="4116421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Fortune, gold, gold chest, gold coins, loot, treasure, treasure ...">
            <a:extLst>
              <a:ext uri="{FF2B5EF4-FFF2-40B4-BE49-F238E27FC236}">
                <a16:creationId xmlns:a16="http://schemas.microsoft.com/office/drawing/2014/main" id="{780372C4-988A-4325-BF83-EF55D8E71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75000"/>
            <a:ext cx="2908300" cy="290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78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F512F"/>
            </a:gs>
            <a:gs pos="100000">
              <a:schemeClr val="accent2">
                <a:lumMod val="0"/>
                <a:lumOff val="100000"/>
              </a:schemeClr>
            </a:gs>
            <a:gs pos="71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7D1DC-C876-416A-BBB0-6A506BCCF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9BE92-0920-4271-AB77-0FAD72FB5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s-IS" dirty="0"/>
              <a:t>				</a:t>
            </a:r>
          </a:p>
          <a:p>
            <a:pPr marL="0" indent="0">
              <a:buNone/>
            </a:pPr>
            <a:endParaRPr lang="is-IS" dirty="0"/>
          </a:p>
          <a:p>
            <a:pPr marL="0" indent="0" algn="ctr">
              <a:buNone/>
            </a:pPr>
            <a:r>
              <a:rPr lang="is-IS" sz="6000" b="1" dirty="0"/>
              <a:t>LIVE DEMO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178E6D-39D2-4B92-B3E8-01D54D8EA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256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51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F512F"/>
            </a:gs>
            <a:gs pos="100000">
              <a:schemeClr val="accent2">
                <a:lumMod val="0"/>
                <a:lumOff val="100000"/>
              </a:schemeClr>
            </a:gs>
            <a:gs pos="71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7D1DC-C876-416A-BBB0-6A506BCC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500063"/>
            <a:ext cx="10464800" cy="1265238"/>
          </a:xfrm>
        </p:spPr>
        <p:txBody>
          <a:bodyPr/>
          <a:lstStyle/>
          <a:p>
            <a:r>
              <a:rPr lang="is-IS" dirty="0"/>
              <a:t>	   Server Architecture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9BE92-0920-4271-AB77-0FAD72FB5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JPA Repository</a:t>
            </a:r>
          </a:p>
          <a:p>
            <a:pPr lvl="1"/>
            <a:r>
              <a:rPr lang="en-US" dirty="0"/>
              <a:t>PostgreSQL</a:t>
            </a:r>
          </a:p>
          <a:p>
            <a:endParaRPr lang="en-US" dirty="0"/>
          </a:p>
          <a:p>
            <a:r>
              <a:rPr lang="en-US" dirty="0"/>
              <a:t>Server Side Rendering</a:t>
            </a:r>
          </a:p>
          <a:p>
            <a:pPr lvl="1"/>
            <a:r>
              <a:rPr lang="en-US" dirty="0"/>
              <a:t>Server does all the work and </a:t>
            </a:r>
            <a:br>
              <a:rPr lang="en-US" dirty="0"/>
            </a:br>
            <a:r>
              <a:rPr lang="en-US" dirty="0"/>
              <a:t>passes on information to</a:t>
            </a:r>
            <a:br>
              <a:rPr lang="en-US" dirty="0"/>
            </a:br>
            <a:r>
              <a:rPr lang="en-US" dirty="0"/>
              <a:t>the client</a:t>
            </a:r>
          </a:p>
          <a:p>
            <a:pPr lvl="1"/>
            <a:r>
              <a:rPr lang="en-US" dirty="0"/>
              <a:t>Hosted at Heroku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1C7825-5CB6-463B-9E8F-97725AFE9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458" y="0"/>
            <a:ext cx="4901541" cy="6858000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15F103F-6220-463F-9224-2B463086B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256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18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F512F"/>
            </a:gs>
            <a:gs pos="100000">
              <a:schemeClr val="accent2">
                <a:lumMod val="0"/>
                <a:lumOff val="100000"/>
              </a:schemeClr>
            </a:gs>
            <a:gs pos="71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7D1DC-C876-416A-BBB0-6A506BCCF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C7BF3F1E-660E-435C-BEA1-4647BA565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2256"/>
            <a:ext cx="1511300" cy="151130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2B9A4DA-A426-4E76-8980-03796EF26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27053D8-F07F-4FCC-9906-4813BA11D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3556"/>
            <a:ext cx="12192000" cy="507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36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F512F"/>
            </a:gs>
            <a:gs pos="100000">
              <a:schemeClr val="accent2">
                <a:lumMod val="0"/>
                <a:lumOff val="100000"/>
              </a:schemeClr>
            </a:gs>
            <a:gs pos="71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7D1DC-C876-416A-BBB0-6A506BCCF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		Client Architecture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9BE92-0920-4271-AB77-0FAD72FB5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dirty="0"/>
              <a:t>View</a:t>
            </a:r>
          </a:p>
          <a:p>
            <a:pPr lvl="1"/>
            <a:r>
              <a:rPr lang="is-IS" dirty="0"/>
              <a:t>Heavy use of fragments</a:t>
            </a:r>
          </a:p>
          <a:p>
            <a:pPr lvl="1"/>
            <a:r>
              <a:rPr lang="is-IS" dirty="0"/>
              <a:t>Recyclerview and adapters</a:t>
            </a:r>
          </a:p>
          <a:p>
            <a:pPr lvl="1"/>
            <a:r>
              <a:rPr lang="is-IS" dirty="0"/>
              <a:t>Mostly constraint layout</a:t>
            </a:r>
          </a:p>
          <a:p>
            <a:pPr lvl="1"/>
            <a:r>
              <a:rPr lang="is-IS" dirty="0"/>
              <a:t>Only portrait mode (by choice!)</a:t>
            </a:r>
          </a:p>
          <a:p>
            <a:r>
              <a:rPr lang="is-IS" dirty="0"/>
              <a:t>Separate activites for child and parent</a:t>
            </a:r>
          </a:p>
          <a:p>
            <a:endParaRPr lang="en-GB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3A359FD-C739-4A62-AD60-6C47E17AC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2256"/>
            <a:ext cx="1511300" cy="1511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83BC55-EC61-4DD9-9A58-25BE774D3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169" y="0"/>
            <a:ext cx="4444831" cy="424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38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F512F"/>
            </a:gs>
            <a:gs pos="100000">
              <a:schemeClr val="accent2">
                <a:lumMod val="0"/>
                <a:lumOff val="100000"/>
              </a:schemeClr>
            </a:gs>
            <a:gs pos="71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57EA8-897A-4C2B-8D08-29877654E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D55C1-41DC-4A73-82C3-7F62BB0AB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78A7D6-81BD-4D19-AD2D-79DF38A01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803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F512F"/>
            </a:gs>
            <a:gs pos="100000">
              <a:schemeClr val="accent2">
                <a:lumMod val="0"/>
                <a:lumOff val="100000"/>
              </a:schemeClr>
            </a:gs>
            <a:gs pos="71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8332C-2042-4377-ABBB-507418241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dirty="0"/>
              <a:t>Logic</a:t>
            </a:r>
          </a:p>
          <a:p>
            <a:pPr lvl="1"/>
            <a:r>
              <a:rPr lang="is-IS" dirty="0"/>
              <a:t>Minimum API 22 (but developed with respect to 28)</a:t>
            </a:r>
          </a:p>
          <a:p>
            <a:pPr lvl="1"/>
            <a:r>
              <a:rPr lang="is-IS" dirty="0"/>
              <a:t>Double login system</a:t>
            </a:r>
          </a:p>
          <a:p>
            <a:pPr lvl="2"/>
            <a:r>
              <a:rPr lang="is-IS" dirty="0"/>
              <a:t>Client sends the server a request and the server returns the login status</a:t>
            </a:r>
          </a:p>
          <a:p>
            <a:pPr lvl="1"/>
            <a:r>
              <a:rPr lang="is-IS" dirty="0"/>
              <a:t>Always fetch the newest information</a:t>
            </a:r>
          </a:p>
          <a:p>
            <a:pPr lvl="2"/>
            <a:r>
              <a:rPr lang="is-IS" dirty="0"/>
              <a:t>If the client wants some more information on a e.g. quest, the quest is fetched from the server instead of using a cached quest on the client side</a:t>
            </a:r>
          </a:p>
          <a:p>
            <a:pPr lvl="1"/>
            <a:r>
              <a:rPr lang="is-IS" dirty="0"/>
              <a:t>Notifications</a:t>
            </a:r>
          </a:p>
          <a:p>
            <a:pPr lvl="2"/>
            <a:r>
              <a:rPr lang="is-IS" dirty="0"/>
              <a:t>Google Firebase</a:t>
            </a:r>
          </a:p>
          <a:p>
            <a:pPr lvl="1"/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D67E57-58EA-41E2-8491-CB834CB3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s-IS" dirty="0"/>
              <a:t>		Client Architecture</a:t>
            </a:r>
            <a:endParaRPr lang="en-GB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A0E5A88-6F25-480C-997A-5190EE997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256"/>
            <a:ext cx="1511300" cy="1511300"/>
          </a:xfrm>
          <a:prstGeom prst="rect">
            <a:avLst/>
          </a:prstGeom>
        </p:spPr>
      </p:pic>
      <p:pic>
        <p:nvPicPr>
          <p:cNvPr id="1026" name="Picture 2" descr="Google Cloud Firebase - What, Why, How, Use Cases - Everything ...">
            <a:extLst>
              <a:ext uri="{FF2B5EF4-FFF2-40B4-BE49-F238E27FC236}">
                <a16:creationId xmlns:a16="http://schemas.microsoft.com/office/drawing/2014/main" id="{CCD00696-3D9C-4E88-B1FE-EB441ADAE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945" y="3856090"/>
            <a:ext cx="3824591" cy="215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380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419</Words>
  <Application>Microsoft Office PowerPoint</Application>
  <PresentationFormat>Widescreen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Roboto Medium</vt:lpstr>
      <vt:lpstr>Office Theme</vt:lpstr>
      <vt:lpstr> Software Project 2 Final Presentation Mundus </vt:lpstr>
      <vt:lpstr>  Vision</vt:lpstr>
      <vt:lpstr>      Functionality</vt:lpstr>
      <vt:lpstr>PowerPoint Presentation</vt:lpstr>
      <vt:lpstr>    Server Architecture </vt:lpstr>
      <vt:lpstr>PowerPoint Presentation</vt:lpstr>
      <vt:lpstr>  Client Architecture</vt:lpstr>
      <vt:lpstr>PowerPoint Presentation</vt:lpstr>
      <vt:lpstr>  Client Architecture</vt:lpstr>
      <vt:lpstr>  Client Architecture</vt:lpstr>
      <vt:lpstr>  Process</vt:lpstr>
      <vt:lpstr>  Challenges</vt:lpstr>
      <vt:lpstr>  What went well</vt:lpstr>
      <vt:lpstr>  What we would do different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Mundus</dc:title>
  <dc:creator>Daniel Thor Gudmundsson</dc:creator>
  <cp:lastModifiedBy>Daniel Thor Gudmundsson</cp:lastModifiedBy>
  <cp:revision>27</cp:revision>
  <dcterms:created xsi:type="dcterms:W3CDTF">2020-04-13T12:07:23Z</dcterms:created>
  <dcterms:modified xsi:type="dcterms:W3CDTF">2020-04-16T13:33:33Z</dcterms:modified>
</cp:coreProperties>
</file>