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66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7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Save money, administration costs to get healthy patients further appointments, administering drugs they don’t need,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Save time – consultants could be working on other cases, also if a patient has another serious issue then saving time is vital. If a patient does have pneumonia early diagnoses is vital.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roxima Nova Alt Regular"/>
              </a:rPr>
              <a:t>The misdiagnoses are bad for patients and hospitals. They lead to inappropriate use of a broad spectrum of antibiotics as therapy for healthcare-associated pneumonia, and in the future may not be paid for by CMS under the Hospital-Acquired Conditions initiative, according to researchers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39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31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Forecasting London House Prices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Using Time Series Modelling to Forecast which London Postcodes to invest in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Andrew Rowan, Flatiron School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BA69-5F42-4E3D-A0B7-05CAB842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05A-DF52-4110-9D2E-4EA9C18DE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1. https://www.thestreet.com/personal-finance/hospital-refunds-patients-rsquo-money-when-complaints-are-filed-13578020</a:t>
            </a:r>
          </a:p>
          <a:p>
            <a:pPr marL="114300" indent="0">
              <a:buNone/>
            </a:pPr>
            <a:r>
              <a:rPr lang="en-GB" dirty="0"/>
              <a:t>2. Shutterstock</a:t>
            </a:r>
          </a:p>
          <a:p>
            <a:pPr marL="114300" indent="0">
              <a:buNone/>
            </a:pPr>
            <a:r>
              <a:rPr lang="en-GB" dirty="0"/>
              <a:t>3. https://watertreatmentservices.co.uk/news/antibiotics-antimicrobial-protection-good-bye-to-antibiotics/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7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Email:</a:t>
            </a:r>
            <a:r>
              <a:rPr lang="en" sz="2000"/>
              <a:t> adrowan88@gmail.com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9100" y="-52525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69100" y="409175"/>
            <a:ext cx="875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Buying a house is usually the purchase any of us will make and so often we are limited to viewing a house just twice before purchasing!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In a city like London that is so vast and difficult to have intimate knowledge of every area, a tool to inform you if a Postcode is a safe investment would be invaluable.</a:t>
            </a: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23F67-D033-483E-B614-B0834AB0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03" y="2209244"/>
            <a:ext cx="3663917" cy="1969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9100" y="-52525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would this help?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69100" y="631811"/>
            <a:ext cx="875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sz="1400"/>
              <a:t>Anybody buying property!</a:t>
            </a:r>
            <a:endParaRPr lang="en" sz="1400" dirty="0"/>
          </a:p>
          <a:p>
            <a:pPr marL="285750" indent="-285750">
              <a:spcAft>
                <a:spcPts val="1600"/>
              </a:spcAft>
            </a:pPr>
            <a:r>
              <a:rPr lang="en" sz="1400" dirty="0"/>
              <a:t>Save Time</a:t>
            </a:r>
          </a:p>
          <a:p>
            <a:pPr marL="285750" indent="-285750">
              <a:spcAft>
                <a:spcPts val="1600"/>
              </a:spcAft>
            </a:pPr>
            <a:r>
              <a:rPr lang="en" sz="1400" dirty="0"/>
              <a:t>Prevent misdiagnoses – bad for both individuals and hospitals</a:t>
            </a:r>
          </a:p>
          <a:p>
            <a:pPr marL="285750" indent="-285750">
              <a:spcAft>
                <a:spcPts val="1600"/>
              </a:spcAft>
            </a:pPr>
            <a:endParaRPr lang="en" sz="1400" dirty="0"/>
          </a:p>
          <a:p>
            <a:pPr marL="285750" indent="-285750">
              <a:spcAft>
                <a:spcPts val="1600"/>
              </a:spcAft>
            </a:pPr>
            <a:endParaRPr lang="en" sz="1400" dirty="0"/>
          </a:p>
          <a:p>
            <a:pPr marL="285750" indent="-285750">
              <a:spcAft>
                <a:spcPts val="1600"/>
              </a:spcAft>
            </a:pP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7ECED-E117-4C76-9428-3CE2CB14B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09" y="2461548"/>
            <a:ext cx="2741332" cy="1781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44775-1594-40A9-B009-1C66E51523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6" b="7948"/>
          <a:stretch/>
        </p:blipFill>
        <p:spPr>
          <a:xfrm>
            <a:off x="120300" y="2505493"/>
            <a:ext cx="2682535" cy="1781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8B5129-A1F6-47B9-B166-5E34A28D5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887" y="2488980"/>
            <a:ext cx="3167764" cy="17818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1EAFD-2594-42C6-B37E-5BCD41E3317C}"/>
              </a:ext>
            </a:extLst>
          </p:cNvPr>
          <p:cNvSpPr txBox="1"/>
          <p:nvPr/>
        </p:nvSpPr>
        <p:spPr>
          <a:xfrm>
            <a:off x="80248" y="4270847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References: 1, 2, 3</a:t>
            </a:r>
          </a:p>
        </p:txBody>
      </p:sp>
    </p:spTree>
    <p:extLst>
      <p:ext uri="{BB962C8B-B14F-4D97-AF65-F5344CB8AC3E}">
        <p14:creationId xmlns:p14="http://schemas.microsoft.com/office/powerpoint/2010/main" val="193829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880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78" name="Google Shape;78;p15"/>
          <p:cNvSpPr txBox="1"/>
          <p:nvPr/>
        </p:nvSpPr>
        <p:spPr>
          <a:xfrm>
            <a:off x="5859490" y="4767069"/>
            <a:ext cx="2725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latin typeface="Proxima Nova"/>
                <a:ea typeface="Proxima Nova"/>
                <a:cs typeface="Proxima Nova"/>
                <a:sym typeface="Proxima Nova"/>
              </a:rPr>
              <a:t>CRISP-DM Process Model </a:t>
            </a:r>
            <a:r>
              <a:rPr lang="en" sz="600" b="1" baseline="30000" dirty="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600" b="1" baseline="30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DCA46-4198-439A-9762-DCFD1A40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50" y="3525512"/>
            <a:ext cx="8520600" cy="505758"/>
          </a:xfrm>
        </p:spPr>
        <p:txBody>
          <a:bodyPr/>
          <a:lstStyle/>
          <a:p>
            <a:r>
              <a:rPr lang="en-GB" dirty="0"/>
              <a:t>Data downloaded directly from Kaggle.</a:t>
            </a:r>
          </a:p>
          <a:p>
            <a:r>
              <a:rPr lang="en-GB" dirty="0"/>
              <a:t>5,856 x-ray images in the dataset</a:t>
            </a:r>
          </a:p>
          <a:p>
            <a:r>
              <a:rPr lang="en-GB" dirty="0"/>
              <a:t>Clear class imbalance in Train, Test and Val sets with ‘Normal’ class in the minority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202670-FF7A-4AA3-98F0-F85BE1BC0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3" y="727603"/>
            <a:ext cx="8698727" cy="2381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CFD-581F-41D7-9147-F7942453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Augmentation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08788-BAEC-4847-A671-8E97C823C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 training supplemented with the use of Data Augmentation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94671-14E2-490B-B2DD-1CEAD46F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49" y="1931008"/>
            <a:ext cx="6861976" cy="22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91EB-6AAF-49EB-81C2-A477633A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&amp;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DEF909-9DD6-4E51-BAB9-6F6A72133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96756"/>
              </p:ext>
            </p:extLst>
          </p:nvPr>
        </p:nvGraphicFramePr>
        <p:xfrm>
          <a:off x="1038970" y="1459230"/>
          <a:ext cx="71190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352684584"/>
                    </a:ext>
                  </a:extLst>
                </a:gridCol>
                <a:gridCol w="1288112">
                  <a:extLst>
                    <a:ext uri="{9D8B030D-6E8A-4147-A177-3AD203B41FA5}">
                      <a16:colId xmlns:a16="http://schemas.microsoft.com/office/drawing/2014/main" val="4049195029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2841239163"/>
                    </a:ext>
                  </a:extLst>
                </a:gridCol>
                <a:gridCol w="1305074">
                  <a:extLst>
                    <a:ext uri="{9D8B030D-6E8A-4147-A177-3AD203B41FA5}">
                      <a16:colId xmlns:a16="http://schemas.microsoft.com/office/drawing/2014/main" val="4280194219"/>
                    </a:ext>
                  </a:extLst>
                </a:gridCol>
                <a:gridCol w="1271148">
                  <a:extLst>
                    <a:ext uri="{9D8B030D-6E8A-4147-A177-3AD203B41FA5}">
                      <a16:colId xmlns:a16="http://schemas.microsoft.com/office/drawing/2014/main" val="1637703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53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7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1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CNN + 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7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Deep CNN + 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Deep CNN Dropout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72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Augmentation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0477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406C02-91C1-4EE5-8CC6-B91ECB5B17AE}"/>
              </a:ext>
            </a:extLst>
          </p:cNvPr>
          <p:cNvSpPr txBox="1"/>
          <p:nvPr/>
        </p:nvSpPr>
        <p:spPr>
          <a:xfrm>
            <a:off x="1038971" y="4182386"/>
            <a:ext cx="711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in the table above reflect model scores on the hold out data set and where applicable, relate to only Pneumonia class.</a:t>
            </a:r>
          </a:p>
        </p:txBody>
      </p:sp>
    </p:spTree>
    <p:extLst>
      <p:ext uri="{BB962C8B-B14F-4D97-AF65-F5344CB8AC3E}">
        <p14:creationId xmlns:p14="http://schemas.microsoft.com/office/powerpoint/2010/main" val="366666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91EB-6AAF-49EB-81C2-A477633A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6675"/>
            <a:ext cx="8520600" cy="572700"/>
          </a:xfrm>
        </p:spPr>
        <p:txBody>
          <a:bodyPr/>
          <a:lstStyle/>
          <a:p>
            <a:r>
              <a:rPr lang="en-GB" dirty="0"/>
              <a:t>Final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0C121-32BB-4DE5-B83B-9B1007C7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87137"/>
            <a:ext cx="8520600" cy="679305"/>
          </a:xfrm>
        </p:spPr>
        <p:txBody>
          <a:bodyPr/>
          <a:lstStyle/>
          <a:p>
            <a:r>
              <a:rPr lang="en-GB" dirty="0"/>
              <a:t>The model that utilised data augmentation provided the best results on hold out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565AB-2933-405D-8493-939C20FE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27" y="1466442"/>
            <a:ext cx="3833598" cy="328594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5BDF9D7-E194-439D-A6B4-F3F014132D45}"/>
              </a:ext>
            </a:extLst>
          </p:cNvPr>
          <p:cNvSpPr txBox="1">
            <a:spLocks/>
          </p:cNvSpPr>
          <p:nvPr/>
        </p:nvSpPr>
        <p:spPr>
          <a:xfrm>
            <a:off x="311700" y="1358526"/>
            <a:ext cx="3833598" cy="67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dirty="0"/>
              <a:t>Accuracy of 0.93 </a:t>
            </a:r>
          </a:p>
          <a:p>
            <a:r>
              <a:rPr lang="en-GB" dirty="0"/>
              <a:t>Strong recall scores in both classes (0.85 and 0.98) for Normal and Pneumonia respectively.</a:t>
            </a:r>
          </a:p>
          <a:p>
            <a:pPr marL="114300" indent="0">
              <a:buFont typeface="Proxima Nova"/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71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91EB-6AAF-49EB-81C2-A477633A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&amp;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0C121-32BB-4DE5-B83B-9B1007C72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Priority here is to catch pneumonia…but there needs to be a balance.</a:t>
            </a:r>
          </a:p>
          <a:p>
            <a:r>
              <a:rPr lang="en-GB" dirty="0"/>
              <a:t>Model selected has highest accuracy overall (0.93) but not highest recall for Pneumonia class (0.98 vs highest 0.99)</a:t>
            </a:r>
          </a:p>
          <a:p>
            <a:r>
              <a:rPr lang="en-GB" dirty="0"/>
              <a:t>Misdiagnosing healthy patients or patients with other ailments is also damaging and should be avoided.</a:t>
            </a:r>
          </a:p>
          <a:p>
            <a:r>
              <a:rPr lang="en-GB" dirty="0"/>
              <a:t>Recommend trialling this model with more real world test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95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7259-B7D5-41E0-BC9D-1A02BF71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57C11-8D9F-4798-BF17-DAE8FF7BA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Pretrained Models</a:t>
            </a:r>
          </a:p>
          <a:p>
            <a:r>
              <a:rPr lang="en-GB" dirty="0"/>
              <a:t>More Data</a:t>
            </a:r>
          </a:p>
          <a:p>
            <a:r>
              <a:rPr lang="en-GB" dirty="0"/>
              <a:t>Address Class imbalance</a:t>
            </a:r>
          </a:p>
          <a:p>
            <a:r>
              <a:rPr lang="en-GB" dirty="0"/>
              <a:t>Utilise cloud based computing to tune more complex models</a:t>
            </a:r>
          </a:p>
        </p:txBody>
      </p:sp>
    </p:spTree>
    <p:extLst>
      <p:ext uri="{BB962C8B-B14F-4D97-AF65-F5344CB8AC3E}">
        <p14:creationId xmlns:p14="http://schemas.microsoft.com/office/powerpoint/2010/main" val="1307354469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493</Words>
  <Application>Microsoft Office PowerPoint</Application>
  <PresentationFormat>On-screen Show (16:9)</PresentationFormat>
  <Paragraphs>81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Proxima Nova Alt Regular</vt:lpstr>
      <vt:lpstr>Arial</vt:lpstr>
      <vt:lpstr>Proxima Nova</vt:lpstr>
      <vt:lpstr>Spearmint</vt:lpstr>
      <vt:lpstr>Forecasting London House Prices</vt:lpstr>
      <vt:lpstr>Business Problem</vt:lpstr>
      <vt:lpstr>Who would this help?</vt:lpstr>
      <vt:lpstr>Data</vt:lpstr>
      <vt:lpstr>Data Augmentation</vt:lpstr>
      <vt:lpstr>Models &amp; Results</vt:lpstr>
      <vt:lpstr>Final Model</vt:lpstr>
      <vt:lpstr>Conclusions &amp; Recommendations</vt:lpstr>
      <vt:lpstr>Further Work</vt:lpstr>
      <vt:lpstr>References</vt:lpstr>
      <vt:lpstr>Thank You!  Email: adrowan88@gmail.com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 your House Price!</dc:title>
  <dc:creator>Andrew</dc:creator>
  <cp:lastModifiedBy>Rowan, Andrew (Uxbridge)</cp:lastModifiedBy>
  <cp:revision>14</cp:revision>
  <dcterms:modified xsi:type="dcterms:W3CDTF">2021-09-05T16:34:29Z</dcterms:modified>
</cp:coreProperties>
</file>