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9" r:id="rId6"/>
    <p:sldId id="271" r:id="rId7"/>
    <p:sldId id="270" r:id="rId8"/>
    <p:sldId id="260" r:id="rId9"/>
    <p:sldId id="261" r:id="rId10"/>
    <p:sldId id="262" r:id="rId11"/>
    <p:sldId id="264" r:id="rId12"/>
    <p:sldId id="266" r:id="rId13"/>
  </p:sldIdLst>
  <p:sldSz cx="9144000" cy="5143500" type="screen16x9"/>
  <p:notesSz cx="6858000" cy="9144000"/>
  <p:embeddedFontLst>
    <p:embeddedFont>
      <p:font typeface="Proxima Nova" panose="020B060402020202020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D2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203" d="100"/>
          <a:sy n="203" d="100"/>
        </p:scale>
        <p:origin x="594" y="1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8a55b5f358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8a55b5f358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c5200c42bf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c5200c42bf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8a55b5f358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8a55b5f358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8a55b5f358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8a55b5f358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8a55b5f358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8a55b5f358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1016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7513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8a55b5f358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8a55b5f358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75617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8a55b5f358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8a55b5f358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c5200c42b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c5200c42b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humanosphere.org/world-politics/2014/12/tanzania-failed-fix-water-access-proble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/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Pump it Up: Data Mining the Water Table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A Classification Project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+mj-lt"/>
              </a:rPr>
              <a:t>Andrew Rowan, Flatiron School</a:t>
            </a:r>
            <a:endParaRPr sz="19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2927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Recommendations</a:t>
            </a:r>
            <a:endParaRPr dirty="0">
              <a:latin typeface="+mn-lt"/>
            </a:endParaRPr>
          </a:p>
        </p:txBody>
      </p:sp>
      <p:sp>
        <p:nvSpPr>
          <p:cNvPr id="109" name="Google Shape;109;p19"/>
          <p:cNvSpPr txBox="1">
            <a:spLocks noGrp="1"/>
          </p:cNvSpPr>
          <p:nvPr>
            <p:ph type="body" idx="1"/>
          </p:nvPr>
        </p:nvSpPr>
        <p:spPr>
          <a:xfrm>
            <a:off x="354275" y="5468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dirty="0">
                <a:latin typeface="+mn-lt"/>
              </a:rPr>
              <a:t>The model still mis-classifies some pumps so for this reason:</a:t>
            </a:r>
          </a:p>
          <a:p>
            <a:pPr marL="285750" indent="-285750">
              <a:spcAft>
                <a:spcPts val="1600"/>
              </a:spcAft>
            </a:pPr>
            <a:r>
              <a:rPr lang="en" dirty="0">
                <a:latin typeface="+mn-lt"/>
              </a:rPr>
              <a:t>Recommended to survey some ‘functional’ pumps in all site visits to capture errors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>
                <a:latin typeface="+mn-lt"/>
              </a:rPr>
              <a:t>Population data was poor, it may be worth trying to extract this information from another source</a:t>
            </a:r>
          </a:p>
          <a:p>
            <a:pPr marL="285750" indent="-285750">
              <a:spcAft>
                <a:spcPts val="1600"/>
              </a:spcAft>
            </a:pPr>
            <a:r>
              <a:rPr lang="en-GB" dirty="0">
                <a:latin typeface="+mn-lt"/>
              </a:rPr>
              <a:t>Prioritise maintenance schedule to target areas with fewest working pumps per capita </a:t>
            </a:r>
            <a:r>
              <a:rPr lang="en-GB" dirty="0" err="1">
                <a:latin typeface="+mn-lt"/>
              </a:rPr>
              <a:t>i.e</a:t>
            </a:r>
            <a:r>
              <a:rPr lang="en-GB" dirty="0">
                <a:latin typeface="+mn-lt"/>
              </a:rPr>
              <a:t> need reliable population data.</a:t>
            </a:r>
            <a:endParaRPr dirty="0"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311700" y="8680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Future Improvements</a:t>
            </a:r>
            <a:endParaRPr dirty="0">
              <a:latin typeface="+mj-lt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latin typeface="+mj-lt"/>
              </a:rPr>
              <a:t>Make use of high cardinality features somehow – perhaps binning.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Utilise cloud computing to expand the parameters of RandomizedsearchCV</a:t>
            </a:r>
            <a:endParaRPr dirty="0">
              <a:latin typeface="+mj-lt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Source external data, rainfall data, maintenance records for new features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+mj-lt"/>
              </a:rPr>
              <a:t>Are dry pumps really not functional? This may not improve the model but understanding this could help maintenance prioritisation. </a:t>
            </a:r>
            <a:endParaRPr dirty="0">
              <a:latin typeface="+mj-l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77154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Thank You!</a:t>
            </a:r>
            <a:endParaRPr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latin typeface="+mj-lt"/>
              </a:rPr>
              <a:t>Email:</a:t>
            </a:r>
            <a:r>
              <a:rPr lang="en" sz="2000" dirty="0">
                <a:latin typeface="+mj-lt"/>
              </a:rPr>
              <a:t> adrowan88@gmail.com</a:t>
            </a:r>
            <a:endParaRPr sz="2000" dirty="0">
              <a:latin typeface="+mj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269100" y="-5252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n-lt"/>
              </a:rPr>
              <a:t>Problem Statement</a:t>
            </a:r>
            <a:endParaRPr dirty="0">
              <a:latin typeface="+mn-lt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269100" y="409175"/>
            <a:ext cx="8754600" cy="5994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>
                <a:latin typeface="+mn-lt"/>
              </a:rPr>
              <a:t>There are over 56,000 water pumps in Tanzania and the challenge is to create a model that can accurately classify them into the one of the following:</a:t>
            </a:r>
          </a:p>
          <a:p>
            <a:pPr marL="285750" indent="-285750">
              <a:spcAft>
                <a:spcPts val="1600"/>
              </a:spcAft>
            </a:pPr>
            <a:endParaRPr lang="en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DA8240-EC4F-4A81-B19A-7D4AC3FC2D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908" y="1102700"/>
            <a:ext cx="3537370" cy="234493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055D56-5E02-4DA1-B723-89EA2FB911AE}"/>
              </a:ext>
            </a:extLst>
          </p:cNvPr>
          <p:cNvSpPr txBox="1"/>
          <p:nvPr/>
        </p:nvSpPr>
        <p:spPr>
          <a:xfrm>
            <a:off x="292672" y="1102700"/>
            <a:ext cx="4708254" cy="324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Non Functional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Functional needs repair</a:t>
            </a:r>
          </a:p>
          <a:p>
            <a:pPr marL="0" indent="0">
              <a:spcAft>
                <a:spcPts val="1600"/>
              </a:spcAft>
              <a:buNone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Why?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Save on money, time and labor.</a:t>
            </a:r>
          </a:p>
          <a:p>
            <a:pPr marL="28575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US" dirty="0">
                <a:solidFill>
                  <a:schemeClr val="accent3"/>
                </a:solidFill>
                <a:latin typeface="+mn-lt"/>
                <a:sym typeface="Proxima Nova"/>
              </a:rPr>
              <a:t>Ensure potable water is being provided to as many communities as possible</a:t>
            </a:r>
          </a:p>
          <a:p>
            <a:endParaRPr lang="en-GB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ACD3EA-36FC-42F7-99F7-9479CD71ACD8}"/>
              </a:ext>
            </a:extLst>
          </p:cNvPr>
          <p:cNvSpPr txBox="1"/>
          <p:nvPr/>
        </p:nvSpPr>
        <p:spPr>
          <a:xfrm>
            <a:off x="5000926" y="3447634"/>
            <a:ext cx="247856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1: Water Pump in Uwiro Village, Tanzania (credit </a:t>
            </a:r>
            <a:r>
              <a:rPr lang="en-GB" sz="600" i="1" dirty="0">
                <a:solidFill>
                  <a:srgbClr val="0070C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Tom Murphy</a:t>
            </a:r>
            <a:r>
              <a:rPr lang="en-GB" sz="600" i="1" dirty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28805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Data &amp; Methods</a:t>
            </a:r>
            <a:endParaRPr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CC4436-07E2-4046-B1D8-B9CAD82D9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689" y="852899"/>
            <a:ext cx="1953553" cy="3912051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3CB109C-F8D9-4042-A022-CE78023E8724}"/>
              </a:ext>
            </a:extLst>
          </p:cNvPr>
          <p:cNvSpPr/>
          <p:nvPr/>
        </p:nvSpPr>
        <p:spPr>
          <a:xfrm>
            <a:off x="2102948" y="2657408"/>
            <a:ext cx="1007897" cy="442061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1BF8EC-7085-4CD7-8570-F34F55CC32DC}"/>
              </a:ext>
            </a:extLst>
          </p:cNvPr>
          <p:cNvSpPr txBox="1"/>
          <p:nvPr/>
        </p:nvSpPr>
        <p:spPr>
          <a:xfrm>
            <a:off x="3176172" y="2556975"/>
            <a:ext cx="1204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Cleaning &amp; Feature Engineering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2CA800B-4924-4EFD-BFEA-35C1C58BCA81}"/>
              </a:ext>
            </a:extLst>
          </p:cNvPr>
          <p:cNvSpPr/>
          <p:nvPr/>
        </p:nvSpPr>
        <p:spPr>
          <a:xfrm>
            <a:off x="4394957" y="2651244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A6A4E5-4F63-458F-A5D1-A7DF1AE86276}"/>
              </a:ext>
            </a:extLst>
          </p:cNvPr>
          <p:cNvSpPr txBox="1"/>
          <p:nvPr/>
        </p:nvSpPr>
        <p:spPr>
          <a:xfrm>
            <a:off x="5449692" y="1844487"/>
            <a:ext cx="17956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</a:rPr>
              <a:t>Logistic Regression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K-nearest neighbors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XGBoost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Decision Tree</a:t>
            </a:r>
          </a:p>
          <a:p>
            <a:endParaRPr lang="en-GB" dirty="0">
              <a:solidFill>
                <a:schemeClr val="accent3"/>
              </a:solidFill>
              <a:latin typeface="+mj-lt"/>
            </a:endParaRPr>
          </a:p>
          <a:p>
            <a:r>
              <a:rPr lang="en-GB" dirty="0">
                <a:solidFill>
                  <a:schemeClr val="accent3"/>
                </a:solidFill>
                <a:latin typeface="+mj-lt"/>
              </a:rPr>
              <a:t>Random Forest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16B920-8080-48EC-8096-F92B6A7CD977}"/>
              </a:ext>
            </a:extLst>
          </p:cNvPr>
          <p:cNvSpPr txBox="1"/>
          <p:nvPr/>
        </p:nvSpPr>
        <p:spPr>
          <a:xfrm>
            <a:off x="7954366" y="2369121"/>
            <a:ext cx="12041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Model evaluation, tuning and validation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EDB7C0E3-5FC2-4032-B5CF-D5450E88FC56}"/>
              </a:ext>
            </a:extLst>
          </p:cNvPr>
          <p:cNvSpPr/>
          <p:nvPr/>
        </p:nvSpPr>
        <p:spPr>
          <a:xfrm>
            <a:off x="7041052" y="2615078"/>
            <a:ext cx="871616" cy="34446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Arrow: Curved Left 8">
            <a:extLst>
              <a:ext uri="{FF2B5EF4-FFF2-40B4-BE49-F238E27FC236}">
                <a16:creationId xmlns:a16="http://schemas.microsoft.com/office/drawing/2014/main" id="{EA36C1D9-31F9-4F91-BA5B-B26BA702BB0C}"/>
              </a:ext>
            </a:extLst>
          </p:cNvPr>
          <p:cNvSpPr/>
          <p:nvPr/>
        </p:nvSpPr>
        <p:spPr>
          <a:xfrm rot="5400000">
            <a:off x="5569803" y="1317573"/>
            <a:ext cx="995730" cy="5062219"/>
          </a:xfrm>
          <a:prstGeom prst="curvedLef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DF16A842-5106-46D7-A7CC-831DA7A81186}"/>
              </a:ext>
            </a:extLst>
          </p:cNvPr>
          <p:cNvSpPr/>
          <p:nvPr/>
        </p:nvSpPr>
        <p:spPr>
          <a:xfrm rot="16200000">
            <a:off x="7875019" y="1705895"/>
            <a:ext cx="1002389" cy="312036"/>
          </a:xfrm>
          <a:prstGeom prst="rightArrow">
            <a:avLst/>
          </a:prstGeom>
          <a:solidFill>
            <a:srgbClr val="63D29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1BEA0-2511-4A05-BADA-3243AE16AF89}"/>
              </a:ext>
            </a:extLst>
          </p:cNvPr>
          <p:cNvSpPr txBox="1"/>
          <p:nvPr/>
        </p:nvSpPr>
        <p:spPr>
          <a:xfrm>
            <a:off x="7833389" y="909559"/>
            <a:ext cx="1204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Final Model</a:t>
            </a:r>
          </a:p>
          <a:p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Tanzania Water Pumps</a:t>
            </a:r>
            <a:endParaRPr dirty="0">
              <a:latin typeface="+mj-lt"/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56688" y="834526"/>
            <a:ext cx="3229250" cy="2038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Relatively good spread on data.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Some regions with higher concentration of non-functional pumps.</a:t>
            </a:r>
          </a:p>
          <a:p>
            <a:pPr marL="285750" lvl="0" indent="-285750">
              <a:lnSpc>
                <a:spcPct val="115000"/>
              </a:lnSpc>
              <a:spcAft>
                <a:spcPts val="1600"/>
              </a:spcAft>
              <a:buClr>
                <a:schemeClr val="accent3"/>
              </a:buClr>
              <a:buSzPts val="1800"/>
              <a:buFont typeface="Proxima Nova"/>
              <a:buChar char="●"/>
            </a:pPr>
            <a:r>
              <a:rPr lang="en-GB" dirty="0">
                <a:solidFill>
                  <a:schemeClr val="accent3"/>
                </a:solidFill>
                <a:latin typeface="+mj-lt"/>
                <a:sym typeface="Proxima Nova"/>
              </a:rPr>
              <a:t>Clearly location can matter…</a:t>
            </a:r>
            <a:endParaRPr dirty="0">
              <a:solidFill>
                <a:schemeClr val="accent3"/>
              </a:solidFill>
              <a:latin typeface="+mj-lt"/>
              <a:sym typeface="Proxima Nova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7F7AA1-CAE4-486F-8A3C-8AE9A26CA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5974" y="657042"/>
            <a:ext cx="5177325" cy="38294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C5AF84-3474-45AE-860F-2EDFC941D037}"/>
              </a:ext>
            </a:extLst>
          </p:cNvPr>
          <p:cNvSpPr txBox="1"/>
          <p:nvPr/>
        </p:nvSpPr>
        <p:spPr>
          <a:xfrm>
            <a:off x="3709453" y="4486457"/>
            <a:ext cx="132760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i="1" dirty="0"/>
              <a:t>Fig. 2: Water Pumps in Tanzania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Region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8B06E9-12AB-449C-A27A-BEB15C066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732" y="813000"/>
            <a:ext cx="6382353" cy="404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607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Class Imbalance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74DA22-27E2-4894-999D-35D8E746B8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1788" y="813000"/>
            <a:ext cx="6681321" cy="375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13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>
            <a:spLocks noGrp="1"/>
          </p:cNvSpPr>
          <p:nvPr>
            <p:ph type="title"/>
          </p:nvPr>
        </p:nvSpPr>
        <p:spPr>
          <a:xfrm>
            <a:off x="164062" y="-1393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Functionality by Quantity of Water</a:t>
            </a:r>
            <a:endParaRPr dirty="0">
              <a:latin typeface="+mj-lt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6785450" y="3930300"/>
            <a:ext cx="229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454300" y="4826475"/>
            <a:ext cx="4097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2BA2DB-C664-4789-9E60-AE00222C9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610" y="884315"/>
            <a:ext cx="6399705" cy="394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189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>
            <a:spLocks noGrp="1"/>
          </p:cNvSpPr>
          <p:nvPr>
            <p:ph type="title"/>
          </p:nvPr>
        </p:nvSpPr>
        <p:spPr>
          <a:xfrm>
            <a:off x="335350" y="-943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Feature Importance</a:t>
            </a:r>
            <a:endParaRPr dirty="0">
              <a:latin typeface="+mj-lt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body" idx="1"/>
          </p:nvPr>
        </p:nvSpPr>
        <p:spPr>
          <a:xfrm>
            <a:off x="363725" y="3552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500" dirty="0">
                <a:latin typeface="+mj-lt"/>
              </a:rPr>
              <a:t>On the two best performing models, an important feature was quantity, and in particular when one hot encoded X9_dry. Random Forest appears to have more intuitive importances: age, location, population.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254DF5-72E1-4255-A8E1-DB531FB617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950" y="1696825"/>
            <a:ext cx="4135227" cy="27441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BA987F1-756A-44A4-AEA6-0BF08CEBF1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4597" y="1696825"/>
            <a:ext cx="4219865" cy="274415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311700" y="64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lt"/>
              </a:rPr>
              <a:t>Results -</a:t>
            </a:r>
            <a:endParaRPr dirty="0">
              <a:latin typeface="+mj-lt"/>
            </a:endParaRPr>
          </a:p>
        </p:txBody>
      </p:sp>
      <p:sp>
        <p:nvSpPr>
          <p:cNvPr id="103" name="Google Shape;103;p18"/>
          <p:cNvSpPr txBox="1">
            <a:spLocks noGrp="1"/>
          </p:cNvSpPr>
          <p:nvPr>
            <p:ph type="body" idx="1"/>
          </p:nvPr>
        </p:nvSpPr>
        <p:spPr>
          <a:xfrm>
            <a:off x="311700" y="676650"/>
            <a:ext cx="8520600" cy="38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GB" sz="1700" dirty="0">
                <a:latin typeface="+mj-lt"/>
              </a:rPr>
              <a:t>XGBoost Tuned Model has best overall accuracy</a:t>
            </a:r>
            <a:endParaRPr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Accuracy 0.7748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Recall 0.7875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endParaRPr lang="en" sz="1700" dirty="0">
              <a:latin typeface="+mj-lt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Random Forest also performed well, with perhaps less overfitting and more interpretable / understandable importances.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Accuracy 0.7583</a:t>
            </a: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 dirty="0">
                <a:latin typeface="+mj-lt"/>
              </a:rPr>
              <a:t>Recall 0.7561</a:t>
            </a: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1700" dirty="0">
              <a:latin typeface="+mj-lt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7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362</Words>
  <Application>Microsoft Office PowerPoint</Application>
  <PresentationFormat>On-screen Show (16:9)</PresentationFormat>
  <Paragraphs>59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Proxima Nova</vt:lpstr>
      <vt:lpstr>Spearmint</vt:lpstr>
      <vt:lpstr>Pump it Up: Data Mining the Water Table</vt:lpstr>
      <vt:lpstr>Problem Statement</vt:lpstr>
      <vt:lpstr>Data &amp; Methods</vt:lpstr>
      <vt:lpstr>Tanzania Water Pumps</vt:lpstr>
      <vt:lpstr>Functionality by Region</vt:lpstr>
      <vt:lpstr>Class Imbalance</vt:lpstr>
      <vt:lpstr>Functionality by Quantity of Water</vt:lpstr>
      <vt:lpstr>Feature Importance</vt:lpstr>
      <vt:lpstr>Results -</vt:lpstr>
      <vt:lpstr>Recommendations</vt:lpstr>
      <vt:lpstr>Future Improvements</vt:lpstr>
      <vt:lpstr>Thank You!  Email: adrowan88@gmail.com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Pump it Up: Data Mining the Water Table</dc:title>
  <dc:creator>Andrew</dc:creator>
  <cp:lastModifiedBy>Andrew</cp:lastModifiedBy>
  <cp:revision>20</cp:revision>
  <dcterms:modified xsi:type="dcterms:W3CDTF">2021-05-08T01:03:10Z</dcterms:modified>
</cp:coreProperties>
</file>