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1" r:id="rId6"/>
    <p:sldId id="269" r:id="rId7"/>
    <p:sldId id="270" r:id="rId8"/>
    <p:sldId id="261" r:id="rId9"/>
    <p:sldId id="260" r:id="rId10"/>
    <p:sldId id="262" r:id="rId11"/>
    <p:sldId id="263" r:id="rId12"/>
    <p:sldId id="264" r:id="rId13"/>
    <p:sldId id="266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5200c42b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5200c42b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5200c42b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5200c42b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75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01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6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5200c42b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5200c42b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umanosphere.org/world-politics/2014/12/tanzania-failed-fix-water-access-proble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Pump it Up: Data Mining the Water Table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 Classification Project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+mj-lt"/>
              </a:rPr>
              <a:t>Andrew Rowan, Flatiron School</a:t>
            </a:r>
            <a:endParaRPr sz="19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92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Conclusion – What does it all mean?</a:t>
            </a:r>
            <a:endParaRPr dirty="0">
              <a:latin typeface="+mn-lt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54275" y="54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+mn-lt"/>
              </a:rPr>
              <a:t>Whilst the model explained 83.5% of the variance in sale price, it performed worse in more expensive properties.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92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Conclusion - Further Work</a:t>
            </a:r>
            <a:endParaRPr>
              <a:latin typeface="+mj-lt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54275" y="54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+mj-lt"/>
              </a:rPr>
              <a:t>By mapping top 200 locations where difference between model and actual was the largest, it can be seen that the model underestimates price very close to water.</a:t>
            </a:r>
            <a:endParaRPr dirty="0">
              <a:latin typeface="+mj-lt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800" y="1315750"/>
            <a:ext cx="6111599" cy="36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Future Improvements</a:t>
            </a:r>
            <a:endParaRPr dirty="0">
              <a:latin typeface="+mj-lt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+mj-lt"/>
              </a:rPr>
              <a:t>Make use of high cardinality features somehow – perhaps binning.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j-lt"/>
              </a:rPr>
              <a:t>Utilise cloud computing to expand the parameters of RandomizedsearchCV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j-lt"/>
              </a:rPr>
              <a:t>Source external data, rainfall data, maintenance records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j-lt"/>
              </a:rPr>
              <a:t>Are dry pumps really not functional?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Thank You!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+mj-lt"/>
              </a:rPr>
              <a:t>Email:</a:t>
            </a:r>
            <a:r>
              <a:rPr lang="en" sz="2000" dirty="0">
                <a:latin typeface="+mj-lt"/>
              </a:rPr>
              <a:t> adrowan88@gmail.com</a:t>
            </a:r>
            <a:endParaRPr sz="20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9100" y="-52525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Problem Statement</a:t>
            </a:r>
            <a:endParaRPr dirty="0">
              <a:latin typeface="+mn-l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69100" y="409175"/>
            <a:ext cx="8754600" cy="599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latin typeface="+mn-lt"/>
              </a:rPr>
              <a:t>There are over 56,000 water pumps in Tanzania and the challenge is to create a model that can accurately classify them into the one of the following:</a:t>
            </a:r>
          </a:p>
          <a:p>
            <a:pPr marL="285750" indent="-285750">
              <a:spcAft>
                <a:spcPts val="1600"/>
              </a:spcAft>
            </a:pPr>
            <a:endParaRPr lang="en" sz="14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A8240-EC4F-4A81-B19A-7D4AC3FC2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08" y="1102700"/>
            <a:ext cx="3537370" cy="2344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055D56-5E02-4DA1-B723-89EA2FB911AE}"/>
              </a:ext>
            </a:extLst>
          </p:cNvPr>
          <p:cNvSpPr txBox="1"/>
          <p:nvPr/>
        </p:nvSpPr>
        <p:spPr>
          <a:xfrm>
            <a:off x="292672" y="1102700"/>
            <a:ext cx="4708254" cy="324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Functional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Non Functional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Functional needs repair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Why?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Save on money, time and labor.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Ensure potable water is being provided to as many communities as possible</a:t>
            </a:r>
          </a:p>
          <a:p>
            <a:endParaRPr lang="en-GB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CD3EA-36FC-42F7-99F7-9479CD71ACD8}"/>
              </a:ext>
            </a:extLst>
          </p:cNvPr>
          <p:cNvSpPr txBox="1"/>
          <p:nvPr/>
        </p:nvSpPr>
        <p:spPr>
          <a:xfrm>
            <a:off x="5000926" y="3447634"/>
            <a:ext cx="24785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i="1" dirty="0"/>
              <a:t>Fig. 1: Water Pump in Uwiro Village, Tanzania (credit </a:t>
            </a:r>
            <a:r>
              <a:rPr lang="en-GB" sz="600" i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 Murphy</a:t>
            </a:r>
            <a:r>
              <a:rPr lang="en-GB" sz="600" i="1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880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Data &amp; Methods</a:t>
            </a:r>
            <a:endParaRPr dirty="0">
              <a:latin typeface="+mj-l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086350" y="4764950"/>
            <a:ext cx="2725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Proxima Nova"/>
                <a:ea typeface="Proxima Nova"/>
                <a:cs typeface="Proxima Nova"/>
                <a:sym typeface="Proxima Nova"/>
              </a:rPr>
              <a:t>CRISP-DM Process Model </a:t>
            </a:r>
            <a:r>
              <a:rPr lang="en" sz="600" b="1" baseline="300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600" b="1" baseline="30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C4436-07E2-4046-B1D8-B9CAD82D9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54" y="970281"/>
            <a:ext cx="1953553" cy="391205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3CB109C-F8D9-4042-A022-CE78023E8724}"/>
              </a:ext>
            </a:extLst>
          </p:cNvPr>
          <p:cNvSpPr/>
          <p:nvPr/>
        </p:nvSpPr>
        <p:spPr>
          <a:xfrm>
            <a:off x="2102948" y="2657408"/>
            <a:ext cx="1007897" cy="442061"/>
          </a:xfrm>
          <a:prstGeom prst="righ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BF8EC-7085-4CD7-8570-F34F55CC32DC}"/>
              </a:ext>
            </a:extLst>
          </p:cNvPr>
          <p:cNvSpPr txBox="1"/>
          <p:nvPr/>
        </p:nvSpPr>
        <p:spPr>
          <a:xfrm>
            <a:off x="3176172" y="2556975"/>
            <a:ext cx="1204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Cleaning &amp; Feature Engineering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2CA800B-4924-4EFD-BFEA-35C1C58BCA81}"/>
              </a:ext>
            </a:extLst>
          </p:cNvPr>
          <p:cNvSpPr/>
          <p:nvPr/>
        </p:nvSpPr>
        <p:spPr>
          <a:xfrm>
            <a:off x="4394957" y="2651244"/>
            <a:ext cx="1002389" cy="312036"/>
          </a:xfrm>
          <a:prstGeom prst="righ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6A4E5-4F63-458F-A5D1-A7DF1AE86276}"/>
              </a:ext>
            </a:extLst>
          </p:cNvPr>
          <p:cNvSpPr txBox="1"/>
          <p:nvPr/>
        </p:nvSpPr>
        <p:spPr>
          <a:xfrm>
            <a:off x="5449692" y="1844487"/>
            <a:ext cx="17956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+mj-lt"/>
              </a:rPr>
              <a:t>Logistic Regression</a:t>
            </a:r>
          </a:p>
          <a:p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dirty="0">
                <a:solidFill>
                  <a:schemeClr val="accent3"/>
                </a:solidFill>
                <a:latin typeface="+mj-lt"/>
              </a:rPr>
              <a:t>K-nearest neighbors</a:t>
            </a:r>
          </a:p>
          <a:p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dirty="0">
                <a:solidFill>
                  <a:schemeClr val="accent3"/>
                </a:solidFill>
                <a:latin typeface="+mj-lt"/>
              </a:rPr>
              <a:t>XGBoost</a:t>
            </a:r>
          </a:p>
          <a:p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dirty="0">
                <a:solidFill>
                  <a:schemeClr val="accent3"/>
                </a:solidFill>
                <a:latin typeface="+mj-lt"/>
              </a:rPr>
              <a:t>Decision Tree</a:t>
            </a:r>
          </a:p>
          <a:p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dirty="0">
                <a:solidFill>
                  <a:schemeClr val="accent3"/>
                </a:solidFill>
                <a:latin typeface="+mj-lt"/>
              </a:rPr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6B920-8080-48EC-8096-F92B6A7CD977}"/>
              </a:ext>
            </a:extLst>
          </p:cNvPr>
          <p:cNvSpPr txBox="1"/>
          <p:nvPr/>
        </p:nvSpPr>
        <p:spPr>
          <a:xfrm>
            <a:off x="7954366" y="2369121"/>
            <a:ext cx="1204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Model evaluation, tuning and validation</a:t>
            </a:r>
          </a:p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B7C0E3-5FC2-4032-B5CF-D5450E88FC56}"/>
              </a:ext>
            </a:extLst>
          </p:cNvPr>
          <p:cNvSpPr/>
          <p:nvPr/>
        </p:nvSpPr>
        <p:spPr>
          <a:xfrm>
            <a:off x="7041052" y="2615078"/>
            <a:ext cx="871616" cy="344466"/>
          </a:xfrm>
          <a:prstGeom prst="righ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EA36C1D9-31F9-4F91-BA5B-B26BA702BB0C}"/>
              </a:ext>
            </a:extLst>
          </p:cNvPr>
          <p:cNvSpPr/>
          <p:nvPr/>
        </p:nvSpPr>
        <p:spPr>
          <a:xfrm rot="5400000">
            <a:off x="5569803" y="1317573"/>
            <a:ext cx="995730" cy="5062219"/>
          </a:xfrm>
          <a:prstGeom prst="curvedLef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16A842-5106-46D7-A7CC-831DA7A81186}"/>
              </a:ext>
            </a:extLst>
          </p:cNvPr>
          <p:cNvSpPr/>
          <p:nvPr/>
        </p:nvSpPr>
        <p:spPr>
          <a:xfrm rot="16200000">
            <a:off x="7875019" y="1705895"/>
            <a:ext cx="1002389" cy="312036"/>
          </a:xfrm>
          <a:prstGeom prst="righ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1BEA0-2511-4A05-BADA-3243AE16AF89}"/>
              </a:ext>
            </a:extLst>
          </p:cNvPr>
          <p:cNvSpPr txBox="1"/>
          <p:nvPr/>
        </p:nvSpPr>
        <p:spPr>
          <a:xfrm>
            <a:off x="7833389" y="909559"/>
            <a:ext cx="1204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Final Model</a:t>
            </a:r>
          </a:p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64062" y="-139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Tanzania Water Pumps</a:t>
            </a:r>
            <a:endParaRPr dirty="0">
              <a:latin typeface="+mj-l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56688" y="834526"/>
            <a:ext cx="3229250" cy="203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Relatively good spread on data.</a:t>
            </a:r>
          </a:p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Some regions with higher concentration of non-functional pumps.</a:t>
            </a:r>
          </a:p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Clearly location can matter…</a:t>
            </a:r>
            <a:endParaRPr dirty="0">
              <a:solidFill>
                <a:schemeClr val="accent3"/>
              </a:solidFill>
              <a:latin typeface="+mj-lt"/>
              <a:sym typeface="Proxima Nov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85450" y="393030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4300" y="4826475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F7AA1-CAE4-486F-8A3C-8AE9A26C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974" y="657042"/>
            <a:ext cx="5177325" cy="3829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C5AF84-3474-45AE-860F-2EDFC941D037}"/>
              </a:ext>
            </a:extLst>
          </p:cNvPr>
          <p:cNvSpPr txBox="1"/>
          <p:nvPr/>
        </p:nvSpPr>
        <p:spPr>
          <a:xfrm>
            <a:off x="3709453" y="4486457"/>
            <a:ext cx="13276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i="1" dirty="0"/>
              <a:t>Fig. 2: Water Pumps in Tanzania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64062" y="-139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Class Imbalance</a:t>
            </a:r>
            <a:endParaRPr dirty="0">
              <a:latin typeface="+mj-l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85450" y="393030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4300" y="4826475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4DA22-27E2-4894-999D-35D8E746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88" y="813000"/>
            <a:ext cx="6681321" cy="375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1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64062" y="-139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Functionality by Region</a:t>
            </a:r>
            <a:endParaRPr dirty="0">
              <a:latin typeface="+mj-l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85450" y="393030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4300" y="4826475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B06E9-12AB-449C-A27A-BEB15C06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32" y="813000"/>
            <a:ext cx="6382353" cy="40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0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64062" y="-139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Functionality by Quantity of Water</a:t>
            </a:r>
            <a:endParaRPr dirty="0">
              <a:latin typeface="+mj-l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85450" y="393030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4300" y="4826475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BA2DB-C664-4789-9E60-AE00222C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10" y="884315"/>
            <a:ext cx="6399705" cy="39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8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Results - What will add Value?</a:t>
            </a:r>
            <a:endParaRPr dirty="0">
              <a:latin typeface="+mj-lt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676650"/>
            <a:ext cx="8520600" cy="3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Square Footage Total Living  increase by 1: Sale Price increase by 119 USD</a:t>
            </a:r>
            <a:endParaRPr sz="1700" dirty="0">
              <a:latin typeface="+mj-l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Adding bathroom could add 30,000 USD</a:t>
            </a:r>
            <a:endParaRPr sz="1700" dirty="0">
              <a:latin typeface="+mj-l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Carrying out renovation adds 58,220 USD</a:t>
            </a:r>
            <a:endParaRPr sz="1700" dirty="0">
              <a:latin typeface="+mj-l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Adding porch could add 17,560USD</a:t>
            </a:r>
            <a:endParaRPr sz="1700" dirty="0">
              <a:latin typeface="+mj-l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Improving condition of house from Average to Good increases price by 33,950 USD </a:t>
            </a:r>
            <a:endParaRPr sz="1700" dirty="0">
              <a:latin typeface="+mj-l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Fix the issues: A home sold with a problem such as water issue will sell for 18,960 USD less than one without</a:t>
            </a:r>
            <a:endParaRPr sz="17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35350" y="-94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Feature Importance</a:t>
            </a:r>
            <a:endParaRPr dirty="0">
              <a:latin typeface="+mj-lt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63725" y="35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 dirty="0">
                <a:latin typeface="+mj-lt"/>
              </a:rPr>
              <a:t>On the two best performing models, an important feature was quantity, and in particular when one hot encoded X9_dry. Random Forest appears to have more intuitive importances: age, location, population.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54DF5-72E1-4255-A8E1-DB531FB6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0" y="1696825"/>
            <a:ext cx="4135227" cy="2744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A987F1-756A-44A4-AEA6-0BF08CEBF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597" y="1696825"/>
            <a:ext cx="4219865" cy="27441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387</Words>
  <Application>Microsoft Office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Proxima Nova</vt:lpstr>
      <vt:lpstr>Spearmint</vt:lpstr>
      <vt:lpstr>Pump it Up: Data Mining the Water Table</vt:lpstr>
      <vt:lpstr>Problem Statement</vt:lpstr>
      <vt:lpstr>Data &amp; Methods</vt:lpstr>
      <vt:lpstr>Tanzania Water Pumps</vt:lpstr>
      <vt:lpstr>Class Imbalance</vt:lpstr>
      <vt:lpstr>Functionality by Region</vt:lpstr>
      <vt:lpstr>Functionality by Quantity of Water</vt:lpstr>
      <vt:lpstr>Results - What will add Value?</vt:lpstr>
      <vt:lpstr>Feature Importance</vt:lpstr>
      <vt:lpstr>Conclusion – What does it all mean?</vt:lpstr>
      <vt:lpstr>Conclusion - Further Work</vt:lpstr>
      <vt:lpstr>Future Improvements</vt:lpstr>
      <vt:lpstr>Thank You!  Email: adrowan88@gmail.com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 it Up: Data Mining the Water Table</dc:title>
  <dc:creator>Andrew</dc:creator>
  <cp:lastModifiedBy>Andrew</cp:lastModifiedBy>
  <cp:revision>15</cp:revision>
  <dcterms:modified xsi:type="dcterms:W3CDTF">2021-05-07T18:00:49Z</dcterms:modified>
</cp:coreProperties>
</file>