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9" r:id="rId3"/>
  </p:sldMasterIdLst>
  <p:notesMasterIdLst>
    <p:notesMasterId r:id="rId4"/>
  </p:notesMasterIdLst>
  <p:sldIdLst>
    <p:sldId id="256" r:id="rId5"/>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 name="Google Shape;2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Image">
  <p:cSld name="Background Image">
    <p:spTree>
      <p:nvGrpSpPr>
        <p:cNvPr id="9" name="Shape 9"/>
        <p:cNvGrpSpPr/>
        <p:nvPr/>
      </p:nvGrpSpPr>
      <p:grpSpPr>
        <a:xfrm>
          <a:off x="0" y="0"/>
          <a:ext cx="0" cy="0"/>
          <a:chOff x="0" y="0"/>
          <a:chExt cx="0" cy="0"/>
        </a:xfrm>
      </p:grpSpPr>
      <p:cxnSp>
        <p:nvCxnSpPr>
          <p:cNvPr id="10" name="Google Shape;10;p2"/>
          <p:cNvCxnSpPr/>
          <p:nvPr/>
        </p:nvCxnSpPr>
        <p:spPr>
          <a:xfrm>
            <a:off x="11169060" y="6431836"/>
            <a:ext cx="0" cy="24886364"/>
          </a:xfrm>
          <a:prstGeom prst="straightConnector1">
            <a:avLst/>
          </a:prstGeom>
          <a:noFill/>
          <a:ln cap="flat" cmpd="tri" w="76200">
            <a:solidFill>
              <a:schemeClr val="dk1"/>
            </a:solidFill>
            <a:prstDash val="solid"/>
            <a:round/>
            <a:headEnd len="med" w="med" type="oval"/>
            <a:tailEnd len="med" w="med" type="oval"/>
          </a:ln>
        </p:spPr>
      </p:cxnSp>
      <p:cxnSp>
        <p:nvCxnSpPr>
          <p:cNvPr id="11" name="Google Shape;11;p2"/>
          <p:cNvCxnSpPr/>
          <p:nvPr/>
        </p:nvCxnSpPr>
        <p:spPr>
          <a:xfrm>
            <a:off x="11307763" y="7009765"/>
            <a:ext cx="914400" cy="914400"/>
          </a:xfrm>
          <a:prstGeom prst="straightConnector1">
            <a:avLst/>
          </a:prstGeom>
          <a:noFill/>
          <a:ln>
            <a:noFill/>
          </a:ln>
        </p:spPr>
      </p:cxnSp>
      <p:cxnSp>
        <p:nvCxnSpPr>
          <p:cNvPr id="12" name="Google Shape;12;p2"/>
          <p:cNvCxnSpPr/>
          <p:nvPr/>
        </p:nvCxnSpPr>
        <p:spPr>
          <a:xfrm>
            <a:off x="21945600" y="6431836"/>
            <a:ext cx="0" cy="24886364"/>
          </a:xfrm>
          <a:prstGeom prst="straightConnector1">
            <a:avLst/>
          </a:prstGeom>
          <a:noFill/>
          <a:ln cap="flat" cmpd="tri" w="76200">
            <a:solidFill>
              <a:schemeClr val="dk1"/>
            </a:solidFill>
            <a:prstDash val="solid"/>
            <a:round/>
            <a:headEnd len="med" w="med" type="oval"/>
            <a:tailEnd len="med" w="med" type="oval"/>
          </a:ln>
        </p:spPr>
      </p:cxnSp>
      <p:cxnSp>
        <p:nvCxnSpPr>
          <p:cNvPr id="13" name="Google Shape;13;p2"/>
          <p:cNvCxnSpPr/>
          <p:nvPr/>
        </p:nvCxnSpPr>
        <p:spPr>
          <a:xfrm>
            <a:off x="32577212" y="6431836"/>
            <a:ext cx="0" cy="24886364"/>
          </a:xfrm>
          <a:prstGeom prst="straightConnector1">
            <a:avLst/>
          </a:prstGeom>
          <a:noFill/>
          <a:ln cap="flat" cmpd="tri" w="88900">
            <a:solidFill>
              <a:schemeClr val="dk1"/>
            </a:solidFill>
            <a:prstDash val="solid"/>
            <a:round/>
            <a:headEnd len="med" w="med" type="oval"/>
            <a:tailEnd len="med" w="med" type="oval"/>
          </a:ln>
        </p:spPr>
      </p:cxnSp>
      <p:sp>
        <p:nvSpPr>
          <p:cNvPr id="14" name="Google Shape;14;p2"/>
          <p:cNvSpPr txBox="1"/>
          <p:nvPr>
            <p:ph idx="1" type="body"/>
          </p:nvPr>
        </p:nvSpPr>
        <p:spPr>
          <a:xfrm>
            <a:off x="914400" y="6644640"/>
            <a:ext cx="9798050" cy="1487424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15" name="Google Shape;15;p2"/>
          <p:cNvSpPr/>
          <p:nvPr>
            <p:ph idx="2" type="pic"/>
          </p:nvPr>
        </p:nvSpPr>
        <p:spPr>
          <a:xfrm>
            <a:off x="914400" y="21843852"/>
            <a:ext cx="9798050" cy="7452360"/>
          </a:xfrm>
          <a:prstGeom prst="rect">
            <a:avLst/>
          </a:prstGeom>
          <a:solidFill>
            <a:srgbClr val="D8D8D8"/>
          </a:solidFill>
          <a:ln>
            <a:noFill/>
          </a:ln>
        </p:spPr>
      </p:sp>
      <p:sp>
        <p:nvSpPr>
          <p:cNvPr id="16" name="Google Shape;16;p2"/>
          <p:cNvSpPr/>
          <p:nvPr>
            <p:ph idx="3" type="pic"/>
          </p:nvPr>
        </p:nvSpPr>
        <p:spPr>
          <a:xfrm>
            <a:off x="33046966" y="17186910"/>
            <a:ext cx="9798050" cy="7452360"/>
          </a:xfrm>
          <a:prstGeom prst="rect">
            <a:avLst/>
          </a:prstGeom>
          <a:solidFill>
            <a:srgbClr val="D8D8D8"/>
          </a:solidFill>
          <a:ln>
            <a:noFill/>
          </a:ln>
        </p:spPr>
      </p:sp>
      <p:sp>
        <p:nvSpPr>
          <p:cNvPr id="17" name="Google Shape;17;p2"/>
          <p:cNvSpPr txBox="1"/>
          <p:nvPr>
            <p:ph idx="4" type="body"/>
          </p:nvPr>
        </p:nvSpPr>
        <p:spPr>
          <a:xfrm>
            <a:off x="11674474" y="6644640"/>
            <a:ext cx="9798050" cy="2292096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18" name="Google Shape;18;p2"/>
          <p:cNvSpPr txBox="1"/>
          <p:nvPr>
            <p:ph idx="5" type="body"/>
          </p:nvPr>
        </p:nvSpPr>
        <p:spPr>
          <a:xfrm>
            <a:off x="22516542" y="6705600"/>
            <a:ext cx="9448423" cy="664464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19" name="Google Shape;19;p2"/>
          <p:cNvSpPr txBox="1"/>
          <p:nvPr>
            <p:ph idx="6" type="body"/>
          </p:nvPr>
        </p:nvSpPr>
        <p:spPr>
          <a:xfrm>
            <a:off x="33046966" y="6705600"/>
            <a:ext cx="9798050" cy="993648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0" name="Google Shape;20;p2"/>
          <p:cNvSpPr txBox="1"/>
          <p:nvPr>
            <p:ph idx="7" type="body"/>
          </p:nvPr>
        </p:nvSpPr>
        <p:spPr>
          <a:xfrm>
            <a:off x="33046966" y="25130235"/>
            <a:ext cx="9798050" cy="4252487"/>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1" name="Google Shape;21;p2"/>
          <p:cNvSpPr/>
          <p:nvPr>
            <p:ph idx="8" type="chart"/>
          </p:nvPr>
        </p:nvSpPr>
        <p:spPr>
          <a:xfrm>
            <a:off x="22513521" y="14194529"/>
            <a:ext cx="9454334" cy="694213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854"/>
              </a:spcBef>
              <a:spcAft>
                <a:spcPts val="0"/>
              </a:spcAft>
              <a:buClr>
                <a:schemeClr val="dk1"/>
              </a:buClr>
              <a:buSzPts val="2392"/>
              <a:buFont typeface="Arial"/>
              <a:buChar char="•"/>
              <a:defRPr b="0" i="0" sz="2392" u="none" cap="none" strike="noStrike">
                <a:solidFill>
                  <a:schemeClr val="dk1"/>
                </a:solidFill>
                <a:latin typeface="Arial"/>
                <a:ea typeface="Arial"/>
                <a:cs typeface="Arial"/>
                <a:sym typeface="Arial"/>
              </a:defRPr>
            </a:lvl1pPr>
            <a:lvl2pPr lvl="1" marR="0" rtl="0" algn="l">
              <a:lnSpc>
                <a:spcPct val="90000"/>
              </a:lnSpc>
              <a:spcBef>
                <a:spcPts val="427"/>
              </a:spcBef>
              <a:spcAft>
                <a:spcPts val="0"/>
              </a:spcAft>
              <a:buClr>
                <a:schemeClr val="dk1"/>
              </a:buClr>
              <a:buSzPts val="2050"/>
              <a:buFont typeface="Arial"/>
              <a:buChar char="•"/>
              <a:defRPr b="0" i="0" sz="2050" u="none" cap="none" strike="noStrike">
                <a:solidFill>
                  <a:schemeClr val="dk1"/>
                </a:solidFill>
                <a:latin typeface="Arial"/>
                <a:ea typeface="Arial"/>
                <a:cs typeface="Arial"/>
                <a:sym typeface="Arial"/>
              </a:defRPr>
            </a:lvl2pPr>
            <a:lvl3pPr lvl="2" marR="0" rtl="0" algn="l">
              <a:lnSpc>
                <a:spcPct val="90000"/>
              </a:lnSpc>
              <a:spcBef>
                <a:spcPts val="427"/>
              </a:spcBef>
              <a:spcAft>
                <a:spcPts val="0"/>
              </a:spcAft>
              <a:buClr>
                <a:schemeClr val="dk1"/>
              </a:buClr>
              <a:buSzPts val="1708"/>
              <a:buFont typeface="Arial"/>
              <a:buChar char="•"/>
              <a:defRPr b="0" i="0" sz="1708" u="none" cap="none" strike="noStrike">
                <a:solidFill>
                  <a:schemeClr val="dk1"/>
                </a:solidFill>
                <a:latin typeface="Arial"/>
                <a:ea typeface="Arial"/>
                <a:cs typeface="Arial"/>
                <a:sym typeface="Arial"/>
              </a:defRPr>
            </a:lvl3pPr>
            <a:lvl4pPr lvl="3"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4pPr>
            <a:lvl5pPr lvl="4"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5pPr>
            <a:lvl6pPr lvl="5"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lvl="6"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lvl="7"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lvl="8"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2" name="Google Shape;22;p2"/>
          <p:cNvSpPr txBox="1"/>
          <p:nvPr>
            <p:ph idx="9" type="body"/>
          </p:nvPr>
        </p:nvSpPr>
        <p:spPr>
          <a:xfrm>
            <a:off x="22513522" y="21847581"/>
            <a:ext cx="9417420" cy="759610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202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cxnSp>
        <p:nvCxnSpPr>
          <p:cNvPr id="6" name="Google Shape;6;p1"/>
          <p:cNvCxnSpPr/>
          <p:nvPr/>
        </p:nvCxnSpPr>
        <p:spPr>
          <a:xfrm>
            <a:off x="31543262" y="30837464"/>
            <a:ext cx="0" cy="1588169"/>
          </a:xfrm>
          <a:prstGeom prst="straightConnector1">
            <a:avLst/>
          </a:prstGeom>
          <a:noFill/>
          <a:ln cap="flat" cmpd="sng" w="25400">
            <a:solidFill>
              <a:schemeClr val="lt1"/>
            </a:solidFill>
            <a:prstDash val="dash"/>
            <a:miter lim="800000"/>
            <a:headEnd len="sm" w="sm" type="none"/>
            <a:tailEnd len="sm" w="sm" type="none"/>
          </a:ln>
        </p:spPr>
      </p:cxnSp>
      <p:sp>
        <p:nvSpPr>
          <p:cNvPr id="7" name="Google Shape;7;p1"/>
          <p:cNvSpPr/>
          <p:nvPr/>
        </p:nvSpPr>
        <p:spPr>
          <a:xfrm>
            <a:off x="-79514" y="-39756"/>
            <a:ext cx="44089984" cy="4770782"/>
          </a:xfrm>
          <a:prstGeom prst="rect">
            <a:avLst/>
          </a:prstGeom>
          <a:solidFill>
            <a:srgbClr val="5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 name="Google Shape;8;p1"/>
          <p:cNvSpPr/>
          <p:nvPr/>
        </p:nvSpPr>
        <p:spPr>
          <a:xfrm>
            <a:off x="-39758" y="31330231"/>
            <a:ext cx="43930957" cy="1588169"/>
          </a:xfrm>
          <a:prstGeom prst="rect">
            <a:avLst/>
          </a:prstGeom>
          <a:solidFill>
            <a:srgbClr val="500000"/>
          </a:solidFill>
          <a:ln cap="flat" cmpd="sng" w="25400">
            <a:solidFill>
              <a:srgbClr val="00264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1" lang="en-US" sz="6000" u="none" cap="none" strike="noStrike">
                <a:solidFill>
                  <a:schemeClr val="lt1"/>
                </a:solidFill>
                <a:latin typeface="Arial"/>
                <a:ea typeface="Arial"/>
                <a:cs typeface="Arial"/>
                <a:sym typeface="Arial"/>
              </a:rPr>
              <a:t>   Texas A&amp;M University Robotics Team and Leadership Experience (TURTLE) Lab</a:t>
            </a:r>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8.png"/><Relationship Id="rId10" Type="http://schemas.openxmlformats.org/officeDocument/2006/relationships/image" Target="../media/image1.jpg"/><Relationship Id="rId9"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6.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 name="Shape 26"/>
        <p:cNvGrpSpPr/>
        <p:nvPr/>
      </p:nvGrpSpPr>
      <p:grpSpPr>
        <a:xfrm>
          <a:off x="0" y="0"/>
          <a:ext cx="0" cy="0"/>
          <a:chOff x="0" y="0"/>
          <a:chExt cx="0" cy="0"/>
        </a:xfrm>
      </p:grpSpPr>
      <p:sp>
        <p:nvSpPr>
          <p:cNvPr id="27" name="Google Shape;27;p3"/>
          <p:cNvSpPr txBox="1"/>
          <p:nvPr/>
        </p:nvSpPr>
        <p:spPr>
          <a:xfrm>
            <a:off x="11642996" y="6768626"/>
            <a:ext cx="9499800" cy="909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1000"/>
              </a:spcBef>
              <a:spcAft>
                <a:spcPts val="0"/>
              </a:spcAft>
              <a:buClr>
                <a:srgbClr val="000000"/>
              </a:buClr>
              <a:buSzPts val="4800"/>
              <a:buFont typeface="Arial"/>
              <a:buNone/>
            </a:pPr>
            <a:r>
              <a:rPr b="1" lang="en-US" sz="4800" u="sng">
                <a:solidFill>
                  <a:srgbClr val="5D0025"/>
                </a:solidFill>
              </a:rPr>
              <a:t>Previous Models</a:t>
            </a:r>
            <a:endParaRPr b="0" i="0" sz="1400" u="none" cap="none" strike="noStrike">
              <a:solidFill>
                <a:srgbClr val="000000"/>
              </a:solidFill>
              <a:latin typeface="Arial"/>
              <a:ea typeface="Arial"/>
              <a:cs typeface="Arial"/>
              <a:sym typeface="Arial"/>
            </a:endParaRPr>
          </a:p>
          <a:p>
            <a:pPr indent="0" lvl="0" marL="0" rtl="0" algn="l">
              <a:lnSpc>
                <a:spcPct val="95833"/>
              </a:lnSpc>
              <a:spcBef>
                <a:spcPts val="1000"/>
              </a:spcBef>
              <a:spcAft>
                <a:spcPts val="0"/>
              </a:spcAft>
              <a:buClr>
                <a:srgbClr val="000000"/>
              </a:buClr>
              <a:buSzPts val="4800"/>
              <a:buFont typeface="Arial"/>
              <a:buNone/>
            </a:pPr>
            <a:r>
              <a:t/>
            </a:r>
            <a:endParaRPr sz="1000">
              <a:solidFill>
                <a:schemeClr val="dk1"/>
              </a:solidFill>
            </a:endParaRPr>
          </a:p>
          <a:p>
            <a:pPr indent="0" lvl="0" marL="0" rtl="0" algn="l">
              <a:lnSpc>
                <a:spcPct val="150000"/>
              </a:lnSpc>
              <a:spcBef>
                <a:spcPts val="1000"/>
              </a:spcBef>
              <a:spcAft>
                <a:spcPts val="0"/>
              </a:spcAft>
              <a:buClr>
                <a:srgbClr val="000000"/>
              </a:buClr>
              <a:buSzPts val="4800"/>
              <a:buFont typeface="Arial"/>
              <a:buNone/>
            </a:pPr>
            <a:r>
              <a:rPr b="1" lang="en-US" sz="3600" u="sng">
                <a:solidFill>
                  <a:schemeClr val="accent4"/>
                </a:solidFill>
              </a:rPr>
              <a:t>QUAD V1</a:t>
            </a:r>
            <a:endParaRPr sz="2800">
              <a:solidFill>
                <a:schemeClr val="accent4"/>
              </a:solidFill>
            </a:endParaRPr>
          </a:p>
          <a:p>
            <a:pPr indent="0" lvl="0" marL="0" rtl="0" algn="just">
              <a:lnSpc>
                <a:spcPct val="150000"/>
              </a:lnSpc>
              <a:spcBef>
                <a:spcPts val="1000"/>
              </a:spcBef>
              <a:spcAft>
                <a:spcPts val="0"/>
              </a:spcAft>
              <a:buClr>
                <a:srgbClr val="000000"/>
              </a:buClr>
              <a:buSzPts val="4800"/>
              <a:buFont typeface="Arial"/>
              <a:buNone/>
            </a:pPr>
            <a:r>
              <a:rPr lang="en-US" sz="2800">
                <a:solidFill>
                  <a:schemeClr val="dk1"/>
                </a:solidFill>
              </a:rPr>
              <a:t>The first revision of the QUAD was designed to </a:t>
            </a:r>
            <a:r>
              <a:rPr lang="en-US" sz="2800">
                <a:solidFill>
                  <a:schemeClr val="dk1"/>
                </a:solidFill>
              </a:rPr>
              <a:t>3 main joints on each leg: an upper and lower leg joint, and a shoulder to enhance </a:t>
            </a:r>
            <a:r>
              <a:rPr lang="en-US" sz="2800">
                <a:solidFill>
                  <a:schemeClr val="dk1"/>
                </a:solidFill>
              </a:rPr>
              <a:t>maneuverability</a:t>
            </a:r>
            <a:r>
              <a:rPr lang="en-US" sz="2800">
                <a:solidFill>
                  <a:schemeClr val="dk1"/>
                </a:solidFill>
              </a:rPr>
              <a:t>. The robot uses a </a:t>
            </a:r>
            <a:r>
              <a:rPr lang="en-US" sz="2800">
                <a:solidFill>
                  <a:schemeClr val="dk1"/>
                </a:solidFill>
              </a:rPr>
              <a:t>tie rod to actuate the lower leg, which allows the actuator to reside in the upper leg and lowers the leg’s inertia. Silicone molded feet were chosen to increase grip and prevent slipping on smooth surfaces. The robot is driven by a Raspberry Pi 4 computer and uses an offboard PWM driver to control all leg motors. Additionally, an IMU and LiDAR sensor were added to experiment with mapping and  walking on uneven terrains.</a:t>
            </a:r>
            <a:endParaRPr sz="2800">
              <a:solidFill>
                <a:schemeClr val="dk1"/>
              </a:solidFill>
            </a:endParaRPr>
          </a:p>
        </p:txBody>
      </p:sp>
      <p:sp>
        <p:nvSpPr>
          <p:cNvPr id="28" name="Google Shape;28;p3"/>
          <p:cNvSpPr txBox="1"/>
          <p:nvPr/>
        </p:nvSpPr>
        <p:spPr>
          <a:xfrm>
            <a:off x="914400" y="7003709"/>
            <a:ext cx="9829801" cy="4735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77"/>
              <a:buFont typeface="Arial"/>
              <a:buNone/>
            </a:pPr>
            <a:r>
              <a:t/>
            </a:r>
            <a:endParaRPr b="0" i="0" sz="2477" u="none" cap="none" strike="noStrike">
              <a:solidFill>
                <a:schemeClr val="dk1"/>
              </a:solidFill>
              <a:latin typeface="Arial"/>
              <a:ea typeface="Arial"/>
              <a:cs typeface="Arial"/>
              <a:sym typeface="Arial"/>
            </a:endParaRPr>
          </a:p>
        </p:txBody>
      </p:sp>
      <p:cxnSp>
        <p:nvCxnSpPr>
          <p:cNvPr id="29" name="Google Shape;29;p3"/>
          <p:cNvCxnSpPr/>
          <p:nvPr/>
        </p:nvCxnSpPr>
        <p:spPr>
          <a:xfrm>
            <a:off x="1001001" y="11792182"/>
            <a:ext cx="9784200" cy="0"/>
          </a:xfrm>
          <a:prstGeom prst="straightConnector1">
            <a:avLst/>
          </a:prstGeom>
          <a:noFill/>
          <a:ln cap="flat" cmpd="sng" w="25400">
            <a:solidFill>
              <a:schemeClr val="dk1"/>
            </a:solidFill>
            <a:prstDash val="dash"/>
            <a:round/>
            <a:headEnd len="sm" w="sm" type="none"/>
            <a:tailEnd len="sm" w="sm" type="none"/>
          </a:ln>
        </p:spPr>
      </p:cxnSp>
      <p:sp>
        <p:nvSpPr>
          <p:cNvPr id="30" name="Google Shape;30;p3"/>
          <p:cNvSpPr txBox="1"/>
          <p:nvPr/>
        </p:nvSpPr>
        <p:spPr>
          <a:xfrm>
            <a:off x="1107688" y="6932975"/>
            <a:ext cx="9667800" cy="42996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lang="en-US" sz="4800" u="sng">
                <a:solidFill>
                  <a:srgbClr val="5D0025"/>
                </a:solidFill>
              </a:rPr>
              <a:t>Project Statement</a:t>
            </a:r>
            <a:endParaRPr/>
          </a:p>
          <a:p>
            <a:pPr indent="0" lvl="0" marL="0" marR="0" rtl="0" algn="just">
              <a:lnSpc>
                <a:spcPct val="150000"/>
              </a:lnSpc>
              <a:spcBef>
                <a:spcPts val="1000"/>
              </a:spcBef>
              <a:spcAft>
                <a:spcPts val="1000"/>
              </a:spcAft>
              <a:buClr>
                <a:srgbClr val="000000"/>
              </a:buClr>
              <a:buSzPts val="4800"/>
              <a:buFont typeface="Arial"/>
              <a:buNone/>
            </a:pPr>
            <a:r>
              <a:rPr lang="en-US" sz="3100">
                <a:solidFill>
                  <a:schemeClr val="dk1"/>
                </a:solidFill>
              </a:rPr>
              <a:t>Legged robots are more agile and adaptable than robots using other forms of locomotion. The purpose of this project is to design and manufacture a robot capable of balancing and maneuvering on four legs to better understand the capabilities of walking robots.</a:t>
            </a:r>
            <a:endParaRPr sz="3700">
              <a:solidFill>
                <a:schemeClr val="dk1"/>
              </a:solidFill>
            </a:endParaRPr>
          </a:p>
        </p:txBody>
      </p:sp>
      <p:sp>
        <p:nvSpPr>
          <p:cNvPr id="31" name="Google Shape;31;p3"/>
          <p:cNvSpPr txBox="1"/>
          <p:nvPr/>
        </p:nvSpPr>
        <p:spPr>
          <a:xfrm>
            <a:off x="1162550" y="12142726"/>
            <a:ext cx="9256800" cy="91737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lang="en-US" sz="4800" u="sng">
                <a:solidFill>
                  <a:srgbClr val="5D0025"/>
                </a:solidFill>
              </a:rPr>
              <a:t>Approach</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1200"/>
              </a:spcBef>
              <a:spcAft>
                <a:spcPts val="0"/>
              </a:spcAft>
              <a:buClr>
                <a:srgbClr val="000000"/>
              </a:buClr>
              <a:buSzPts val="2800"/>
              <a:buFont typeface="Arial"/>
              <a:buNone/>
            </a:pPr>
            <a:r>
              <a:rPr lang="en-US" sz="2800">
                <a:solidFill>
                  <a:schemeClr val="dk1"/>
                </a:solidFill>
              </a:rPr>
              <a:t>Robotic quadrupeds are not a new concept by any means. This project has drawn heavy inspiration from other </a:t>
            </a:r>
            <a:r>
              <a:rPr lang="en-US" sz="2800">
                <a:solidFill>
                  <a:schemeClr val="dk1"/>
                </a:solidFill>
              </a:rPr>
              <a:t>quadrupedal</a:t>
            </a:r>
            <a:r>
              <a:rPr lang="en-US" sz="2800">
                <a:solidFill>
                  <a:schemeClr val="dk1"/>
                </a:solidFill>
              </a:rPr>
              <a:t> robots including Boston </a:t>
            </a:r>
            <a:r>
              <a:rPr lang="en-US" sz="2800">
                <a:solidFill>
                  <a:schemeClr val="dk1"/>
                </a:solidFill>
              </a:rPr>
              <a:t>Dynamics’</a:t>
            </a:r>
            <a:r>
              <a:rPr lang="en-US" sz="2800">
                <a:solidFill>
                  <a:schemeClr val="dk1"/>
                </a:solidFill>
              </a:rPr>
              <a:t> Spot, MIT’s Mini Cheetah, James Bruton’s openDog V3, and Ian Lansdowne’s initial prototype.</a:t>
            </a:r>
            <a:r>
              <a:rPr lang="en-US" sz="2800">
                <a:solidFill>
                  <a:schemeClr val="dk1"/>
                </a:solidFill>
              </a:rPr>
              <a:t> </a:t>
            </a:r>
            <a:r>
              <a:rPr lang="en-US" sz="2800">
                <a:solidFill>
                  <a:schemeClr val="dk1"/>
                </a:solidFill>
              </a:rPr>
              <a:t>To create a working robot, the team started with robot dimensions similar to the Mini Cheetah, known as</a:t>
            </a:r>
            <a:r>
              <a:rPr lang="en-US" sz="2800">
                <a:solidFill>
                  <a:schemeClr val="dk1"/>
                </a:solidFill>
              </a:rPr>
              <a:t> </a:t>
            </a:r>
            <a:r>
              <a:rPr lang="en-US" sz="2800">
                <a:solidFill>
                  <a:schemeClr val="dk1"/>
                </a:solidFill>
              </a:rPr>
              <a:t>QUAD V1. Upon realizing the difficulty of testing on a large and expensive robot, a smaller version was created in order to serve as a software testbed. Most recently, V2 was completed taking the </a:t>
            </a:r>
            <a:r>
              <a:rPr lang="en-US" sz="2800">
                <a:solidFill>
                  <a:schemeClr val="dk1"/>
                </a:solidFill>
              </a:rPr>
              <a:t>shortcomings</a:t>
            </a:r>
            <a:r>
              <a:rPr lang="en-US" sz="2800">
                <a:solidFill>
                  <a:schemeClr val="dk1"/>
                </a:solidFill>
              </a:rPr>
              <a:t> from V1 and the framework of </a:t>
            </a:r>
            <a:r>
              <a:rPr lang="en-US" sz="2800">
                <a:solidFill>
                  <a:schemeClr val="dk1"/>
                </a:solidFill>
              </a:rPr>
              <a:t>m</a:t>
            </a:r>
            <a:r>
              <a:rPr lang="en-US" sz="2800">
                <a:solidFill>
                  <a:schemeClr val="dk1"/>
                </a:solidFill>
              </a:rPr>
              <a:t>ini and </a:t>
            </a:r>
            <a:r>
              <a:rPr lang="en-US" sz="2800">
                <a:solidFill>
                  <a:schemeClr val="dk1"/>
                </a:solidFill>
              </a:rPr>
              <a:t>improved</a:t>
            </a:r>
            <a:r>
              <a:rPr lang="en-US" sz="2800">
                <a:solidFill>
                  <a:schemeClr val="dk1"/>
                </a:solidFill>
              </a:rPr>
              <a:t> upon them. A c</a:t>
            </a:r>
            <a:r>
              <a:rPr lang="en-US" sz="2800">
                <a:solidFill>
                  <a:schemeClr val="dk1"/>
                </a:solidFill>
              </a:rPr>
              <a:t>ycloidal</a:t>
            </a:r>
            <a:r>
              <a:rPr lang="en-US" sz="2800">
                <a:solidFill>
                  <a:schemeClr val="dk1"/>
                </a:solidFill>
              </a:rPr>
              <a:t> drive was also designed and tested to be used in a future iteration.</a:t>
            </a:r>
            <a:endParaRPr sz="2800">
              <a:solidFill>
                <a:schemeClr val="dk1"/>
              </a:solidFill>
            </a:endParaRPr>
          </a:p>
        </p:txBody>
      </p:sp>
      <p:sp>
        <p:nvSpPr>
          <p:cNvPr id="32" name="Google Shape;32;p3"/>
          <p:cNvSpPr/>
          <p:nvPr/>
        </p:nvSpPr>
        <p:spPr>
          <a:xfrm>
            <a:off x="2108085" y="699511"/>
            <a:ext cx="40679700" cy="3223200"/>
          </a:xfrm>
          <a:prstGeom prst="rect">
            <a:avLst/>
          </a:prstGeom>
          <a:noFill/>
          <a:ln>
            <a:noFill/>
          </a:ln>
        </p:spPr>
        <p:txBody>
          <a:bodyPr anchorCtr="0" anchor="t" bIns="38950" lIns="77925" spcFirstLastPara="1" rIns="77925" wrap="square" tIns="38950">
            <a:noAutofit/>
          </a:bodyPr>
          <a:lstStyle/>
          <a:p>
            <a:pPr indent="0" lvl="0" marL="0" marR="0" rtl="0" algn="ctr">
              <a:lnSpc>
                <a:spcPct val="100000"/>
              </a:lnSpc>
              <a:spcBef>
                <a:spcPts val="0"/>
              </a:spcBef>
              <a:spcAft>
                <a:spcPts val="0"/>
              </a:spcAft>
              <a:buClr>
                <a:srgbClr val="000000"/>
              </a:buClr>
              <a:buSzPts val="8800"/>
              <a:buFont typeface="Arial"/>
              <a:buNone/>
            </a:pPr>
            <a:r>
              <a:rPr b="1" lang="en-US" sz="8800">
                <a:solidFill>
                  <a:schemeClr val="lt1"/>
                </a:solidFill>
              </a:rPr>
              <a:t>TURTLE Quadruped</a:t>
            </a:r>
            <a:r>
              <a:rPr b="1" lang="en-US" sz="8800">
                <a:solidFill>
                  <a:schemeClr val="lt1"/>
                </a:solidFill>
              </a:rPr>
              <a:t> Project </a:t>
            </a:r>
            <a:r>
              <a:rPr b="1" lang="en-US" sz="8800">
                <a:solidFill>
                  <a:schemeClr val="lt1"/>
                </a:solidFill>
              </a:rPr>
              <a:t>(QUAD)</a:t>
            </a:r>
            <a:endParaRPr b="0" i="0" sz="1400" u="none" cap="none" strike="noStrike">
              <a:solidFill>
                <a:srgbClr val="000000"/>
              </a:solidFill>
              <a:latin typeface="Arial"/>
              <a:ea typeface="Arial"/>
              <a:cs typeface="Arial"/>
              <a:sym typeface="Arial"/>
            </a:endParaRPr>
          </a:p>
          <a:p>
            <a:pPr indent="0" lvl="0" marL="0" rtl="0" algn="ctr">
              <a:spcBef>
                <a:spcPts val="513"/>
              </a:spcBef>
              <a:spcAft>
                <a:spcPts val="0"/>
              </a:spcAft>
              <a:buClr>
                <a:srgbClr val="000000"/>
              </a:buClr>
              <a:buFont typeface="Arial"/>
              <a:buNone/>
            </a:pPr>
            <a:r>
              <a:rPr b="1" lang="en-US" sz="5400">
                <a:solidFill>
                  <a:schemeClr val="lt1"/>
                </a:solidFill>
              </a:rPr>
              <a:t>Project Lead: </a:t>
            </a:r>
            <a:r>
              <a:rPr lang="en-US" sz="5400">
                <a:solidFill>
                  <a:schemeClr val="lt1"/>
                </a:solidFill>
              </a:rPr>
              <a:t>Ian Lansdowne</a:t>
            </a:r>
            <a:endParaRPr sz="4000">
              <a:solidFill>
                <a:schemeClr val="lt1"/>
              </a:solidFill>
            </a:endParaRPr>
          </a:p>
          <a:p>
            <a:pPr indent="0" lvl="0" marL="0" rtl="0" algn="ctr">
              <a:spcBef>
                <a:spcPts val="513"/>
              </a:spcBef>
              <a:spcAft>
                <a:spcPts val="0"/>
              </a:spcAft>
              <a:buClr>
                <a:srgbClr val="000000"/>
              </a:buClr>
              <a:buFont typeface="Arial"/>
              <a:buNone/>
            </a:pPr>
            <a:r>
              <a:rPr b="1" lang="en-US" sz="4000">
                <a:solidFill>
                  <a:schemeClr val="lt1"/>
                </a:solidFill>
              </a:rPr>
              <a:t>Members: </a:t>
            </a:r>
            <a:r>
              <a:rPr lang="en-US" sz="4000">
                <a:solidFill>
                  <a:schemeClr val="lt1"/>
                </a:solidFill>
              </a:rPr>
              <a:t>Kalen Jaroszewski, </a:t>
            </a:r>
            <a:r>
              <a:rPr lang="en-US" sz="4000">
                <a:solidFill>
                  <a:schemeClr val="lt1"/>
                </a:solidFill>
              </a:rPr>
              <a:t>Eddy Silva, Jonathan Foltyn, Oscar Dominguez,</a:t>
            </a:r>
            <a:endParaRPr sz="4000">
              <a:solidFill>
                <a:schemeClr val="lt1"/>
              </a:solidFill>
            </a:endParaRPr>
          </a:p>
          <a:p>
            <a:pPr indent="0" lvl="0" marL="0" rtl="0" algn="ctr">
              <a:spcBef>
                <a:spcPts val="513"/>
              </a:spcBef>
              <a:spcAft>
                <a:spcPts val="0"/>
              </a:spcAft>
              <a:buClr>
                <a:srgbClr val="000000"/>
              </a:buClr>
              <a:buFont typeface="Arial"/>
              <a:buNone/>
            </a:pPr>
            <a:r>
              <a:rPr lang="en-US" sz="4000">
                <a:solidFill>
                  <a:schemeClr val="lt1"/>
                </a:solidFill>
              </a:rPr>
              <a:t>Micah Guttman, </a:t>
            </a:r>
            <a:r>
              <a:rPr lang="en-US" sz="4000">
                <a:solidFill>
                  <a:schemeClr val="lt1"/>
                </a:solidFill>
              </a:rPr>
              <a:t>Shreyas Kannanganat</a:t>
            </a:r>
            <a:r>
              <a:rPr lang="en-US" sz="4000">
                <a:solidFill>
                  <a:schemeClr val="lt1"/>
                </a:solidFill>
              </a:rPr>
              <a:t>, </a:t>
            </a:r>
            <a:r>
              <a:rPr lang="en-US" sz="4000">
                <a:solidFill>
                  <a:schemeClr val="lt1"/>
                </a:solidFill>
              </a:rPr>
              <a:t>Aarathi Devakumar,</a:t>
            </a:r>
            <a:r>
              <a:rPr lang="en-US" sz="4000">
                <a:solidFill>
                  <a:schemeClr val="lt1"/>
                </a:solidFill>
              </a:rPr>
              <a:t> Madden Schoener</a:t>
            </a:r>
            <a:endParaRPr sz="4000"/>
          </a:p>
          <a:p>
            <a:pPr indent="0" lvl="0" marL="0" marR="0" rtl="0" algn="l">
              <a:lnSpc>
                <a:spcPct val="100000"/>
              </a:lnSpc>
              <a:spcBef>
                <a:spcPts val="513"/>
              </a:spcBef>
              <a:spcAft>
                <a:spcPts val="0"/>
              </a:spcAft>
              <a:buNone/>
            </a:pPr>
            <a:r>
              <a:t/>
            </a:r>
            <a:endParaRPr/>
          </a:p>
        </p:txBody>
      </p:sp>
      <p:pic>
        <p:nvPicPr>
          <p:cNvPr id="33" name="Google Shape;33;p3"/>
          <p:cNvPicPr preferRelativeResize="0"/>
          <p:nvPr/>
        </p:nvPicPr>
        <p:blipFill rotWithShape="1">
          <a:blip r:embed="rId3">
            <a:alphaModFix/>
          </a:blip>
          <a:srcRect b="0" l="0" r="0" t="0"/>
          <a:stretch/>
        </p:blipFill>
        <p:spPr>
          <a:xfrm>
            <a:off x="914391" y="1043113"/>
            <a:ext cx="10803190" cy="2535951"/>
          </a:xfrm>
          <a:prstGeom prst="rect">
            <a:avLst/>
          </a:prstGeom>
          <a:noFill/>
          <a:ln>
            <a:noFill/>
          </a:ln>
        </p:spPr>
      </p:pic>
      <p:pic>
        <p:nvPicPr>
          <p:cNvPr descr="A yellow and white sun with white wings&#10;&#10;Description automatically generated" id="34" name="Google Shape;34;p3"/>
          <p:cNvPicPr preferRelativeResize="0"/>
          <p:nvPr>
            <p:ph idx="2" type="pic"/>
          </p:nvPr>
        </p:nvPicPr>
        <p:blipFill rotWithShape="1">
          <a:blip r:embed="rId4">
            <a:alphaModFix/>
          </a:blip>
          <a:srcRect b="-1161" l="-579" r="-808" t="1"/>
          <a:stretch/>
        </p:blipFill>
        <p:spPr>
          <a:xfrm>
            <a:off x="35156273" y="111361"/>
            <a:ext cx="8763578" cy="4775490"/>
          </a:xfrm>
          <a:prstGeom prst="rect">
            <a:avLst/>
          </a:prstGeom>
          <a:noFill/>
          <a:ln>
            <a:noFill/>
          </a:ln>
        </p:spPr>
      </p:pic>
      <p:sp>
        <p:nvSpPr>
          <p:cNvPr id="35" name="Google Shape;35;p3"/>
          <p:cNvSpPr txBox="1"/>
          <p:nvPr/>
        </p:nvSpPr>
        <p:spPr>
          <a:xfrm>
            <a:off x="698731" y="30499763"/>
            <a:ext cx="9829800" cy="523200"/>
          </a:xfrm>
          <a:prstGeom prst="rect">
            <a:avLst/>
          </a:prstGeom>
          <a:solidFill>
            <a:schemeClr val="lt1">
              <a:alpha val="41570"/>
            </a:scheme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1" lang="en-US" sz="2800" u="none" cap="none" strike="noStrike">
                <a:solidFill>
                  <a:schemeClr val="dk1"/>
                </a:solidFill>
                <a:latin typeface="Arial"/>
                <a:ea typeface="Arial"/>
                <a:cs typeface="Arial"/>
                <a:sym typeface="Arial"/>
              </a:rPr>
              <a:t>Figure 1. </a:t>
            </a:r>
            <a:r>
              <a:rPr i="1" lang="en-US" sz="2800">
                <a:solidFill>
                  <a:schemeClr val="dk1"/>
                </a:solidFill>
              </a:rPr>
              <a:t>CAD model of QUAD V1</a:t>
            </a:r>
            <a:r>
              <a:rPr b="0" i="1" lang="en-US" sz="28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36" name="Google Shape;36;p3"/>
          <p:cNvSpPr txBox="1"/>
          <p:nvPr/>
        </p:nvSpPr>
        <p:spPr>
          <a:xfrm>
            <a:off x="11597019" y="30488325"/>
            <a:ext cx="9829800" cy="523200"/>
          </a:xfrm>
          <a:prstGeom prst="rect">
            <a:avLst/>
          </a:prstGeom>
          <a:solidFill>
            <a:schemeClr val="lt1">
              <a:alpha val="41570"/>
            </a:scheme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1" lang="en-US" sz="2800" u="none" cap="none" strike="noStrike">
                <a:solidFill>
                  <a:schemeClr val="dk1"/>
                </a:solidFill>
                <a:latin typeface="Arial"/>
                <a:ea typeface="Arial"/>
                <a:cs typeface="Arial"/>
                <a:sym typeface="Arial"/>
              </a:rPr>
              <a:t>Figure </a:t>
            </a:r>
            <a:r>
              <a:rPr i="1" lang="en-US" sz="2800">
                <a:solidFill>
                  <a:schemeClr val="dk1"/>
                </a:solidFill>
              </a:rPr>
              <a:t>3</a:t>
            </a:r>
            <a:r>
              <a:rPr b="0" i="1" lang="en-US" sz="2800" u="none" cap="none" strike="noStrike">
                <a:solidFill>
                  <a:schemeClr val="dk1"/>
                </a:solidFill>
                <a:latin typeface="Arial"/>
                <a:ea typeface="Arial"/>
                <a:cs typeface="Arial"/>
                <a:sym typeface="Arial"/>
              </a:rPr>
              <a:t>. CAD </a:t>
            </a:r>
            <a:r>
              <a:rPr i="1" lang="en-US" sz="2800">
                <a:solidFill>
                  <a:schemeClr val="dk1"/>
                </a:solidFill>
              </a:rPr>
              <a:t>m</a:t>
            </a:r>
            <a:r>
              <a:rPr b="0" i="1" lang="en-US" sz="2800" u="none" cap="none" strike="noStrike">
                <a:solidFill>
                  <a:schemeClr val="dk1"/>
                </a:solidFill>
                <a:latin typeface="Arial"/>
                <a:ea typeface="Arial"/>
                <a:cs typeface="Arial"/>
                <a:sym typeface="Arial"/>
              </a:rPr>
              <a:t>odel of </a:t>
            </a:r>
            <a:r>
              <a:rPr i="1" lang="en-US" sz="2800">
                <a:solidFill>
                  <a:schemeClr val="dk1"/>
                </a:solidFill>
              </a:rPr>
              <a:t>Mini QUAD V1</a:t>
            </a:r>
            <a:r>
              <a:rPr b="0" i="1" lang="en-US" sz="2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37" name="Google Shape;37;p3"/>
          <p:cNvPicPr preferRelativeResize="0"/>
          <p:nvPr/>
        </p:nvPicPr>
        <p:blipFill>
          <a:blip r:embed="rId5">
            <a:alphaModFix/>
          </a:blip>
          <a:stretch>
            <a:fillRect/>
          </a:stretch>
        </p:blipFill>
        <p:spPr>
          <a:xfrm>
            <a:off x="13814175" y="15997163"/>
            <a:ext cx="5395499" cy="3670113"/>
          </a:xfrm>
          <a:prstGeom prst="rect">
            <a:avLst/>
          </a:prstGeom>
          <a:noFill/>
          <a:ln>
            <a:noFill/>
          </a:ln>
        </p:spPr>
      </p:pic>
      <p:sp>
        <p:nvSpPr>
          <p:cNvPr id="38" name="Google Shape;38;p3"/>
          <p:cNvSpPr txBox="1"/>
          <p:nvPr/>
        </p:nvSpPr>
        <p:spPr>
          <a:xfrm>
            <a:off x="11770725" y="19825598"/>
            <a:ext cx="9482400" cy="523200"/>
          </a:xfrm>
          <a:prstGeom prst="rect">
            <a:avLst/>
          </a:prstGeom>
          <a:solidFill>
            <a:schemeClr val="lt1">
              <a:alpha val="41570"/>
            </a:scheme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1" lang="en-US" sz="2800" u="none" cap="none" strike="noStrike">
                <a:solidFill>
                  <a:schemeClr val="dk1"/>
                </a:solidFill>
                <a:latin typeface="Arial"/>
                <a:ea typeface="Arial"/>
                <a:cs typeface="Arial"/>
                <a:sym typeface="Arial"/>
              </a:rPr>
              <a:t>Figure </a:t>
            </a:r>
            <a:r>
              <a:rPr i="1" lang="en-US" sz="2800">
                <a:solidFill>
                  <a:schemeClr val="dk1"/>
                </a:solidFill>
              </a:rPr>
              <a:t>2. QUAD V1 Shoulder Cross Section.</a:t>
            </a:r>
            <a:r>
              <a:rPr b="0" i="1" lang="en-US" sz="2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39" name="Google Shape;39;p3"/>
          <p:cNvPicPr preferRelativeResize="0"/>
          <p:nvPr/>
        </p:nvPicPr>
        <p:blipFill>
          <a:blip r:embed="rId6">
            <a:alphaModFix/>
          </a:blip>
          <a:stretch>
            <a:fillRect/>
          </a:stretch>
        </p:blipFill>
        <p:spPr>
          <a:xfrm>
            <a:off x="1773741" y="23035498"/>
            <a:ext cx="8217477" cy="6351685"/>
          </a:xfrm>
          <a:prstGeom prst="rect">
            <a:avLst/>
          </a:prstGeom>
          <a:noFill/>
          <a:ln>
            <a:noFill/>
          </a:ln>
        </p:spPr>
      </p:pic>
      <p:sp>
        <p:nvSpPr>
          <p:cNvPr id="40" name="Google Shape;40;p3"/>
          <p:cNvSpPr txBox="1"/>
          <p:nvPr/>
        </p:nvSpPr>
        <p:spPr>
          <a:xfrm>
            <a:off x="22366461" y="21274155"/>
            <a:ext cx="9829800" cy="523200"/>
          </a:xfrm>
          <a:prstGeom prst="rect">
            <a:avLst/>
          </a:prstGeom>
          <a:solidFill>
            <a:schemeClr val="lt1">
              <a:alpha val="41570"/>
            </a:scheme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1" lang="en-US" sz="2800" u="none" cap="none" strike="noStrike">
                <a:solidFill>
                  <a:schemeClr val="dk1"/>
                </a:solidFill>
                <a:latin typeface="Arial"/>
                <a:ea typeface="Arial"/>
                <a:cs typeface="Arial"/>
                <a:sym typeface="Arial"/>
              </a:rPr>
              <a:t>Figure </a:t>
            </a:r>
            <a:r>
              <a:rPr i="1" lang="en-US" sz="2800">
                <a:solidFill>
                  <a:schemeClr val="dk1"/>
                </a:solidFill>
              </a:rPr>
              <a:t>4</a:t>
            </a:r>
            <a:r>
              <a:rPr b="0" i="1" lang="en-US" sz="2800" u="none" cap="none" strike="noStrike">
                <a:solidFill>
                  <a:schemeClr val="dk1"/>
                </a:solidFill>
                <a:latin typeface="Arial"/>
                <a:ea typeface="Arial"/>
                <a:cs typeface="Arial"/>
                <a:sym typeface="Arial"/>
              </a:rPr>
              <a:t>. </a:t>
            </a:r>
            <a:r>
              <a:rPr i="1" lang="en-US" sz="2800">
                <a:solidFill>
                  <a:schemeClr val="dk1"/>
                </a:solidFill>
              </a:rPr>
              <a:t>Section </a:t>
            </a:r>
            <a:r>
              <a:rPr i="1" lang="en-US" sz="2800">
                <a:solidFill>
                  <a:schemeClr val="dk1"/>
                </a:solidFill>
              </a:rPr>
              <a:t>View of Cycloidal Actuator CAD model.</a:t>
            </a:r>
            <a:endParaRPr b="0" i="0" sz="1400" u="none" cap="none" strike="noStrike">
              <a:solidFill>
                <a:srgbClr val="000000"/>
              </a:solidFill>
              <a:latin typeface="Arial"/>
              <a:ea typeface="Arial"/>
              <a:cs typeface="Arial"/>
              <a:sym typeface="Arial"/>
            </a:endParaRPr>
          </a:p>
        </p:txBody>
      </p:sp>
      <p:sp>
        <p:nvSpPr>
          <p:cNvPr id="41" name="Google Shape;41;p3"/>
          <p:cNvSpPr txBox="1"/>
          <p:nvPr/>
        </p:nvSpPr>
        <p:spPr>
          <a:xfrm>
            <a:off x="22604500" y="6768613"/>
            <a:ext cx="9499800" cy="7326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000"/>
              </a:spcBef>
              <a:spcAft>
                <a:spcPts val="0"/>
              </a:spcAft>
              <a:buClr>
                <a:srgbClr val="000000"/>
              </a:buClr>
              <a:buSzPts val="4800"/>
              <a:buFont typeface="Arial"/>
              <a:buNone/>
            </a:pPr>
            <a:r>
              <a:rPr b="1" lang="en-US" sz="4800" u="sng">
                <a:solidFill>
                  <a:schemeClr val="dk2"/>
                </a:solidFill>
              </a:rPr>
              <a:t>QUAD V2</a:t>
            </a:r>
            <a:endParaRPr sz="2800">
              <a:solidFill>
                <a:schemeClr val="dk1"/>
              </a:solidFill>
            </a:endParaRPr>
          </a:p>
          <a:p>
            <a:pPr indent="0" lvl="0" marL="0" rtl="0" algn="just">
              <a:lnSpc>
                <a:spcPct val="150000"/>
              </a:lnSpc>
              <a:spcBef>
                <a:spcPts val="1200"/>
              </a:spcBef>
              <a:spcAft>
                <a:spcPts val="0"/>
              </a:spcAft>
              <a:buNone/>
            </a:pPr>
            <a:r>
              <a:rPr lang="en-US" sz="2800">
                <a:solidFill>
                  <a:schemeClr val="dk1"/>
                </a:solidFill>
              </a:rPr>
              <a:t>Drawing from </a:t>
            </a:r>
            <a:r>
              <a:rPr lang="en-US" sz="2800">
                <a:solidFill>
                  <a:schemeClr val="dk1"/>
                </a:solidFill>
              </a:rPr>
              <a:t>the QUAD V1 and Mini QUAD models, several improvements were implemented on the QUAD V2. Ensuring the robot can support more than its own weight was a top priority. To address this, the maximum torque output was increased by using more powerful brushless motors to drive a custom 19:1 cycloidal gearbox. The gearbox was inspired by designs from Aaed Musa and James Bruton to increase the motor torque in a small form factor with a </a:t>
            </a:r>
            <a:r>
              <a:rPr lang="en-US" sz="2800">
                <a:solidFill>
                  <a:schemeClr val="dk1"/>
                </a:solidFill>
              </a:rPr>
              <a:t>backdrivable</a:t>
            </a:r>
            <a:r>
              <a:rPr lang="en-US" sz="2800">
                <a:solidFill>
                  <a:schemeClr val="dk1"/>
                </a:solidFill>
              </a:rPr>
              <a:t> output. The motors are</a:t>
            </a:r>
            <a:r>
              <a:rPr lang="en-US" sz="2800">
                <a:solidFill>
                  <a:schemeClr val="dk1"/>
                </a:solidFill>
              </a:rPr>
              <a:t> mj5208s driven with the moteus-c1 motor controller.</a:t>
            </a:r>
            <a:endParaRPr sz="2800">
              <a:solidFill>
                <a:schemeClr val="dk1"/>
              </a:solidFill>
            </a:endParaRPr>
          </a:p>
        </p:txBody>
      </p:sp>
      <p:sp>
        <p:nvSpPr>
          <p:cNvPr id="42" name="Google Shape;42;p3"/>
          <p:cNvSpPr txBox="1"/>
          <p:nvPr/>
        </p:nvSpPr>
        <p:spPr>
          <a:xfrm>
            <a:off x="11719200" y="21218525"/>
            <a:ext cx="9499800" cy="40686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0"/>
              </a:spcBef>
              <a:spcAft>
                <a:spcPts val="0"/>
              </a:spcAft>
              <a:buClr>
                <a:srgbClr val="000000"/>
              </a:buClr>
              <a:buSzPts val="4800"/>
              <a:buFont typeface="Arial"/>
              <a:buNone/>
            </a:pPr>
            <a:r>
              <a:rPr b="1" lang="en-US" sz="3600" u="sng">
                <a:solidFill>
                  <a:schemeClr val="accent4"/>
                </a:solidFill>
              </a:rPr>
              <a:t>Mini QUAD V1</a:t>
            </a:r>
            <a:endParaRPr b="1" sz="3600" u="sng">
              <a:solidFill>
                <a:schemeClr val="accent4"/>
              </a:solidFill>
            </a:endParaRPr>
          </a:p>
          <a:p>
            <a:pPr indent="0" lvl="0" marL="0" rtl="0" algn="just">
              <a:lnSpc>
                <a:spcPct val="150000"/>
              </a:lnSpc>
              <a:spcBef>
                <a:spcPts val="1000"/>
              </a:spcBef>
              <a:spcAft>
                <a:spcPts val="0"/>
              </a:spcAft>
              <a:buClr>
                <a:srgbClr val="000000"/>
              </a:buClr>
              <a:buSzPts val="4800"/>
              <a:buFont typeface="Arial"/>
              <a:buNone/>
            </a:pPr>
            <a:r>
              <a:rPr lang="en-US" sz="2800">
                <a:solidFill>
                  <a:schemeClr val="dk1"/>
                </a:solidFill>
              </a:rPr>
              <a:t>As a scaled version of the QUAD V1, Mini QUAD V1 was created to demonstrate the walking capabilities of QUAD V1 at a smaller and more maintainable scale. The robot has a similar design to the QUAD V1, and serves as a testbed for software development.</a:t>
            </a:r>
            <a:endParaRPr sz="2800"/>
          </a:p>
        </p:txBody>
      </p:sp>
      <p:cxnSp>
        <p:nvCxnSpPr>
          <p:cNvPr id="43" name="Google Shape;43;p3"/>
          <p:cNvCxnSpPr/>
          <p:nvPr/>
        </p:nvCxnSpPr>
        <p:spPr>
          <a:xfrm>
            <a:off x="11770717" y="20881975"/>
            <a:ext cx="9482400" cy="0"/>
          </a:xfrm>
          <a:prstGeom prst="straightConnector1">
            <a:avLst/>
          </a:prstGeom>
          <a:noFill/>
          <a:ln cap="flat" cmpd="sng" w="25400">
            <a:solidFill>
              <a:schemeClr val="dk1"/>
            </a:solidFill>
            <a:prstDash val="dash"/>
            <a:round/>
            <a:headEnd len="sm" w="sm" type="none"/>
            <a:tailEnd len="sm" w="sm" type="none"/>
          </a:ln>
        </p:spPr>
      </p:cxnSp>
      <p:sp>
        <p:nvSpPr>
          <p:cNvPr id="44" name="Google Shape;44;p3"/>
          <p:cNvSpPr txBox="1"/>
          <p:nvPr/>
        </p:nvSpPr>
        <p:spPr>
          <a:xfrm>
            <a:off x="33023525" y="6768625"/>
            <a:ext cx="9421200" cy="3755700"/>
          </a:xfrm>
          <a:prstGeom prst="rect">
            <a:avLst/>
          </a:prstGeom>
          <a:solidFill>
            <a:schemeClr val="lt1">
              <a:alpha val="62350"/>
            </a:schemeClr>
          </a:solidFill>
          <a:ln>
            <a:noFill/>
          </a:ln>
        </p:spPr>
        <p:txBody>
          <a:bodyPr anchorCtr="0" anchor="t" bIns="45700" lIns="91425" spcFirstLastPara="1" rIns="91425" wrap="square" tIns="45700">
            <a:spAutoFit/>
          </a:bodyPr>
          <a:lstStyle/>
          <a:p>
            <a:pPr indent="0" lvl="0" marL="0" rtl="0" algn="just">
              <a:lnSpc>
                <a:spcPct val="150000"/>
              </a:lnSpc>
              <a:spcBef>
                <a:spcPts val="1800"/>
              </a:spcBef>
              <a:spcAft>
                <a:spcPts val="0"/>
              </a:spcAft>
              <a:buNone/>
            </a:pPr>
            <a:r>
              <a:rPr lang="en-US" sz="2800">
                <a:solidFill>
                  <a:schemeClr val="dk1"/>
                </a:solidFill>
              </a:rPr>
              <a:t>A </a:t>
            </a:r>
            <a:r>
              <a:rPr lang="en-US" sz="2800">
                <a:solidFill>
                  <a:schemeClr val="dk1"/>
                </a:solidFill>
              </a:rPr>
              <a:t>test stand</a:t>
            </a:r>
            <a:r>
              <a:rPr lang="en-US" sz="2800">
                <a:solidFill>
                  <a:schemeClr val="dk1"/>
                </a:solidFill>
              </a:rPr>
              <a:t> is in the process of being </a:t>
            </a:r>
            <a:r>
              <a:rPr lang="en-US" sz="2800">
                <a:solidFill>
                  <a:schemeClr val="dk1"/>
                </a:solidFill>
              </a:rPr>
              <a:t>constructed to test one leg of the robot before a chassis is developed. The goal is to produce a walking motion with the leg, and develop a torque controller for the leg joints. The leg design, shown in figure 5, was assembled and work will begin on developing software for the joints.</a:t>
            </a:r>
            <a:endParaRPr sz="2800">
              <a:solidFill>
                <a:schemeClr val="dk1"/>
              </a:solidFill>
            </a:endParaRPr>
          </a:p>
        </p:txBody>
      </p:sp>
      <p:cxnSp>
        <p:nvCxnSpPr>
          <p:cNvPr id="45" name="Google Shape;45;p3"/>
          <p:cNvCxnSpPr/>
          <p:nvPr/>
        </p:nvCxnSpPr>
        <p:spPr>
          <a:xfrm>
            <a:off x="32897537" y="20468205"/>
            <a:ext cx="9673200" cy="0"/>
          </a:xfrm>
          <a:prstGeom prst="straightConnector1">
            <a:avLst/>
          </a:prstGeom>
          <a:noFill/>
          <a:ln cap="flat" cmpd="sng" w="25400">
            <a:solidFill>
              <a:schemeClr val="dk1"/>
            </a:solidFill>
            <a:prstDash val="dash"/>
            <a:round/>
            <a:headEnd len="sm" w="sm" type="none"/>
            <a:tailEnd len="sm" w="sm" type="none"/>
          </a:ln>
        </p:spPr>
      </p:cxnSp>
      <p:sp>
        <p:nvSpPr>
          <p:cNvPr id="46" name="Google Shape;46;p3"/>
          <p:cNvSpPr txBox="1"/>
          <p:nvPr/>
        </p:nvSpPr>
        <p:spPr>
          <a:xfrm>
            <a:off x="33023525" y="20881975"/>
            <a:ext cx="9421200" cy="4863900"/>
          </a:xfrm>
          <a:prstGeom prst="rect">
            <a:avLst/>
          </a:prstGeom>
          <a:solidFill>
            <a:schemeClr val="lt1">
              <a:alpha val="62350"/>
            </a:schemeClr>
          </a:solidFill>
          <a:ln>
            <a:noFill/>
          </a:ln>
        </p:spPr>
        <p:txBody>
          <a:bodyPr anchorCtr="0" anchor="t" bIns="45700" lIns="91425" spcFirstLastPara="1" rIns="91425" wrap="square" tIns="45700">
            <a:spAutoFit/>
          </a:bodyPr>
          <a:lstStyle/>
          <a:p>
            <a:pPr indent="0" lvl="0" marL="0" rtl="0" algn="l">
              <a:lnSpc>
                <a:spcPct val="150000"/>
              </a:lnSpc>
              <a:spcBef>
                <a:spcPts val="0"/>
              </a:spcBef>
              <a:spcAft>
                <a:spcPts val="0"/>
              </a:spcAft>
              <a:buNone/>
            </a:pPr>
            <a:r>
              <a:rPr b="1" lang="en-US" sz="4800" u="sng">
                <a:solidFill>
                  <a:schemeClr val="dk2"/>
                </a:solidFill>
              </a:rPr>
              <a:t>Future Goals</a:t>
            </a:r>
            <a:endParaRPr b="1" sz="4800" u="sng">
              <a:solidFill>
                <a:schemeClr val="dk2"/>
              </a:solidFill>
            </a:endParaRPr>
          </a:p>
          <a:p>
            <a:pPr indent="0" lvl="0" marL="0" rtl="0" algn="l">
              <a:lnSpc>
                <a:spcPct val="150000"/>
              </a:lnSpc>
              <a:spcBef>
                <a:spcPts val="0"/>
              </a:spcBef>
              <a:spcAft>
                <a:spcPts val="0"/>
              </a:spcAft>
              <a:buNone/>
            </a:pPr>
            <a:r>
              <a:rPr lang="en-US" sz="2800">
                <a:solidFill>
                  <a:schemeClr val="dk1"/>
                </a:solidFill>
              </a:rPr>
              <a:t>Over the next semester, the QUAD V2 robot will be completed by designing a chassis, power system, and control system for the robot. The control </a:t>
            </a:r>
            <a:r>
              <a:rPr lang="en-US" sz="2800">
                <a:solidFill>
                  <a:schemeClr val="dk1"/>
                </a:solidFill>
              </a:rPr>
              <a:t>system will involve finding an equation of motion based on the inverse kinematics for the leg in figure 6, which were derived for QUAD V1.</a:t>
            </a:r>
            <a:endParaRPr sz="2800">
              <a:solidFill>
                <a:schemeClr val="dk1"/>
              </a:solidFill>
            </a:endParaRPr>
          </a:p>
        </p:txBody>
      </p:sp>
      <p:pic>
        <p:nvPicPr>
          <p:cNvPr id="47" name="Google Shape;47;p3"/>
          <p:cNvPicPr preferRelativeResize="0"/>
          <p:nvPr/>
        </p:nvPicPr>
        <p:blipFill>
          <a:blip r:embed="rId7">
            <a:alphaModFix/>
          </a:blip>
          <a:stretch>
            <a:fillRect/>
          </a:stretch>
        </p:blipFill>
        <p:spPr>
          <a:xfrm>
            <a:off x="11568630" y="24721614"/>
            <a:ext cx="9886597" cy="5614313"/>
          </a:xfrm>
          <a:prstGeom prst="rect">
            <a:avLst/>
          </a:prstGeom>
          <a:noFill/>
          <a:ln>
            <a:noFill/>
          </a:ln>
        </p:spPr>
      </p:pic>
      <p:sp>
        <p:nvSpPr>
          <p:cNvPr id="48" name="Google Shape;48;p3"/>
          <p:cNvSpPr txBox="1"/>
          <p:nvPr/>
        </p:nvSpPr>
        <p:spPr>
          <a:xfrm>
            <a:off x="22604500" y="18556163"/>
            <a:ext cx="9499800" cy="6156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1200"/>
              </a:spcBef>
              <a:spcAft>
                <a:spcPts val="0"/>
              </a:spcAft>
              <a:buNone/>
            </a:pPr>
            <a:r>
              <a:t/>
            </a:r>
            <a:endParaRPr sz="2800">
              <a:solidFill>
                <a:schemeClr val="dk1"/>
              </a:solidFill>
            </a:endParaRPr>
          </a:p>
        </p:txBody>
      </p:sp>
      <p:sp>
        <p:nvSpPr>
          <p:cNvPr id="49" name="Google Shape;49;p3"/>
          <p:cNvSpPr txBox="1"/>
          <p:nvPr/>
        </p:nvSpPr>
        <p:spPr>
          <a:xfrm>
            <a:off x="22701375" y="22021550"/>
            <a:ext cx="8763600" cy="94473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1200"/>
              </a:spcBef>
              <a:spcAft>
                <a:spcPts val="0"/>
              </a:spcAft>
              <a:buNone/>
            </a:pPr>
            <a:r>
              <a:rPr lang="en-US" sz="2800">
                <a:solidFill>
                  <a:schemeClr val="dk1"/>
                </a:solidFill>
              </a:rPr>
              <a:t>The cross-sectional view of one leg module is shown in figure 4. The three motors driving the lower leg (top), upper leg (bottom left), and shoulder (bottom right) are packed in the </a:t>
            </a:r>
            <a:r>
              <a:rPr lang="en-US" sz="2800">
                <a:solidFill>
                  <a:schemeClr val="dk1"/>
                </a:solidFill>
              </a:rPr>
              <a:t>upper body to reduce the inertia of the legs. The design of the leg module is similar to both previous models, where the lower leg is actuated by a tendon between the motor and knee. The tendon of this model was designed to be made from plastic, and is a straight, flat rod to reduce stress concentrations. To reduce the material and mass of the robot, one point of support was used at the base of the leg. The team determined that the moment on the leg should be relatively low, and the gearbox acts as both supports on the drive shaft.</a:t>
            </a:r>
            <a:endParaRPr sz="2800">
              <a:solidFill>
                <a:schemeClr val="dk1"/>
              </a:solidFill>
            </a:endParaRPr>
          </a:p>
        </p:txBody>
      </p:sp>
      <p:pic>
        <p:nvPicPr>
          <p:cNvPr id="50" name="Google Shape;50;p3"/>
          <p:cNvPicPr preferRelativeResize="0"/>
          <p:nvPr/>
        </p:nvPicPr>
        <p:blipFill>
          <a:blip r:embed="rId8">
            <a:alphaModFix/>
          </a:blip>
          <a:stretch>
            <a:fillRect/>
          </a:stretch>
        </p:blipFill>
        <p:spPr>
          <a:xfrm rot="5400000">
            <a:off x="23759711" y="13959263"/>
            <a:ext cx="6599476" cy="7429501"/>
          </a:xfrm>
          <a:prstGeom prst="rect">
            <a:avLst/>
          </a:prstGeom>
          <a:noFill/>
          <a:ln>
            <a:noFill/>
          </a:ln>
        </p:spPr>
      </p:pic>
      <p:sp>
        <p:nvSpPr>
          <p:cNvPr id="51" name="Google Shape;51;p3"/>
          <p:cNvSpPr txBox="1"/>
          <p:nvPr/>
        </p:nvSpPr>
        <p:spPr>
          <a:xfrm>
            <a:off x="32819236" y="19592980"/>
            <a:ext cx="9829800" cy="523200"/>
          </a:xfrm>
          <a:prstGeom prst="rect">
            <a:avLst/>
          </a:prstGeom>
          <a:solidFill>
            <a:schemeClr val="lt1">
              <a:alpha val="41570"/>
            </a:scheme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1" lang="en-US" sz="2800" u="none" cap="none" strike="noStrike">
                <a:solidFill>
                  <a:schemeClr val="dk1"/>
                </a:solidFill>
                <a:latin typeface="Arial"/>
                <a:ea typeface="Arial"/>
                <a:cs typeface="Arial"/>
                <a:sym typeface="Arial"/>
              </a:rPr>
              <a:t>Figure </a:t>
            </a:r>
            <a:r>
              <a:rPr i="1" lang="en-US" sz="2800">
                <a:solidFill>
                  <a:schemeClr val="dk1"/>
                </a:solidFill>
              </a:rPr>
              <a:t>5. Assembled QUAD V2 Leg</a:t>
            </a:r>
            <a:endParaRPr b="0" i="0" sz="1400" u="none" cap="none" strike="noStrike">
              <a:solidFill>
                <a:srgbClr val="000000"/>
              </a:solidFill>
              <a:latin typeface="Arial"/>
              <a:ea typeface="Arial"/>
              <a:cs typeface="Arial"/>
              <a:sym typeface="Arial"/>
            </a:endParaRPr>
          </a:p>
        </p:txBody>
      </p:sp>
      <p:pic>
        <p:nvPicPr>
          <p:cNvPr id="52" name="Google Shape;52;p3"/>
          <p:cNvPicPr preferRelativeResize="0"/>
          <p:nvPr/>
        </p:nvPicPr>
        <p:blipFill rotWithShape="1">
          <a:blip r:embed="rId9">
            <a:alphaModFix/>
          </a:blip>
          <a:srcRect b="0" l="0" r="0" t="0"/>
          <a:stretch/>
        </p:blipFill>
        <p:spPr>
          <a:xfrm>
            <a:off x="33319363" y="26511687"/>
            <a:ext cx="9421199" cy="2967250"/>
          </a:xfrm>
          <a:prstGeom prst="rect">
            <a:avLst/>
          </a:prstGeom>
          <a:noFill/>
          <a:ln>
            <a:noFill/>
          </a:ln>
        </p:spPr>
      </p:pic>
      <p:sp>
        <p:nvSpPr>
          <p:cNvPr id="53" name="Google Shape;53;p3"/>
          <p:cNvSpPr txBox="1"/>
          <p:nvPr/>
        </p:nvSpPr>
        <p:spPr>
          <a:xfrm>
            <a:off x="33115056" y="29739200"/>
            <a:ext cx="9829800" cy="523200"/>
          </a:xfrm>
          <a:prstGeom prst="rect">
            <a:avLst/>
          </a:prstGeom>
          <a:solidFill>
            <a:schemeClr val="lt1">
              <a:alpha val="41570"/>
            </a:scheme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1" lang="en-US" sz="2800" u="none" cap="none" strike="noStrike">
                <a:solidFill>
                  <a:schemeClr val="dk1"/>
                </a:solidFill>
                <a:latin typeface="Arial"/>
                <a:ea typeface="Arial"/>
                <a:cs typeface="Arial"/>
                <a:sym typeface="Arial"/>
              </a:rPr>
              <a:t>Figure </a:t>
            </a:r>
            <a:r>
              <a:rPr i="1" lang="en-US" sz="2800">
                <a:solidFill>
                  <a:schemeClr val="dk1"/>
                </a:solidFill>
              </a:rPr>
              <a:t>6. Inverse Kinematic Equations.</a:t>
            </a:r>
            <a:r>
              <a:rPr b="0" i="1" lang="en-US" sz="2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54" name="Google Shape;54;p3" title="PXL_20250415_014302311.MP.jpg"/>
          <p:cNvPicPr preferRelativeResize="0"/>
          <p:nvPr/>
        </p:nvPicPr>
        <p:blipFill rotWithShape="1">
          <a:blip r:embed="rId10">
            <a:alphaModFix/>
          </a:blip>
          <a:srcRect b="9382" l="7328" r="5014" t="6991"/>
          <a:stretch/>
        </p:blipFill>
        <p:spPr>
          <a:xfrm>
            <a:off x="34570150" y="11063900"/>
            <a:ext cx="6919624" cy="8248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search Poster Template">
  <a:themeElements>
    <a:clrScheme name="Custom 2">
      <a:dk1>
        <a:srgbClr val="333333"/>
      </a:dk1>
      <a:lt1>
        <a:srgbClr val="FFFFFF"/>
      </a:lt1>
      <a:dk2>
        <a:srgbClr val="5D0025"/>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