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xgNzhUMpxFuKguDx3n/9vAO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206439-6437-41AB-9915-B201F0D7CF90}">
  <a:tblStyle styleId="{4E206439-6437-41AB-9915-B201F0D7C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b0794ad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bb0794ad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b0794ad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bb0794ad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b0380ab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bb0380ab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b0380ab5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b0380ab5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b0380a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bb0380a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b0380ab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b0380ab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3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p3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ggiedatascience/classif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ggiedatascience/classific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ggiedatascience/classific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729450" y="864300"/>
            <a:ext cx="80400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 u="sng">
                <a:latin typeface="Comfortaa"/>
                <a:ea typeface="Comfortaa"/>
                <a:cs typeface="Comfortaa"/>
                <a:sym typeface="Comfortaa"/>
              </a:rPr>
              <a:t>Classification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2400">
                <a:latin typeface="Comfortaa"/>
                <a:ea typeface="Comfortaa"/>
                <a:cs typeface="Comfortaa"/>
                <a:sym typeface="Comfortaa"/>
              </a:rPr>
              <a:t>By Aggie Data Science Club (ADSC)</a:t>
            </a:r>
            <a:endParaRPr i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Common Loss Functions (Classification)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5" y="2024425"/>
            <a:ext cx="8839199" cy="43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200" y="2770500"/>
            <a:ext cx="655352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actually regression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Outputs a probability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Above 50%, class is 1, below 50%, class is 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simple and well performing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Oftentimes as good as very complicated models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Explainable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150" y="2675648"/>
            <a:ext cx="4238149" cy="22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 on splitting criteria based on Gini information gain or Shannon entropy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interpretable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inference time, follow the decision tree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875" y="2723625"/>
            <a:ext cx="361776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b0794ad9b_0_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67" name="Google Shape;167;g2bb0794ad9b_0_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Maximum Margin</a:t>
            </a:r>
            <a:endParaRPr/>
          </a:p>
        </p:txBody>
      </p:sp>
      <p:pic>
        <p:nvPicPr>
          <p:cNvPr id="168" name="Google Shape;168;g2bb0794ad9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600" y="1675250"/>
            <a:ext cx="3165525" cy="30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b0794ad9b_0_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K-Nearest Neighbor</a:t>
            </a:r>
            <a:endParaRPr/>
          </a:p>
        </p:txBody>
      </p:sp>
      <p:sp>
        <p:nvSpPr>
          <p:cNvPr id="174" name="Google Shape;174;g2bb0794ad9b_0_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Regional classifier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neighbors is tunable</a:t>
            </a:r>
            <a:endParaRPr/>
          </a:p>
        </p:txBody>
      </p:sp>
      <p:pic>
        <p:nvPicPr>
          <p:cNvPr id="175" name="Google Shape;175;g2bb0794ad9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200" y="2175610"/>
            <a:ext cx="5171727" cy="262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b0380ab56_0_5"/>
          <p:cNvSpPr txBox="1"/>
          <p:nvPr>
            <p:ph type="ctrTitle"/>
          </p:nvPr>
        </p:nvSpPr>
        <p:spPr>
          <a:xfrm>
            <a:off x="1960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1: Variables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9282"/>
              <a:buNone/>
            </a:pPr>
            <a:r>
              <a:rPr lang="en" sz="1733"/>
              <a:t>By the Aggie Data Science Club :)</a:t>
            </a:r>
            <a:endParaRPr sz="1733"/>
          </a:p>
        </p:txBody>
      </p:sp>
      <p:sp>
        <p:nvSpPr>
          <p:cNvPr id="92" name="Google Shape;92;g2bb0380ab56_0_5"/>
          <p:cNvSpPr txBox="1"/>
          <p:nvPr/>
        </p:nvSpPr>
        <p:spPr>
          <a:xfrm>
            <a:off x="260200" y="3690800"/>
            <a:ext cx="73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View or Clone Repository from Github: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https://github.com/aggiedatascience/classification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https://github.com/aggiedatascience/classification.git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b0380ab56_1_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 Quantitative</a:t>
            </a:r>
            <a:endParaRPr/>
          </a:p>
        </p:txBody>
      </p:sp>
      <p:sp>
        <p:nvSpPr>
          <p:cNvPr id="98" name="Google Shape;98;g2bb0380ab56_1_4"/>
          <p:cNvSpPr txBox="1"/>
          <p:nvPr>
            <p:ph idx="1" type="body"/>
          </p:nvPr>
        </p:nvSpPr>
        <p:spPr>
          <a:xfrm>
            <a:off x="729450" y="2078875"/>
            <a:ext cx="443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Qualitative: Non-numerical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Ordinal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Something that can be ranked/Ordered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Ex. Associates, Bachelors, Masters, PhD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Nominal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be fit into different categories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Ex. Blood type A, B, AB, 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Quantitative: Numerical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Discrete vs </a:t>
            </a:r>
            <a:r>
              <a:rPr lang="en"/>
              <a:t>continuous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Ex. Discrete - students at Tamu. </a:t>
            </a:r>
            <a:r>
              <a:rPr lang="en"/>
              <a:t>Continuous</a:t>
            </a:r>
            <a:r>
              <a:rPr lang="en"/>
              <a:t>-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b0380ab56_0_0"/>
          <p:cNvSpPr txBox="1"/>
          <p:nvPr>
            <p:ph type="ctrTitle"/>
          </p:nvPr>
        </p:nvSpPr>
        <p:spPr>
          <a:xfrm>
            <a:off x="1960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2: Encoding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9282"/>
              <a:buNone/>
            </a:pPr>
            <a:r>
              <a:rPr lang="en" sz="1733"/>
              <a:t>By the Aggie Data Science Club :)</a:t>
            </a:r>
            <a:endParaRPr sz="1733"/>
          </a:p>
        </p:txBody>
      </p:sp>
      <p:sp>
        <p:nvSpPr>
          <p:cNvPr id="104" name="Google Shape;104;g2bb0380ab56_0_0"/>
          <p:cNvSpPr txBox="1"/>
          <p:nvPr/>
        </p:nvSpPr>
        <p:spPr>
          <a:xfrm>
            <a:off x="260200" y="3690800"/>
            <a:ext cx="73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View or Clone Repository from Github: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https://github.com/aggiedatascience/classification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https://github.com/aggiedatascience/classification.git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b0380ab56_2_0"/>
          <p:cNvSpPr txBox="1"/>
          <p:nvPr>
            <p:ph type="ctrTitle"/>
          </p:nvPr>
        </p:nvSpPr>
        <p:spPr>
          <a:xfrm>
            <a:off x="273475" y="1195050"/>
            <a:ext cx="37923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What is Encoding?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Georgia"/>
                <a:ea typeface="Georgia"/>
                <a:cs typeface="Georgia"/>
                <a:sym typeface="Georgia"/>
              </a:rPr>
              <a:t>convert qualitative data into a numerical format that’s </a:t>
            </a:r>
            <a:r>
              <a:rPr b="0" lang="en" sz="1200">
                <a:latin typeface="Georgia"/>
                <a:ea typeface="Georgia"/>
                <a:cs typeface="Georgia"/>
                <a:sym typeface="Georgia"/>
              </a:rPr>
              <a:t>usable in ML models </a:t>
            </a:r>
            <a:endParaRPr b="0"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Label Encoding: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Better for ordinal data </a:t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○"/>
            </a:pP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Ex: taco bell sauces (mild, hot, fire, diablo)</a:t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○"/>
            </a:pP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Ex: Do you like to code? (yes or no)</a:t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Can lead to incorrect </a:t>
            </a: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predictions</a:t>
            </a: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 when there isn’t an ordinal relationship </a:t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red(1), blue(2), green(3) -&gt; misleads the model </a:t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One-Hot Encoding: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Creates binary columns </a:t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Removes ordinal assumption</a:t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0" lang="en" sz="1250">
                <a:latin typeface="Georgia"/>
                <a:ea typeface="Georgia"/>
                <a:cs typeface="Georgia"/>
                <a:sym typeface="Georgia"/>
              </a:rPr>
              <a:t>Can lead to “curse of dimensionality”</a:t>
            </a:r>
            <a:endParaRPr b="0" sz="12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Frequency Encoding: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0" lang="en" sz="1300">
                <a:latin typeface="Georgia"/>
                <a:ea typeface="Georgia"/>
                <a:cs typeface="Georgia"/>
                <a:sym typeface="Georgia"/>
              </a:rPr>
              <a:t>Replaced with the percentage that specific value is shown in the data</a:t>
            </a:r>
            <a:endParaRPr b="0" sz="1300">
              <a:latin typeface="Georgia"/>
              <a:ea typeface="Georgia"/>
              <a:cs typeface="Georgia"/>
              <a:sym typeface="Georgia"/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b="0" lang="en" sz="1300">
                <a:latin typeface="Georgia"/>
                <a:ea typeface="Georgia"/>
                <a:cs typeface="Georgia"/>
                <a:sym typeface="Georgia"/>
              </a:rPr>
              <a:t>red( 50%), blue(25%), green(25%) </a:t>
            </a:r>
            <a:endParaRPr b="0" sz="13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10" name="Google Shape;110;g2bb0380ab56_2_0"/>
          <p:cNvGraphicFramePr/>
          <p:nvPr/>
        </p:nvGraphicFramePr>
        <p:xfrm>
          <a:off x="5567550" y="1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{4E206439-6437-41AB-9915-B201F0D7CF90}</a:tableStyleId>
              </a:tblPr>
              <a:tblGrid>
                <a:gridCol w="1312025"/>
                <a:gridCol w="1312025"/>
              </a:tblGrid>
              <a:tr h="3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Fav Color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Bob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Red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Molly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Blue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Steve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Green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Amy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Red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" name="Google Shape;111;g2bb0380ab56_2_0"/>
          <p:cNvGraphicFramePr/>
          <p:nvPr/>
        </p:nvGraphicFramePr>
        <p:xfrm>
          <a:off x="5567538" y="30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{4E206439-6437-41AB-9915-B201F0D7CF90}</a:tableStyleId>
              </a:tblPr>
              <a:tblGrid>
                <a:gridCol w="844875"/>
                <a:gridCol w="844875"/>
                <a:gridCol w="844875"/>
                <a:gridCol w="621000"/>
              </a:tblGrid>
              <a:tr h="40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Fav Color (Red)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Fav Color (Blue)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Fav Color (Green)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Bob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Molly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Steve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2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Amy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g2bb0380ab56_2_0"/>
          <p:cNvSpPr txBox="1"/>
          <p:nvPr/>
        </p:nvSpPr>
        <p:spPr>
          <a:xfrm>
            <a:off x="5509050" y="766350"/>
            <a:ext cx="3366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Qualitative Data 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g2bb0380ab56_2_0"/>
          <p:cNvSpPr txBox="1"/>
          <p:nvPr/>
        </p:nvSpPr>
        <p:spPr>
          <a:xfrm>
            <a:off x="5509050" y="2752950"/>
            <a:ext cx="3366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One-Hot Encoding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ctrTitle"/>
          </p:nvPr>
        </p:nvSpPr>
        <p:spPr>
          <a:xfrm>
            <a:off x="1960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3: 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9282"/>
              <a:buNone/>
            </a:pPr>
            <a:r>
              <a:rPr lang="en" sz="1733"/>
              <a:t>By the Aggie Data Science Club :)</a:t>
            </a:r>
            <a:endParaRPr sz="1733"/>
          </a:p>
        </p:txBody>
      </p:sp>
      <p:sp>
        <p:nvSpPr>
          <p:cNvPr id="119" name="Google Shape;119;p9"/>
          <p:cNvSpPr txBox="1"/>
          <p:nvPr/>
        </p:nvSpPr>
        <p:spPr>
          <a:xfrm>
            <a:off x="260200" y="3690800"/>
            <a:ext cx="73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View or Clone Repository from Github: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https://github.com/aggiedatascience/classification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https://github.com/aggiedatascience/classification.git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Use Cases for Classification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if someone should get a loan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Classifying email as spam or not spam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whether or not someone died on the titanic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Functions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ML models are based around minimizing a loss function (also known as objective function)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loss functions for different methods and tasks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Common Loss Functions (Regression)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00" y="1788150"/>
            <a:ext cx="444534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00" y="2802000"/>
            <a:ext cx="4782143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879975" y="2017425"/>
            <a:ext cx="42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AKA L2 loss. Sensitive to outliers, but easier to compute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879975" y="2905900"/>
            <a:ext cx="42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AKA L1 loss. Harder to compute, but more resistant to outliers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