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737" r:id="rId2"/>
  </p:sldMasterIdLst>
  <p:notesMasterIdLst>
    <p:notesMasterId r:id="rId53"/>
  </p:notesMasterIdLst>
  <p:sldIdLst>
    <p:sldId id="273" r:id="rId3"/>
    <p:sldId id="276" r:id="rId4"/>
    <p:sldId id="271" r:id="rId5"/>
    <p:sldId id="277" r:id="rId6"/>
    <p:sldId id="278" r:id="rId7"/>
    <p:sldId id="279" r:id="rId8"/>
    <p:sldId id="281" r:id="rId9"/>
    <p:sldId id="282" r:id="rId10"/>
    <p:sldId id="284" r:id="rId11"/>
    <p:sldId id="285" r:id="rId12"/>
    <p:sldId id="287" r:id="rId13"/>
    <p:sldId id="288" r:id="rId14"/>
    <p:sldId id="289" r:id="rId15"/>
    <p:sldId id="291" r:id="rId16"/>
    <p:sldId id="292" r:id="rId17"/>
    <p:sldId id="312" r:id="rId18"/>
    <p:sldId id="290" r:id="rId19"/>
    <p:sldId id="293" r:id="rId20"/>
    <p:sldId id="294" r:id="rId21"/>
    <p:sldId id="295" r:id="rId22"/>
    <p:sldId id="296" r:id="rId23"/>
    <p:sldId id="297" r:id="rId24"/>
    <p:sldId id="298" r:id="rId25"/>
    <p:sldId id="300" r:id="rId26"/>
    <p:sldId id="299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8" r:id="rId35"/>
    <p:sldId id="313" r:id="rId36"/>
    <p:sldId id="314" r:id="rId37"/>
    <p:sldId id="315" r:id="rId38"/>
    <p:sldId id="317" r:id="rId39"/>
    <p:sldId id="319" r:id="rId40"/>
    <p:sldId id="316" r:id="rId41"/>
    <p:sldId id="321" r:id="rId42"/>
    <p:sldId id="320" r:id="rId43"/>
    <p:sldId id="322" r:id="rId44"/>
    <p:sldId id="304" r:id="rId45"/>
    <p:sldId id="302" r:id="rId46"/>
    <p:sldId id="303" r:id="rId47"/>
    <p:sldId id="301" r:id="rId48"/>
    <p:sldId id="325" r:id="rId49"/>
    <p:sldId id="323" r:id="rId50"/>
    <p:sldId id="324" r:id="rId51"/>
    <p:sldId id="25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2656-DBAC-FF17-59FD-105B2A2AF392}" v="1274" dt="2020-01-10T16:15:58.132"/>
    <p1510:client id="{06667AD3-7535-3D31-45D4-B8A741CE67C4}" v="2277" dt="2019-12-27T16:55:53.197"/>
    <p1510:client id="{4A8D4730-9615-7964-8286-3A90FE20C300}" v="125" dt="2020-01-13T11:23:09.013"/>
    <p1510:client id="{4AE1A526-5DE7-4055-7ED8-54B735FAFED7}" v="18" dt="2019-12-27T17:03:04.471"/>
    <p1510:client id="{5551A0B0-5C5A-A31E-0274-A96B8624E4DC}" v="221" dt="2020-01-07T09:42:10.349"/>
    <p1510:client id="{7E84886E-AAFF-43D5-9948-B17594AE7184}" v="17" dt="2020-01-07T11:20:21.157"/>
    <p1510:client id="{815D9031-2B45-4A1F-BF9B-E7C040A078D6}" v="51" dt="2019-12-22T22:53:48.006"/>
    <p1510:client id="{D95A524F-BDDD-C4E7-A83E-CF9CC6F12DB7}" v="1337" dt="2020-01-10T13:51:29.074"/>
    <p1510:client id="{E12283AC-3FEB-D04A-4FA8-C03E65BF0928}" v="2012" dt="2020-01-07T22:09:3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80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5720-D493-4E8E-8426-4F3DC34DDF35}" type="datetimeFigureOut">
              <a:rPr lang="en-US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3776-87C6-45FE-B086-42666E183C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firstArray</a:t>
            </a:r>
            <a:r>
              <a:rPr lang="en-US"/>
              <a:t> = [1, 2];</a:t>
            </a:r>
          </a:p>
          <a:p>
            <a:r>
              <a:rPr lang="en-US"/>
              <a:t>const </a:t>
            </a:r>
            <a:r>
              <a:rPr lang="en-US" err="1"/>
              <a:t>secondArray</a:t>
            </a:r>
            <a:r>
              <a:rPr lang="en-US"/>
              <a:t> = [3, 4, 5];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thirdArray</a:t>
            </a:r>
            <a:r>
              <a:rPr lang="en-US"/>
              <a:t> = [...</a:t>
            </a:r>
            <a:r>
              <a:rPr lang="en-US" err="1"/>
              <a:t>firstArray</a:t>
            </a:r>
            <a:r>
              <a:rPr lang="en-US"/>
              <a:t>, ...</a:t>
            </a:r>
            <a:r>
              <a:rPr lang="en-US" err="1"/>
              <a:t>secondArray</a:t>
            </a:r>
            <a:r>
              <a:rPr lang="en-US"/>
              <a:t>];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thirdArray</a:t>
            </a:r>
            <a:r>
              <a:rPr lang="en-US"/>
              <a:t>);</a:t>
            </a: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/>
              <a:t>const </a:t>
            </a:r>
            <a:r>
              <a:rPr lang="en-US" err="1"/>
              <a:t>firstObject</a:t>
            </a:r>
            <a:r>
              <a:rPr lang="en-US"/>
              <a:t> = {name: "Jane"};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secondObject</a:t>
            </a:r>
            <a:r>
              <a:rPr lang="en-US"/>
              <a:t> = {surname: "Doe"};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thirdObject</a:t>
            </a:r>
            <a:r>
              <a:rPr lang="en-US"/>
              <a:t> = {...</a:t>
            </a:r>
            <a:r>
              <a:rPr lang="en-US" err="1"/>
              <a:t>firstObject</a:t>
            </a:r>
            <a:r>
              <a:rPr lang="en-US"/>
              <a:t>, ...</a:t>
            </a:r>
            <a:r>
              <a:rPr lang="en-US" err="1"/>
              <a:t>secondObject</a:t>
            </a:r>
            <a:r>
              <a:rPr lang="en-US"/>
              <a:t>};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thirdObject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 , </a:t>
            </a:r>
            <a:r>
              <a:rPr lang="en-US" err="1"/>
              <a:t>fourthElement</a:t>
            </a:r>
            <a:r>
              <a:rPr lang="en-US"/>
              <a:t>] = </a:t>
            </a:r>
            <a:r>
              <a:rPr lang="en-US" err="1"/>
              <a:t>thirdArray</a:t>
            </a:r>
            <a:r>
              <a:rPr lang="en-US"/>
              <a:t>;</a:t>
            </a: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 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const { name, ...rest } = </a:t>
            </a:r>
            <a:r>
              <a:rPr lang="en-US" err="1"/>
              <a:t>thirdObject</a:t>
            </a:r>
            <a:r>
              <a:rPr lang="en-US"/>
              <a:t>;</a:t>
            </a:r>
          </a:p>
          <a:p>
            <a:r>
              <a:rPr lang="en-US"/>
              <a:t>console.log(rest);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callApi("api/getEmployee/2", function(result) {</a:t>
            </a:r>
          </a:p>
          <a:p>
            <a:r>
              <a:rPr lang="en-US"/>
              <a:t>    callApi("api/getSalary/" + result.surname, function(salaryResult) {</a:t>
            </a:r>
          </a:p>
          <a:p>
            <a:r>
              <a:rPr lang="en-US"/>
              <a:t>        callApi("api/getTaxReport/" + salaryResult, function(taxResult) {</a:t>
            </a:r>
          </a:p>
          <a:p>
            <a:r>
              <a:rPr lang="en-US"/>
              <a:t>            callApi("getIncomeTax/" + taxResult, function(incomeTaxResult) {</a:t>
            </a:r>
          </a:p>
          <a:p>
            <a:r>
              <a:rPr lang="en-US"/>
              <a:t>                // ... callback hell starts</a:t>
            </a:r>
          </a:p>
          <a:p>
            <a:r>
              <a:rPr lang="en-US"/>
              <a:t>            }</a:t>
            </a:r>
          </a:p>
          <a:p>
            <a:r>
              <a:rPr lang="en-US"/>
              <a:t>        }</a:t>
            </a:r>
          </a:p>
          <a:p>
            <a:r>
              <a:rPr lang="en-US"/>
              <a:t>    }</a:t>
            </a:r>
          </a:p>
          <a:p>
            <a:r>
              <a:rPr lang="en-US"/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Promise((resolve, reject) =&gt; {</a:t>
            </a:r>
          </a:p>
          <a:p>
            <a:r>
              <a:rPr lang="en-US"/>
              <a:t>    console.log('Initial');</a:t>
            </a:r>
            <a:endParaRPr lang="en-US">
              <a:cs typeface="Calibri"/>
            </a:endParaRPr>
          </a:p>
          <a:p>
            <a:r>
              <a:rPr lang="en-US"/>
              <a:t>    resolve("what we pass to the next step");</a:t>
            </a:r>
            <a:endParaRPr lang="en-US">
              <a:cs typeface="Calibri"/>
            </a:endParaRPr>
          </a:p>
          <a:p>
            <a:r>
              <a:rPr lang="en-US"/>
              <a:t>    // reject() // if we want to throw early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.then((result) =&gt; {</a:t>
            </a:r>
            <a:endParaRPr lang="en-US">
              <a:cs typeface="Calibri"/>
            </a:endParaRPr>
          </a:p>
          <a:p>
            <a:r>
              <a:rPr lang="en-US"/>
              <a:t>    console.log(result);</a:t>
            </a:r>
            <a:endParaRPr lang="en-US">
              <a:cs typeface="Calibri"/>
            </a:endParaRPr>
          </a:p>
          <a:p>
            <a:r>
              <a:rPr lang="en-US"/>
              <a:t>    throw new Error('Something failed');</a:t>
            </a:r>
            <a:endParaRPr lang="en-US">
              <a:cs typeface="Calibri"/>
            </a:endParaRPr>
          </a:p>
          <a:p>
            <a:r>
              <a:rPr lang="en-US"/>
              <a:t>    console.log('Do this');</a:t>
            </a:r>
            <a:endParaRPr lang="en-US">
              <a:cs typeface="Calibri"/>
            </a:endParaRPr>
          </a:p>
          <a:p>
            <a:r>
              <a:rPr lang="en-US"/>
              <a:t>}).then(()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we ever come here?');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.catch((e) =&gt; {</a:t>
            </a:r>
            <a:endParaRPr lang="en-US">
              <a:cs typeface="Calibri"/>
            </a:endParaRPr>
          </a:p>
          <a:p>
            <a:r>
              <a:rPr lang="en-US"/>
              <a:t>    </a:t>
            </a:r>
            <a:r>
              <a:rPr lang="en-US" err="1"/>
              <a:t>console.error</a:t>
            </a:r>
            <a:r>
              <a:rPr lang="en-US"/>
              <a:t>('Error handling: ', e);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this, no matter what happened before');</a:t>
            </a:r>
            <a:endParaRPr lang="en-US">
              <a:cs typeface="Calibri"/>
            </a:endParaRPr>
          </a:p>
          <a:p>
            <a:r>
              <a:rPr lang="en-US"/>
              <a:t>});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testArray</a:t>
            </a:r>
            <a:r>
              <a:rPr lang="en-US"/>
              <a:t> = [1,2,3,4,5];</a:t>
            </a: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,</a:t>
            </a:r>
            <a:r>
              <a:rPr lang="en-US" err="1"/>
              <a:t>fourthElement</a:t>
            </a:r>
            <a:r>
              <a:rPr lang="en-US"/>
              <a:t>] = </a:t>
            </a:r>
            <a:r>
              <a:rPr lang="en-US" err="1"/>
              <a:t>testArray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testObject</a:t>
            </a:r>
            <a:r>
              <a:rPr lang="en-US"/>
              <a:t> = {name: "Jane", surname: "Doe"}</a:t>
            </a:r>
            <a:endParaRPr lang="en-US">
              <a:cs typeface="Calibri"/>
            </a:endParaRPr>
          </a:p>
          <a:p>
            <a:r>
              <a:rPr lang="en-US"/>
              <a:t>const {name, surname} = </a:t>
            </a:r>
            <a:r>
              <a:rPr lang="en-US" err="1"/>
              <a:t>testObject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console.log(name, surname);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const nestedObject = {employee: {workExperience: {company: "Jit Team"}}};</a:t>
            </a:r>
          </a:p>
          <a:p>
            <a:r>
              <a:rPr lang="en-US"/>
              <a:t>const {employee: {workExperience: { company }}} = nestedObject;</a:t>
            </a:r>
          </a:p>
          <a:p>
            <a:r>
              <a:rPr lang="en-US"/>
              <a:t>console.log(company);</a:t>
            </a:r>
          </a:p>
          <a:p>
            <a:endParaRPr lang="en-US"/>
          </a:p>
          <a:p>
            <a:r>
              <a:rPr lang="en-US"/>
              <a:t>const nestedArray = [1,[2,["text"]]];</a:t>
            </a:r>
          </a:p>
          <a:p>
            <a:r>
              <a:rPr lang="en-US"/>
              <a:t>const [, [, [nestedString]]] = nestedArray;</a:t>
            </a:r>
          </a:p>
          <a:p>
            <a:r>
              <a:rPr lang="en-US"/>
              <a:t>console.log(nestedString);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jit.tea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jit.team/" TargetMode="Externa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:a16="http://schemas.microsoft.com/office/drawing/2014/main" xmlns="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:a16="http://schemas.microsoft.com/office/drawing/2014/main" xmlns="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:a16="http://schemas.microsoft.com/office/drawing/2014/main" xmlns="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ACAB7C50-14E2-E94B-B447-A4DC3E6A4F7A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xmlns="" id="{944A5767-4471-E546-8E1A-CB62188D9FF3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4">
            <a:extLst>
              <a:ext uri="{FF2B5EF4-FFF2-40B4-BE49-F238E27FC236}">
                <a16:creationId xmlns:a16="http://schemas.microsoft.com/office/drawing/2014/main" xmlns="" id="{89D45B9A-9C6E-664F-9B95-E719F0F5A99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4" name="Symbol zastępczy obrazu 4">
            <a:extLst>
              <a:ext uri="{FF2B5EF4-FFF2-40B4-BE49-F238E27FC236}">
                <a16:creationId xmlns:a16="http://schemas.microsoft.com/office/drawing/2014/main" xmlns="" id="{5B4837DE-C197-9C4A-B9F6-DDB5271DF6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:a16="http://schemas.microsoft.com/office/drawing/2014/main" xmlns="" id="{49D2876B-EFD6-D940-BD35-44647D9E2B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6" name="Symbol zastępczy tekstu 9">
            <a:extLst>
              <a:ext uri="{FF2B5EF4-FFF2-40B4-BE49-F238E27FC236}">
                <a16:creationId xmlns:a16="http://schemas.microsoft.com/office/drawing/2014/main" xmlns="" id="{EC83499B-73BD-7F44-88A5-A006E49E5E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FFD242"/>
          </a:solidFill>
        </p:spPr>
        <p:txBody>
          <a:bodyPr lIns="0" anchor="ctr" anchorCtr="0"/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:a16="http://schemas.microsoft.com/office/drawing/2014/main" xmlns="" id="{5C1C3BC6-A604-B744-BD40-5A545A33F04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78F57F22-F207-A544-AD3C-4F920901BF4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5238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obrazu 9">
            <a:extLst>
              <a:ext uri="{FF2B5EF4-FFF2-40B4-BE49-F238E27FC236}">
                <a16:creationId xmlns:a16="http://schemas.microsoft.com/office/drawing/2014/main" xmlns="" id="{020A5938-78A7-8842-B1FA-2EC0B59E21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solidFill>
              <a:srgbClr val="4A4A4A"/>
            </a:solidFill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51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abeli 5">
            <a:extLst>
              <a:ext uri="{FF2B5EF4-FFF2-40B4-BE49-F238E27FC236}">
                <a16:creationId xmlns:a16="http://schemas.microsoft.com/office/drawing/2014/main" xmlns="" id="{DB19F2E6-497A-2A46-B3E2-932307B6B79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41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30ECE629-DD7C-194A-AAFB-ED52CEA359D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13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7" y="1591200"/>
            <a:ext cx="11198904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89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3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88EE3715-D343-2543-90DE-596A40C2C6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9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409575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0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wykresu 2">
            <a:extLst>
              <a:ext uri="{FF2B5EF4-FFF2-40B4-BE49-F238E27FC236}">
                <a16:creationId xmlns:a16="http://schemas.microsoft.com/office/drawing/2014/main" xmlns="" id="{57978A20-0365-9E4E-8AEC-E4EC4148D6A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9" name="Symbol zastępczy wykresu 2">
            <a:extLst>
              <a:ext uri="{FF2B5EF4-FFF2-40B4-BE49-F238E27FC236}">
                <a16:creationId xmlns:a16="http://schemas.microsoft.com/office/drawing/2014/main" xmlns="" id="{982B7CCF-61F7-3340-987E-595112EBDA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20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:a16="http://schemas.microsoft.com/office/drawing/2014/main" xmlns="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:a16="http://schemas.microsoft.com/office/drawing/2014/main" xmlns="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:a16="http://schemas.microsoft.com/office/drawing/2014/main" xmlns="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:a16="http://schemas.microsoft.com/office/drawing/2014/main" xmlns="" id="{E227E5C1-1F8F-4D42-963F-EAF96F6E4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BB8CA001-C3ED-F340-8493-7E5CC11E6866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5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C6764791-C1DA-E545-8261-8B3276239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xmlns="" id="{2232F252-9D20-DF4D-AC09-1733D2B006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11" name="Symbol zastępczy tekstu 35">
            <a:extLst>
              <a:ext uri="{FF2B5EF4-FFF2-40B4-BE49-F238E27FC236}">
                <a16:creationId xmlns:a16="http://schemas.microsoft.com/office/drawing/2014/main" xmlns="" id="{4C398A0E-80BF-C846-A6D4-2929C90174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2E2A0D19-7087-F74C-8AD3-EDA83A92B0A6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89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2">
            <a:extLst>
              <a:ext uri="{FF2B5EF4-FFF2-40B4-BE49-F238E27FC236}">
                <a16:creationId xmlns:a16="http://schemas.microsoft.com/office/drawing/2014/main" xmlns="" id="{8AD41331-AC4E-D840-A957-D484BDA66841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xmlns="" id="{3C7876C3-3192-8640-A626-ADDFFD6D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7" name="Symbol zastępczy obrazu 2">
            <a:extLst>
              <a:ext uri="{FF2B5EF4-FFF2-40B4-BE49-F238E27FC236}">
                <a16:creationId xmlns:a16="http://schemas.microsoft.com/office/drawing/2014/main" xmlns="" id="{FBD84A60-72D3-A940-8EDD-BBFEC777750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Symbol zastępczy obrazu 2">
            <a:extLst>
              <a:ext uri="{FF2B5EF4-FFF2-40B4-BE49-F238E27FC236}">
                <a16:creationId xmlns:a16="http://schemas.microsoft.com/office/drawing/2014/main" xmlns="" id="{AC8A3296-7A92-0141-B843-9B7CF994C2EC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ymbol zastępczy obrazu 2">
            <a:extLst>
              <a:ext uri="{FF2B5EF4-FFF2-40B4-BE49-F238E27FC236}">
                <a16:creationId xmlns:a16="http://schemas.microsoft.com/office/drawing/2014/main" xmlns="" id="{2C840CE6-42BB-334F-9E9F-C06FC6E04BA1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Symbol zastępczy obrazu 2">
            <a:extLst>
              <a:ext uri="{FF2B5EF4-FFF2-40B4-BE49-F238E27FC236}">
                <a16:creationId xmlns:a16="http://schemas.microsoft.com/office/drawing/2014/main" xmlns="" id="{CF5D6D92-0CBB-FA41-BED8-5D0D5454B69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Symbol zastępczy obrazu 2">
            <a:extLst>
              <a:ext uri="{FF2B5EF4-FFF2-40B4-BE49-F238E27FC236}">
                <a16:creationId xmlns:a16="http://schemas.microsoft.com/office/drawing/2014/main" xmlns="" id="{5E475FC5-FFAE-5D40-BD9D-BC073E7BCC65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ymbol zastępczy obrazu 2">
            <a:extLst>
              <a:ext uri="{FF2B5EF4-FFF2-40B4-BE49-F238E27FC236}">
                <a16:creationId xmlns:a16="http://schemas.microsoft.com/office/drawing/2014/main" xmlns="" id="{4C39FC5E-9460-CE40-A1D0-549D2D993767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5" name="Symbol zastępczy obrazu 2">
            <a:extLst>
              <a:ext uri="{FF2B5EF4-FFF2-40B4-BE49-F238E27FC236}">
                <a16:creationId xmlns:a16="http://schemas.microsoft.com/office/drawing/2014/main" xmlns="" id="{DFE1810F-AF3A-E541-A27B-1CD9843D5157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obrazu 2">
            <a:extLst>
              <a:ext uri="{FF2B5EF4-FFF2-40B4-BE49-F238E27FC236}">
                <a16:creationId xmlns:a16="http://schemas.microsoft.com/office/drawing/2014/main" xmlns="" id="{6BBCB1AD-9BC5-DD4E-A60C-B6C66C186A11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2">
            <a:extLst>
              <a:ext uri="{FF2B5EF4-FFF2-40B4-BE49-F238E27FC236}">
                <a16:creationId xmlns:a16="http://schemas.microsoft.com/office/drawing/2014/main" xmlns="" id="{A1BA5D46-7BAD-474F-8D8C-0511EC2D2B93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2">
            <a:extLst>
              <a:ext uri="{FF2B5EF4-FFF2-40B4-BE49-F238E27FC236}">
                <a16:creationId xmlns:a16="http://schemas.microsoft.com/office/drawing/2014/main" xmlns="" id="{FEA84FB4-BEB2-FA45-ACE3-7B230DA467EF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obrazu 2">
            <a:extLst>
              <a:ext uri="{FF2B5EF4-FFF2-40B4-BE49-F238E27FC236}">
                <a16:creationId xmlns:a16="http://schemas.microsoft.com/office/drawing/2014/main" xmlns="" id="{FC98C402-919C-B749-B23C-CBC001B2E9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20" name="Dowolny kształt 19">
            <a:extLst>
              <a:ext uri="{FF2B5EF4-FFF2-40B4-BE49-F238E27FC236}">
                <a16:creationId xmlns:a16="http://schemas.microsoft.com/office/drawing/2014/main" xmlns="" id="{4217C7F2-9DA6-4546-9D6F-60583FA800ED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olny kształt 20">
            <a:extLst>
              <a:ext uri="{FF2B5EF4-FFF2-40B4-BE49-F238E27FC236}">
                <a16:creationId xmlns:a16="http://schemas.microsoft.com/office/drawing/2014/main" xmlns="" id="{507F5419-28ED-B747-BB88-CFA04A927BF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38D95C6C-F6A5-8D44-BFC7-7A249F225479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Dowolny kształt 22">
            <a:extLst>
              <a:ext uri="{FF2B5EF4-FFF2-40B4-BE49-F238E27FC236}">
                <a16:creationId xmlns:a16="http://schemas.microsoft.com/office/drawing/2014/main" xmlns="" id="{0745B0E2-D76A-8844-9AED-3054170E523A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6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:a16="http://schemas.microsoft.com/office/drawing/2014/main" xmlns="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:a16="http://schemas.microsoft.com/office/drawing/2014/main" xmlns="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:a16="http://schemas.microsoft.com/office/drawing/2014/main" xmlns="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:a16="http://schemas.microsoft.com/office/drawing/2014/main" xmlns="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:a16="http://schemas.microsoft.com/office/drawing/2014/main" xmlns="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20F5B6EC-E457-2B46-A31E-E9DED558587D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12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:a16="http://schemas.microsoft.com/office/drawing/2014/main" xmlns="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:a16="http://schemas.microsoft.com/office/drawing/2014/main" xmlns="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:a16="http://schemas.microsoft.com/office/drawing/2014/main" xmlns="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02776890-1699-EC44-8AB6-4680CCF7358C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8B52AE70-F0DE-DE41-A5AE-61FAF215B578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20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:a16="http://schemas.microsoft.com/office/drawing/2014/main" xmlns="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:a16="http://schemas.microsoft.com/office/drawing/2014/main" xmlns="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:a16="http://schemas.microsoft.com/office/drawing/2014/main" xmlns="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:a16="http://schemas.microsoft.com/office/drawing/2014/main" xmlns="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:a16="http://schemas.microsoft.com/office/drawing/2014/main" xmlns="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43BA0C07-383A-F643-A230-49F8B37E4A65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92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:a16="http://schemas.microsoft.com/office/drawing/2014/main" xmlns="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xmlns="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xmlns="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xmlns="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xmlns="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xmlns="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xmlns="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xmlns="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xmlns="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xmlns="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xmlns="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xmlns="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xmlns="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xmlns="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xmlns="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xmlns="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xmlns="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xmlns="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xmlns="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:a16="http://schemas.microsoft.com/office/drawing/2014/main" xmlns="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:a16="http://schemas.microsoft.com/office/drawing/2014/main" xmlns="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:a16="http://schemas.microsoft.com/office/drawing/2014/main" xmlns="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xmlns="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xmlns="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xmlns="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xmlns="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xmlns="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:a16="http://schemas.microsoft.com/office/drawing/2014/main" xmlns="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:a16="http://schemas.microsoft.com/office/drawing/2014/main" xmlns="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xmlns="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xmlns="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xmlns="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:a16="http://schemas.microsoft.com/office/drawing/2014/main" xmlns="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xmlns="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xmlns="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xmlns="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xmlns="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:a16="http://schemas.microsoft.com/office/drawing/2014/main" xmlns="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:a16="http://schemas.microsoft.com/office/drawing/2014/main" xmlns="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:a16="http://schemas.microsoft.com/office/drawing/2014/main" xmlns="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:a16="http://schemas.microsoft.com/office/drawing/2014/main" xmlns="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:a16="http://schemas.microsoft.com/office/drawing/2014/main" xmlns="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:a16="http://schemas.microsoft.com/office/drawing/2014/main" xmlns="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:a16="http://schemas.microsoft.com/office/drawing/2014/main" xmlns="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:a16="http://schemas.microsoft.com/office/drawing/2014/main" xmlns="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:a16="http://schemas.microsoft.com/office/drawing/2014/main" xmlns="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:a16="http://schemas.microsoft.com/office/drawing/2014/main" xmlns="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:a16="http://schemas.microsoft.com/office/drawing/2014/main" xmlns="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:a16="http://schemas.microsoft.com/office/drawing/2014/main" xmlns="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:a16="http://schemas.microsoft.com/office/drawing/2014/main" xmlns="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:a16="http://schemas.microsoft.com/office/drawing/2014/main" xmlns="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:a16="http://schemas.microsoft.com/office/drawing/2014/main" xmlns="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:a16="http://schemas.microsoft.com/office/drawing/2014/main" xmlns="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:a16="http://schemas.microsoft.com/office/drawing/2014/main" xmlns="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:a16="http://schemas.microsoft.com/office/drawing/2014/main" xmlns="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:a16="http://schemas.microsoft.com/office/drawing/2014/main" xmlns="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:a16="http://schemas.microsoft.com/office/drawing/2014/main" xmlns="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:a16="http://schemas.microsoft.com/office/drawing/2014/main" xmlns="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xmlns="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:a16="http://schemas.microsoft.com/office/drawing/2014/main" xmlns="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:a16="http://schemas.microsoft.com/office/drawing/2014/main" xmlns="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:a16="http://schemas.microsoft.com/office/drawing/2014/main" xmlns="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:a16="http://schemas.microsoft.com/office/drawing/2014/main" xmlns="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:a16="http://schemas.microsoft.com/office/drawing/2014/main" xmlns="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:a16="http://schemas.microsoft.com/office/drawing/2014/main" xmlns="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:a16="http://schemas.microsoft.com/office/drawing/2014/main" xmlns="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:a16="http://schemas.microsoft.com/office/drawing/2014/main" xmlns="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xmlns="" id="{16F618B1-42B7-8B4D-BBA6-1B11D1906C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81127" y="3457308"/>
            <a:ext cx="3015102" cy="1019814"/>
          </a:xfrm>
          <a:prstGeom prst="rect">
            <a:avLst/>
          </a:prstGeom>
        </p:spPr>
      </p:pic>
      <p:sp>
        <p:nvSpPr>
          <p:cNvPr id="89" name="Symbol zastępczy tekstu 35">
            <a:extLst>
              <a:ext uri="{FF2B5EF4-FFF2-40B4-BE49-F238E27FC236}">
                <a16:creationId xmlns:a16="http://schemas.microsoft.com/office/drawing/2014/main" xmlns="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:a16="http://schemas.microsoft.com/office/drawing/2014/main" xmlns="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xmlns="" id="{35E74451-8699-6349-8B19-74CA8CB31064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29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razu 4">
            <a:extLst>
              <a:ext uri="{FF2B5EF4-FFF2-40B4-BE49-F238E27FC236}">
                <a16:creationId xmlns:a16="http://schemas.microsoft.com/office/drawing/2014/main" xmlns="" id="{2F65EEAC-9BD7-D146-A097-78537E3721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Równoległobok 32">
            <a:extLst>
              <a:ext uri="{FF2B5EF4-FFF2-40B4-BE49-F238E27FC236}">
                <a16:creationId xmlns:a16="http://schemas.microsoft.com/office/drawing/2014/main" xmlns="" id="{127E248F-F847-8540-83B7-544BE6F773C8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ównoległobok 32">
            <a:extLst>
              <a:ext uri="{FF2B5EF4-FFF2-40B4-BE49-F238E27FC236}">
                <a16:creationId xmlns:a16="http://schemas.microsoft.com/office/drawing/2014/main" xmlns="" id="{050FD401-23B1-904B-A0E9-970C38F5F452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0" y="4858254"/>
            <a:ext cx="7284203" cy="1431639"/>
          </a:xfrm>
          <a:prstGeom prst="rect">
            <a:avLst/>
          </a:prstGeom>
          <a:solidFill>
            <a:schemeClr val="bg1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pic>
        <p:nvPicPr>
          <p:cNvPr id="12" name="Grafika 11">
            <a:extLst>
              <a:ext uri="{FF2B5EF4-FFF2-40B4-BE49-F238E27FC236}">
                <a16:creationId xmlns:a16="http://schemas.microsoft.com/office/drawing/2014/main" xmlns="" id="{D5294B0D-B42A-7A48-B25B-BAC25317A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58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3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46120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08707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906D1A6E-A080-524F-94A0-F9CE802E354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1866015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obrazu 4">
            <a:extLst>
              <a:ext uri="{FF2B5EF4-FFF2-40B4-BE49-F238E27FC236}">
                <a16:creationId xmlns:a16="http://schemas.microsoft.com/office/drawing/2014/main" xmlns="" id="{FA65D4A7-AA95-5443-B7A6-3D7CF4B3CD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983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Symbol zastępczy obrazu 4">
            <a:extLst>
              <a:ext uri="{FF2B5EF4-FFF2-40B4-BE49-F238E27FC236}">
                <a16:creationId xmlns:a16="http://schemas.microsoft.com/office/drawing/2014/main" xmlns="" id="{4C9D590F-EC2B-6144-9B36-6FAB6DAC34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:a16="http://schemas.microsoft.com/office/drawing/2014/main" xmlns="" id="{7186E841-A91B-2943-80E5-874EA1C0F74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7FFB29FC-A2F3-5842-BE96-B4F92277F42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obrazu 4">
            <a:extLst>
              <a:ext uri="{FF2B5EF4-FFF2-40B4-BE49-F238E27FC236}">
                <a16:creationId xmlns:a16="http://schemas.microsoft.com/office/drawing/2014/main" xmlns="" id="{88ED5D34-6641-F447-A359-401CD1B78F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:a16="http://schemas.microsoft.com/office/drawing/2014/main" xmlns="" id="{E805F6F3-4A67-9F44-A1E7-D072CAAD0E0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599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obrazu 4">
            <a:extLst>
              <a:ext uri="{FF2B5EF4-FFF2-40B4-BE49-F238E27FC236}">
                <a16:creationId xmlns:a16="http://schemas.microsoft.com/office/drawing/2014/main" xmlns="" id="{5DA1E11A-BAE8-C541-AE34-902B5BAD4DB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:a16="http://schemas.microsoft.com/office/drawing/2014/main" xmlns="" id="{94F6D38B-BB88-0F4B-B11E-B7939AEF9BD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:a16="http://schemas.microsoft.com/office/drawing/2014/main" xmlns="" id="{CFDB6851-2A6E-0C43-BE25-340A0A0E30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8" name="Symbol zastępczy obrazu 4">
            <a:extLst>
              <a:ext uri="{FF2B5EF4-FFF2-40B4-BE49-F238E27FC236}">
                <a16:creationId xmlns:a16="http://schemas.microsoft.com/office/drawing/2014/main" xmlns="" id="{D792EC98-781D-DC4E-9896-6E3BB883EF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ekstu 9">
            <a:extLst>
              <a:ext uri="{FF2B5EF4-FFF2-40B4-BE49-F238E27FC236}">
                <a16:creationId xmlns:a16="http://schemas.microsoft.com/office/drawing/2014/main" xmlns="" id="{94A2A4AC-6772-1C4E-96FE-7FB40B6212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7C7C7C"/>
          </a:solidFill>
        </p:spPr>
        <p:txBody>
          <a:bodyPr lIns="0" anchor="ctr" anchorCtr="0"/>
          <a:lstStyle>
            <a:lvl1pPr marL="342900" marR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22" name="Symbol zastępczy obrazu 4">
            <a:extLst>
              <a:ext uri="{FF2B5EF4-FFF2-40B4-BE49-F238E27FC236}">
                <a16:creationId xmlns:a16="http://schemas.microsoft.com/office/drawing/2014/main" xmlns="" id="{951230A0-7FA7-5842-B224-C8F29F4D624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8777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:a16="http://schemas.microsoft.com/office/drawing/2014/main" xmlns="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xmlns="" id="{C40ECE54-D0C6-FC4C-974E-701910909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0311" y="3734820"/>
            <a:ext cx="2399453" cy="58320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xmlns="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xmlns="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xmlns="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xmlns="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xmlns="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xmlns="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xmlns="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xmlns="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xmlns="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xmlns="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xmlns="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xmlns="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xmlns="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xmlns="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xmlns="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xmlns="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xmlns="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xmlns="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:a16="http://schemas.microsoft.com/office/drawing/2014/main" xmlns="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:a16="http://schemas.microsoft.com/office/drawing/2014/main" xmlns="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:a16="http://schemas.microsoft.com/office/drawing/2014/main" xmlns="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xmlns="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xmlns="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xmlns="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xmlns="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xmlns="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:a16="http://schemas.microsoft.com/office/drawing/2014/main" xmlns="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:a16="http://schemas.microsoft.com/office/drawing/2014/main" xmlns="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xmlns="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xmlns="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xmlns="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:a16="http://schemas.microsoft.com/office/drawing/2014/main" xmlns="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xmlns="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xmlns="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xmlns="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xmlns="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:a16="http://schemas.microsoft.com/office/drawing/2014/main" xmlns="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:a16="http://schemas.microsoft.com/office/drawing/2014/main" xmlns="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:a16="http://schemas.microsoft.com/office/drawing/2014/main" xmlns="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:a16="http://schemas.microsoft.com/office/drawing/2014/main" xmlns="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:a16="http://schemas.microsoft.com/office/drawing/2014/main" xmlns="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:a16="http://schemas.microsoft.com/office/drawing/2014/main" xmlns="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:a16="http://schemas.microsoft.com/office/drawing/2014/main" xmlns="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:a16="http://schemas.microsoft.com/office/drawing/2014/main" xmlns="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:a16="http://schemas.microsoft.com/office/drawing/2014/main" xmlns="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:a16="http://schemas.microsoft.com/office/drawing/2014/main" xmlns="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:a16="http://schemas.microsoft.com/office/drawing/2014/main" xmlns="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:a16="http://schemas.microsoft.com/office/drawing/2014/main" xmlns="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:a16="http://schemas.microsoft.com/office/drawing/2014/main" xmlns="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:a16="http://schemas.microsoft.com/office/drawing/2014/main" xmlns="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:a16="http://schemas.microsoft.com/office/drawing/2014/main" xmlns="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:a16="http://schemas.microsoft.com/office/drawing/2014/main" xmlns="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:a16="http://schemas.microsoft.com/office/drawing/2014/main" xmlns="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:a16="http://schemas.microsoft.com/office/drawing/2014/main" xmlns="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:a16="http://schemas.microsoft.com/office/drawing/2014/main" xmlns="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:a16="http://schemas.microsoft.com/office/drawing/2014/main" xmlns="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:a16="http://schemas.microsoft.com/office/drawing/2014/main" xmlns="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xmlns="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:a16="http://schemas.microsoft.com/office/drawing/2014/main" xmlns="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:a16="http://schemas.microsoft.com/office/drawing/2014/main" xmlns="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:a16="http://schemas.microsoft.com/office/drawing/2014/main" xmlns="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:a16="http://schemas.microsoft.com/office/drawing/2014/main" xmlns="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:a16="http://schemas.microsoft.com/office/drawing/2014/main" xmlns="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:a16="http://schemas.microsoft.com/office/drawing/2014/main" xmlns="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:a16="http://schemas.microsoft.com/office/drawing/2014/main" xmlns="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:a16="http://schemas.microsoft.com/office/drawing/2014/main" xmlns="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Symbol zastępczy tekstu 35">
            <a:extLst>
              <a:ext uri="{FF2B5EF4-FFF2-40B4-BE49-F238E27FC236}">
                <a16:creationId xmlns:a16="http://schemas.microsoft.com/office/drawing/2014/main" xmlns="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chemeClr val="bg1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:a16="http://schemas.microsoft.com/office/drawing/2014/main" xmlns="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xmlns="" id="{E7CE6447-5F08-2B45-B4B1-905FBD843C37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3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37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obrazu 9">
            <a:extLst>
              <a:ext uri="{FF2B5EF4-FFF2-40B4-BE49-F238E27FC236}">
                <a16:creationId xmlns:a16="http://schemas.microsoft.com/office/drawing/2014/main" xmlns="" id="{A8829EB4-BB58-FA47-9A59-BC7768DCE7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356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556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357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8" y="1591200"/>
            <a:ext cx="11198903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80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8DF7D9B8-6762-DA4D-8C4D-7909E623CC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363538" indent="-239713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133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95CE9177-D1A7-A740-A41D-91283288DA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065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:a16="http://schemas.microsoft.com/office/drawing/2014/main" xmlns="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:a16="http://schemas.microsoft.com/office/drawing/2014/main" xmlns="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:a16="http://schemas.microsoft.com/office/drawing/2014/main" xmlns="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:a16="http://schemas.microsoft.com/office/drawing/2014/main" xmlns="" id="{C514E248-F843-6340-8BAC-72DBE615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EE07198B-8F07-4A4F-B517-77E0025F83AB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21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6EA6788B-C07F-FD44-8177-D0EB9906A5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C673F9FA-CDC6-AC49-910A-C149FB7D3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83859C03-11E5-FB49-8BE8-74CED0B7A18F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03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xmlns="" id="{B54C30B7-B135-9946-90CB-7A6A2A6231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ymbol zastępczy obrazu 2">
            <a:extLst>
              <a:ext uri="{FF2B5EF4-FFF2-40B4-BE49-F238E27FC236}">
                <a16:creationId xmlns:a16="http://schemas.microsoft.com/office/drawing/2014/main" xmlns="" id="{BF25EE85-3681-9A41-BC03-C2C4DDECE94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pic>
        <p:nvPicPr>
          <p:cNvPr id="21" name="Grafika 20">
            <a:extLst>
              <a:ext uri="{FF2B5EF4-FFF2-40B4-BE49-F238E27FC236}">
                <a16:creationId xmlns:a16="http://schemas.microsoft.com/office/drawing/2014/main" xmlns="" id="{D6E2D9BD-CFE8-314A-AB97-42658D95E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22" name="Symbol zastępczy obrazu 2">
            <a:extLst>
              <a:ext uri="{FF2B5EF4-FFF2-40B4-BE49-F238E27FC236}">
                <a16:creationId xmlns:a16="http://schemas.microsoft.com/office/drawing/2014/main" xmlns="" id="{526032C6-75A7-CB4B-B137-2823310EBD74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3" name="Symbol zastępczy obrazu 2">
            <a:extLst>
              <a:ext uri="{FF2B5EF4-FFF2-40B4-BE49-F238E27FC236}">
                <a16:creationId xmlns:a16="http://schemas.microsoft.com/office/drawing/2014/main" xmlns="" id="{6333F177-C7D3-BC4D-A8C7-C48A1592D235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4" name="Symbol zastępczy obrazu 2">
            <a:extLst>
              <a:ext uri="{FF2B5EF4-FFF2-40B4-BE49-F238E27FC236}">
                <a16:creationId xmlns:a16="http://schemas.microsoft.com/office/drawing/2014/main" xmlns="" id="{2D1993D9-F8D3-5241-8C7B-6B4325D02A73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5" name="Symbol zastępczy obrazu 2">
            <a:extLst>
              <a:ext uri="{FF2B5EF4-FFF2-40B4-BE49-F238E27FC236}">
                <a16:creationId xmlns:a16="http://schemas.microsoft.com/office/drawing/2014/main" xmlns="" id="{FB2466E1-DDAC-4C41-99C2-F62A1B9AF5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6" name="Symbol zastępczy obrazu 2">
            <a:extLst>
              <a:ext uri="{FF2B5EF4-FFF2-40B4-BE49-F238E27FC236}">
                <a16:creationId xmlns:a16="http://schemas.microsoft.com/office/drawing/2014/main" xmlns="" id="{5CF1A319-1FF6-F245-B4BE-F8756CED34F2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7" name="Symbol zastępczy obrazu 2">
            <a:extLst>
              <a:ext uri="{FF2B5EF4-FFF2-40B4-BE49-F238E27FC236}">
                <a16:creationId xmlns:a16="http://schemas.microsoft.com/office/drawing/2014/main" xmlns="" id="{4AAD53F0-C028-AE45-8450-FA8EB33489F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8" name="Symbol zastępczy obrazu 2">
            <a:extLst>
              <a:ext uri="{FF2B5EF4-FFF2-40B4-BE49-F238E27FC236}">
                <a16:creationId xmlns:a16="http://schemas.microsoft.com/office/drawing/2014/main" xmlns="" id="{07EDECCA-2ECE-E74C-87B5-0CFA91C0A4F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9" name="Symbol zastępczy obrazu 2">
            <a:extLst>
              <a:ext uri="{FF2B5EF4-FFF2-40B4-BE49-F238E27FC236}">
                <a16:creationId xmlns:a16="http://schemas.microsoft.com/office/drawing/2014/main" xmlns="" id="{9FD9FEA1-8EA9-4C4E-8A93-B32C4B88E578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0" name="Symbol zastępczy obrazu 2">
            <a:extLst>
              <a:ext uri="{FF2B5EF4-FFF2-40B4-BE49-F238E27FC236}">
                <a16:creationId xmlns:a16="http://schemas.microsoft.com/office/drawing/2014/main" xmlns="" id="{FA104BB3-29F3-CA4A-82D7-69748C79DF9C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2" name="Symbol zastępczy obrazu 2">
            <a:extLst>
              <a:ext uri="{FF2B5EF4-FFF2-40B4-BE49-F238E27FC236}">
                <a16:creationId xmlns:a16="http://schemas.microsoft.com/office/drawing/2014/main" xmlns="" id="{D50CDFAA-3389-D84A-8EDC-83EFA36CC060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3" name="Symbol zastępczy obrazu 2">
            <a:extLst>
              <a:ext uri="{FF2B5EF4-FFF2-40B4-BE49-F238E27FC236}">
                <a16:creationId xmlns:a16="http://schemas.microsoft.com/office/drawing/2014/main" xmlns="" id="{40DCE8AB-8577-8847-90EE-567F1EBB91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16" name="Dowolny kształt 15">
            <a:extLst>
              <a:ext uri="{FF2B5EF4-FFF2-40B4-BE49-F238E27FC236}">
                <a16:creationId xmlns:a16="http://schemas.microsoft.com/office/drawing/2014/main" xmlns="" id="{06516A5D-C568-3947-9B21-8AE7BE6B62EC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 16">
            <a:extLst>
              <a:ext uri="{FF2B5EF4-FFF2-40B4-BE49-F238E27FC236}">
                <a16:creationId xmlns:a16="http://schemas.microsoft.com/office/drawing/2014/main" xmlns="" id="{3AE87D09-F7D5-594E-9D23-8C9CA7F016A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 17">
            <a:extLst>
              <a:ext uri="{FF2B5EF4-FFF2-40B4-BE49-F238E27FC236}">
                <a16:creationId xmlns:a16="http://schemas.microsoft.com/office/drawing/2014/main" xmlns="" id="{358836B8-323D-DF4E-A462-D7767BCE513E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 18">
            <a:extLst>
              <a:ext uri="{FF2B5EF4-FFF2-40B4-BE49-F238E27FC236}">
                <a16:creationId xmlns:a16="http://schemas.microsoft.com/office/drawing/2014/main" xmlns="" id="{6108E641-EF34-1847-8D9A-2CCE61D91DB4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21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:a16="http://schemas.microsoft.com/office/drawing/2014/main" xmlns="" id="{2B7DF205-4B10-C94E-A2B1-B72385E71F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-1055" y="4858254"/>
            <a:ext cx="7286400" cy="1431641"/>
          </a:xfrm>
          <a:prstGeom prst="rect">
            <a:avLst/>
          </a:prstGeom>
          <a:solidFill>
            <a:srgbClr val="4A4A4A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5C3893F7-527F-6540-A400-648876CF1ABE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ównoległobok 32">
            <a:extLst>
              <a:ext uri="{FF2B5EF4-FFF2-40B4-BE49-F238E27FC236}">
                <a16:creationId xmlns:a16="http://schemas.microsoft.com/office/drawing/2014/main" xmlns="" id="{1F854479-615E-F249-AC86-000100ED5299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xmlns="" id="{9D4DDD41-13DB-644B-8061-87B478A07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5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6913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5975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6271D126-51DD-BD49-BD68-B040ECD41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42895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833F4995-7606-D749-A251-A859D2230DE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82381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obrazu 4">
            <a:extLst>
              <a:ext uri="{FF2B5EF4-FFF2-40B4-BE49-F238E27FC236}">
                <a16:creationId xmlns:a16="http://schemas.microsoft.com/office/drawing/2014/main" xmlns="" id="{0E763088-F8F6-5E4F-BACC-90BE8BB29E8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:a16="http://schemas.microsoft.com/office/drawing/2014/main" xmlns="" id="{26CD0EEB-0EF2-2E4B-959A-E3D5418739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D7F38BEE-2E11-574E-AA60-6DEBA2287E1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:a16="http://schemas.microsoft.com/office/drawing/2014/main" xmlns="" id="{950AC5EF-BCA3-0C47-BB27-391AE1A8417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2" name="Symbol zastępczy obrazu 4">
            <a:extLst>
              <a:ext uri="{FF2B5EF4-FFF2-40B4-BE49-F238E27FC236}">
                <a16:creationId xmlns:a16="http://schemas.microsoft.com/office/drawing/2014/main" xmlns="" id="{9D794236-7817-5448-B632-1D06A53E92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1417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F7D19888-EA9B-1143-B53F-4801FB93F3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:a16="http://schemas.microsoft.com/office/drawing/2014/main" xmlns="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5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41" r:id="rId3"/>
    <p:sldLayoutId id="2147483876" r:id="rId4"/>
    <p:sldLayoutId id="2147483842" r:id="rId5"/>
    <p:sldLayoutId id="2147483871" r:id="rId6"/>
    <p:sldLayoutId id="2147483873" r:id="rId7"/>
    <p:sldLayoutId id="2147483843" r:id="rId8"/>
    <p:sldLayoutId id="2147483851" r:id="rId9"/>
    <p:sldLayoutId id="2147483855" r:id="rId10"/>
    <p:sldLayoutId id="2147483845" r:id="rId11"/>
    <p:sldLayoutId id="2147483859" r:id="rId12"/>
    <p:sldLayoutId id="2147483860" r:id="rId13"/>
    <p:sldLayoutId id="2147483867" r:id="rId14"/>
    <p:sldLayoutId id="2147483869" r:id="rId15"/>
    <p:sldLayoutId id="2147483861" r:id="rId16"/>
    <p:sldLayoutId id="2147483846" r:id="rId17"/>
    <p:sldLayoutId id="2147483865" r:id="rId18"/>
    <p:sldLayoutId id="2147483863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FFD242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FontTx/>
        <a:buNone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Char char="o"/>
        <a:tabLst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2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:a16="http://schemas.microsoft.com/office/drawing/2014/main" xmlns="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xmlns="" id="{FE0BFAB8-4299-E348-896F-36D576F510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47" r:id="rId2"/>
    <p:sldLayoutId id="2147483833" r:id="rId3"/>
    <p:sldLayoutId id="2147483875" r:id="rId4"/>
    <p:sldLayoutId id="2147483810" r:id="rId5"/>
    <p:sldLayoutId id="2147483870" r:id="rId6"/>
    <p:sldLayoutId id="2147483872" r:id="rId7"/>
    <p:sldLayoutId id="2147483784" r:id="rId8"/>
    <p:sldLayoutId id="2147483850" r:id="rId9"/>
    <p:sldLayoutId id="2147483854" r:id="rId10"/>
    <p:sldLayoutId id="2147483831" r:id="rId11"/>
    <p:sldLayoutId id="2147483856" r:id="rId12"/>
    <p:sldLayoutId id="2147483857" r:id="rId13"/>
    <p:sldLayoutId id="2147483866" r:id="rId14"/>
    <p:sldLayoutId id="2147483868" r:id="rId15"/>
    <p:sldLayoutId id="2147483858" r:id="rId16"/>
    <p:sldLayoutId id="2147483835" r:id="rId17"/>
    <p:sldLayoutId id="2147483832" r:id="rId18"/>
    <p:sldLayoutId id="2147483862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4A4A4A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None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SzPct val="100000"/>
        <a:buFont typeface="Courier New" panose="02070309020205020404" pitchFamily="49" charset="0"/>
        <a:buChar char="o"/>
        <a:tabLst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sandbox.io/s/jovial-architecture-qug6t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uzio/react-course-examples/tree/master/es6+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blazing-dream-hcsxv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stupefied-kalam-zdp8o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uzio/react-course-examples/tree/master/es6-examp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awesome-cloud-qdksh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odesandbox.io/s/great-mayer-vcduw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>
                <a:cs typeface="Arial"/>
              </a:rPr>
              <a:t>ES6+ and </a:t>
            </a:r>
            <a:r>
              <a:rPr lang="pl-PL" err="1">
                <a:cs typeface="Arial"/>
              </a:rPr>
              <a:t>React</a:t>
            </a:r>
            <a:r>
              <a:rPr lang="pl-PL">
                <a:cs typeface="Arial"/>
              </a:rPr>
              <a:t> </a:t>
            </a:r>
            <a:r>
              <a:rPr lang="pl-PL" err="1">
                <a:cs typeface="Arial"/>
              </a:rPr>
              <a:t>crash</a:t>
            </a:r>
            <a:r>
              <a:rPr lang="pl-PL">
                <a:cs typeface="Arial"/>
              </a:rPr>
              <a:t> </a:t>
            </a:r>
            <a:r>
              <a:rPr lang="pl-PL" err="1">
                <a:cs typeface="Arial"/>
              </a:rPr>
              <a:t>course</a:t>
            </a:r>
            <a:endParaRPr lang="pl-PL" err="1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007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latin typeface="Arial"/>
                <a:cs typeface="Arial"/>
              </a:rPr>
              <a:t>Promises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have</a:t>
            </a:r>
            <a:r>
              <a:rPr lang="pl-PL">
                <a:latin typeface="Arial"/>
                <a:cs typeface="Arial"/>
              </a:rPr>
              <a:t> a </a:t>
            </a:r>
            <a:r>
              <a:rPr lang="pl-PL" err="1">
                <a:latin typeface="Arial"/>
                <a:cs typeface="Arial"/>
              </a:rPr>
              <a:t>straightforward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syntax</a:t>
            </a:r>
            <a:endParaRPr lang="en-US" err="1">
              <a:latin typeface="Moderat JIT"/>
              <a:cs typeface="Arial"/>
            </a:endParaRPr>
          </a:p>
          <a:p>
            <a:pPr lvl="2"/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endParaRPr lang="pl-PL" sz="140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return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 to 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step,</a:t>
            </a:r>
            <a:endParaRPr lang="pl-PL" sz="1400">
              <a:latin typeface="Arial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throw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 </a:t>
            </a:r>
            <a:r>
              <a:rPr lang="pl-PL" sz="1400" err="1">
                <a:latin typeface="Arial"/>
                <a:cs typeface="Arial"/>
              </a:rPr>
              <a:t>early</a:t>
            </a:r>
            <a:endParaRPr lang="pl-PL" sz="1400" err="1">
              <a:latin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The 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then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declare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behavior</a:t>
            </a:r>
            <a:r>
              <a:rPr lang="pl-PL" sz="1400">
                <a:latin typeface="Arial"/>
                <a:cs typeface="Arial"/>
              </a:rPr>
              <a:t> for</a:t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 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</a:t>
            </a:r>
            <a:endParaRPr lang="pl-PL" sz="1400"/>
          </a:p>
          <a:p>
            <a:pPr lvl="2"/>
            <a:r>
              <a:rPr lang="pl-PL" sz="1400">
                <a:latin typeface="Arial"/>
                <a:cs typeface="Arial"/>
              </a:rPr>
              <a:t>The 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catch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makes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sure</a:t>
            </a:r>
            <a:r>
              <a:rPr lang="pl-PL" sz="1400">
                <a:latin typeface="Arial"/>
                <a:cs typeface="Arial"/>
              </a:rPr>
              <a:t> we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have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universal</a:t>
            </a:r>
            <a:r>
              <a:rPr lang="pl-PL" sz="1400">
                <a:latin typeface="Arial"/>
                <a:cs typeface="Arial"/>
              </a:rPr>
              <a:t/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error </a:t>
            </a:r>
            <a:r>
              <a:rPr lang="pl-PL" sz="1400" err="1">
                <a:latin typeface="Arial"/>
                <a:cs typeface="Arial"/>
              </a:rPr>
              <a:t>handling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method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work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regardless</a:t>
            </a:r>
            <a:r>
              <a:rPr lang="pl-PL" sz="1400">
                <a:latin typeface="Arial"/>
                <a:cs typeface="Arial"/>
              </a:rPr>
              <a:t> of</a:t>
            </a:r>
            <a:br>
              <a:rPr lang="pl-PL" sz="1400">
                <a:latin typeface="Arial"/>
                <a:cs typeface="Arial"/>
              </a:rPr>
            </a:b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step </a:t>
            </a:r>
            <a:r>
              <a:rPr lang="pl-PL" sz="1400" err="1">
                <a:latin typeface="Arial"/>
                <a:cs typeface="Arial"/>
              </a:rPr>
              <a:t>would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in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</a:t>
            </a:r>
            <a:endParaRPr lang="pl-PL" sz="1400"/>
          </a:p>
          <a:p>
            <a:pPr lvl="3"/>
            <a:endParaRPr lang="pl-PL" sz="1400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8187B340-3EA2-4C9A-A7D7-00E1438A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79" y="1348763"/>
            <a:ext cx="5920901" cy="35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8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chemeClr val="accent5"/>
                </a:solidFill>
                <a:latin typeface="Arial"/>
                <a:cs typeface="Arial"/>
              </a:rPr>
              <a:t>Destructuring</a:t>
            </a:r>
            <a:r>
              <a:rPr lang="pl-PL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err="1">
                <a:latin typeface="Arial"/>
                <a:cs typeface="Arial"/>
              </a:rPr>
              <a:t>allows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us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assign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parts</a:t>
            </a:r>
            <a:r>
              <a:rPr lang="pl-PL">
                <a:latin typeface="Arial"/>
                <a:cs typeface="Arial"/>
              </a:rPr>
              <a:t> of </a:t>
            </a:r>
            <a:r>
              <a:rPr lang="pl-PL" err="1">
                <a:latin typeface="Arial"/>
                <a:cs typeface="Arial"/>
              </a:rPr>
              <a:t>arrays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or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objects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new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variables</a:t>
            </a:r>
            <a:endParaRPr lang="pl-PL" err="1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  <a:cs typeface="Arial"/>
            </a:endParaRPr>
          </a:p>
          <a:p>
            <a:r>
              <a:rPr lang="pl-PL">
                <a:latin typeface="Arial"/>
              </a:rPr>
              <a:t>Accessing deeply nested properties/elements is especially easy when using destructuring</a:t>
            </a: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>
              <a:latin typeface="Arial"/>
            </a:endParaRPr>
          </a:p>
          <a:p>
            <a:endParaRPr lang="pl-PL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Destructuring</a:t>
            </a:r>
            <a:endParaRPr lang="en-US" err="1"/>
          </a:p>
        </p:txBody>
      </p:sp>
      <p:pic>
        <p:nvPicPr>
          <p:cNvPr id="15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8523CF88-EA0E-4D53-8D0D-07531D19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80" y="1757426"/>
            <a:ext cx="5748471" cy="879109"/>
          </a:xfrm>
          <a:prstGeom prst="rect">
            <a:avLst/>
          </a:prstGeom>
        </p:spPr>
      </p:pic>
      <p:pic>
        <p:nvPicPr>
          <p:cNvPr id="17" name="Picture 17" descr="A screen shot of a social media post&#10;&#10;Description generated with high confidence">
            <a:extLst>
              <a:ext uri="{FF2B5EF4-FFF2-40B4-BE49-F238E27FC236}">
                <a16:creationId xmlns:a16="http://schemas.microsoft.com/office/drawing/2014/main" xmlns="" id="{31B111ED-33DA-4979-BCFF-68C011E38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4" y="1759960"/>
            <a:ext cx="4345536" cy="874043"/>
          </a:xfrm>
          <a:prstGeom prst="rect">
            <a:avLst/>
          </a:prstGeom>
        </p:spPr>
      </p:pic>
      <p:pic>
        <p:nvPicPr>
          <p:cNvPr id="5" name="Picture 5" descr="A picture containing sitting, black, sign, room&#10;&#10;Description generated with very high confidence">
            <a:extLst>
              <a:ext uri="{FF2B5EF4-FFF2-40B4-BE49-F238E27FC236}">
                <a16:creationId xmlns:a16="http://schemas.microsoft.com/office/drawing/2014/main" xmlns="" id="{B1E8C537-3621-4DFE-B30F-F1230C35B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80" y="3686529"/>
            <a:ext cx="5719984" cy="795295"/>
          </a:xfrm>
          <a:prstGeom prst="rect">
            <a:avLst/>
          </a:prstGeom>
        </p:spPr>
      </p:pic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9B8DCFF9-DB82-4AC4-91C9-0A05A955A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73" y="3743254"/>
            <a:ext cx="3768695" cy="8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Spread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expand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(ES9)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or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r>
              <a:rPr lang="pl-PL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  <a:cs typeface="Arial"/>
            </a:endParaRPr>
          </a:p>
          <a:p>
            <a:pPr marL="363220" lvl="1" indent="-239395"/>
            <a:endParaRPr lang="pl-PL" dirty="0">
              <a:solidFill>
                <a:schemeClr val="accent5"/>
              </a:solidFill>
              <a:latin typeface="Arial"/>
              <a:cs typeface="Arial"/>
            </a:endParaRPr>
          </a:p>
          <a:p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Rest</a:t>
            </a:r>
            <a:r>
              <a:rPr lang="pl-PL" dirty="0"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collect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all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remaining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elements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into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or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endParaRPr lang="pl-PL" dirty="0">
              <a:latin typeface="Arial"/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Spread</a:t>
            </a:r>
            <a:r>
              <a:rPr lang="pl-PL"/>
              <a:t>/</a:t>
            </a:r>
            <a:r>
              <a:rPr lang="pl-PL" err="1"/>
              <a:t>rest</a:t>
            </a:r>
            <a:r>
              <a:rPr lang="pl-PL"/>
              <a:t> operator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black, clock&#10;&#10;Description generated with very high confidence">
            <a:extLst>
              <a:ext uri="{FF2B5EF4-FFF2-40B4-BE49-F238E27FC236}">
                <a16:creationId xmlns:a16="http://schemas.microsoft.com/office/drawing/2014/main" xmlns="" id="{D20E82C0-D9DD-4E34-B794-1DBEABA1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50" y="1714430"/>
            <a:ext cx="5054600" cy="1174891"/>
          </a:xfrm>
          <a:prstGeom prst="rect">
            <a:avLst/>
          </a:prstGeom>
        </p:spPr>
      </p:pic>
      <p:pic>
        <p:nvPicPr>
          <p:cNvPr id="7" name="Picture 7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xmlns="" id="{A3133CE7-3357-4F35-9718-16F5DEA8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4" y="1713293"/>
            <a:ext cx="5403850" cy="1177164"/>
          </a:xfrm>
          <a:prstGeom prst="rect">
            <a:avLst/>
          </a:prstGeom>
        </p:spPr>
      </p:pic>
      <p:pic>
        <p:nvPicPr>
          <p:cNvPr id="9" name="Picture 9" descr="A picture containing object, ball, clock, player&#10;&#10;Description generated with very high confidence">
            <a:extLst>
              <a:ext uri="{FF2B5EF4-FFF2-40B4-BE49-F238E27FC236}">
                <a16:creationId xmlns:a16="http://schemas.microsoft.com/office/drawing/2014/main" xmlns="" id="{613D05BA-7A94-41C1-B62C-E65E6337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74" y="3742821"/>
            <a:ext cx="4822677" cy="1038787"/>
          </a:xfrm>
          <a:prstGeom prst="rect">
            <a:avLst/>
          </a:prstGeom>
        </p:spPr>
      </p:pic>
      <p:pic>
        <p:nvPicPr>
          <p:cNvPr id="6" name="Picture 7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xmlns="" id="{24EE719D-276C-4C31-826D-A75998F92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269" y="3740580"/>
            <a:ext cx="5392396" cy="8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Syntax allowing to embed JavaScript expressions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Instead of double ("") or  single quoation marks ('') text is enclosed using back-ticks (``)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Variables have to be surrounded by ${}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Allows multi-line strings and string interpolation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Template literals</a:t>
            </a:r>
            <a:endParaRPr lang="en-US"/>
          </a:p>
        </p:txBody>
      </p:sp>
      <p:pic>
        <p:nvPicPr>
          <p:cNvPr id="5" name="Picture 5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2DBF3565-F090-4935-A972-742D369A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501481"/>
            <a:ext cx="5869536" cy="1692384"/>
          </a:xfrm>
          <a:prstGeom prst="rect">
            <a:avLst/>
          </a:prstGeom>
        </p:spPr>
      </p:pic>
      <p:pic>
        <p:nvPicPr>
          <p:cNvPr id="7" name="Picture 7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C899F91C-9A9C-46E3-9AC0-615D9ED3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03" y="3499457"/>
            <a:ext cx="3626265" cy="21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AC994FA-FD4F-44D3-8C50-B8A2C331F1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This functionality allows adding default values for function parameters</a:t>
            </a: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r>
              <a:rPr lang="en-US">
                <a:latin typeface="Moderat JIT"/>
                <a:cs typeface="Arial"/>
              </a:rPr>
              <a:t>Keep in mind this only protects us from lack of value/undefined being passed as an argument – other falsy values will not behave accordingly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782131F-D494-4B13-BF48-6CA3E07F9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0E56FFF-0ABE-47B7-990A-981EDA0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Default values</a:t>
            </a:r>
            <a:endParaRPr lang="en-US"/>
          </a:p>
        </p:txBody>
      </p:sp>
      <p:pic>
        <p:nvPicPr>
          <p:cNvPr id="7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xmlns="" id="{6556AB44-75EC-45AC-A59E-C41CE381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2113385"/>
            <a:ext cx="5541947" cy="1712557"/>
          </a:xfrm>
          <a:prstGeom prst="rect">
            <a:avLst/>
          </a:prstGeom>
        </p:spPr>
      </p:pic>
      <p:pic>
        <p:nvPicPr>
          <p:cNvPr id="9" name="Picture 9" descr="A picture containing meter, room&#10;&#10;Description generated with very high confidence">
            <a:extLst>
              <a:ext uri="{FF2B5EF4-FFF2-40B4-BE49-F238E27FC236}">
                <a16:creationId xmlns:a16="http://schemas.microsoft.com/office/drawing/2014/main" xmlns="" id="{2462E59F-2543-4EB6-8775-FB229B41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4" y="4956823"/>
            <a:ext cx="9031479" cy="11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EF59F76-A51C-4EAB-A29F-FBDFA4ACC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Syntatical sugar over JS's prototype-based inheritance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Does NOT introduce an OO inheritance model</a:t>
            </a:r>
          </a:p>
          <a:p>
            <a:r>
              <a:rPr lang="en-US">
                <a:latin typeface="Moderat JIT"/>
                <a:cs typeface="Arial"/>
              </a:rPr>
              <a:t>Allows static methods, getters, setters, etc.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98F7BD5-3713-47D3-A568-55734D89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11F0A29-B335-44E7-B0CE-BAEE43CE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Classes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11974538-B424-4E6C-92B0-785543AB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0" y="1669115"/>
            <a:ext cx="5912264" cy="43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/ </a:t>
            </a:r>
            <a:r>
              <a:rPr lang="pl-PL" dirty="0" err="1" smtClean="0"/>
              <a:t>exporting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exports</a:t>
            </a:r>
            <a:r>
              <a:rPr lang="pl-PL" dirty="0" smtClean="0"/>
              <a:t> – we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know</a:t>
            </a:r>
            <a:r>
              <a:rPr lang="pl-PL" dirty="0" smtClean="0"/>
              <a:t> the </a:t>
            </a:r>
            <a:r>
              <a:rPr lang="pl-PL" dirty="0" err="1" smtClean="0"/>
              <a:t>name</a:t>
            </a:r>
            <a:r>
              <a:rPr lang="pl-PL" dirty="0" smtClean="0"/>
              <a:t> of a </a:t>
            </a:r>
            <a:r>
              <a:rPr lang="pl-PL" dirty="0" err="1" smtClean="0"/>
              <a:t>member</a:t>
            </a:r>
            <a:r>
              <a:rPr lang="pl-PL" dirty="0" smtClean="0"/>
              <a:t> to import </a:t>
            </a:r>
            <a:r>
              <a:rPr lang="pl-PL" dirty="0" err="1" smtClean="0"/>
              <a:t>it</a:t>
            </a:r>
            <a:endParaRPr lang="pl-PL" dirty="0" smtClean="0"/>
          </a:p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alias </a:t>
            </a:r>
            <a:r>
              <a:rPr lang="pl-PL" dirty="0" err="1" smtClean="0"/>
              <a:t>members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as</a:t>
            </a:r>
            <a:r>
              <a:rPr lang="pl-PL" dirty="0" smtClean="0"/>
              <a:t> </a:t>
            </a:r>
            <a:r>
              <a:rPr lang="pl-PL" dirty="0" err="1" smtClean="0"/>
              <a:t>keyword</a:t>
            </a:r>
            <a:endParaRPr lang="pl-PL" dirty="0"/>
          </a:p>
          <a:p>
            <a:r>
              <a:rPr lang="en-US" dirty="0">
                <a:hlinkClick r:id="rId2"/>
              </a:rPr>
              <a:t>https://codesandbox.io/s/jovial-architecture-qug6t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Modules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" y="3449638"/>
            <a:ext cx="62198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0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solidFill>
                  <a:schemeClr val="accent5"/>
                </a:solidFill>
                <a:latin typeface="Moderat JIT"/>
                <a:cs typeface="Arial"/>
              </a:rPr>
              <a:t>async/await </a:t>
            </a:r>
            <a:r>
              <a:rPr lang="en-US">
                <a:latin typeface="Moderat JIT"/>
                <a:cs typeface="Arial"/>
              </a:rPr>
              <a:t>- another approach to asynchronity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Object.values() and Object.entries()</a:t>
            </a:r>
          </a:p>
          <a:p>
            <a:r>
              <a:rPr lang="en-US">
                <a:latin typeface="Moderat JIT"/>
                <a:cs typeface="Arial"/>
              </a:rPr>
              <a:t>Generators</a:t>
            </a:r>
            <a:endParaRPr lang="en-US"/>
          </a:p>
          <a:p>
            <a:r>
              <a:rPr lang="en-US">
                <a:hlinkClick r:id="rId2"/>
              </a:rPr>
              <a:t>https://github.com/ppuzio/react-course-examples/tree/master/es6%2B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ES6+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24665A9-8399-4CA6-984B-4E7769BC0B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Allows to declare an asynchronous function – returning a Promise as a result</a:t>
            </a:r>
          </a:p>
          <a:p>
            <a:r>
              <a:rPr lang="en-US">
                <a:latin typeface="Moderat JIT"/>
                <a:cs typeface="Arial"/>
              </a:rPr>
              <a:t>Code has a very similar syntax to standard synchronous functions</a:t>
            </a:r>
          </a:p>
          <a:p>
            <a:r>
              <a:rPr lang="en-US">
                <a:latin typeface="Moderat JIT"/>
                <a:cs typeface="Arial"/>
              </a:rPr>
              <a:t>Combines the behavior of generators and promises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8F98003-E1F6-4C19-8ED8-EF6100A3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D9AF563-388C-42A7-98F1-BFAFCB5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async/await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F132AEF-4170-4FF4-9A11-56A61CB9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07" y="2073215"/>
            <a:ext cx="4338414" cy="4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F1F574A-4F59-4C1C-AFCF-90B9AD4EC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Two methods allowing us to:</a:t>
            </a:r>
            <a:endParaRPr lang="en-US"/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Object.values() - receive an array of values of all properties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Object.entries() - receive an array of [key, value] pairs of all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ACD32F8-31A1-4BE5-BDAE-51A9D4FF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8A6BE11-8AC0-41D9-8CEC-D798EE18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Object.values()/Object.entries()</a:t>
            </a:r>
            <a:endParaRPr lang="en-US"/>
          </a:p>
        </p:txBody>
      </p:sp>
      <p:pic>
        <p:nvPicPr>
          <p:cNvPr id="5" name="Picture 5" descr="A picture containing laptop&#10;&#10;Description generated with very high confidence">
            <a:extLst>
              <a:ext uri="{FF2B5EF4-FFF2-40B4-BE49-F238E27FC236}">
                <a16:creationId xmlns:a16="http://schemas.microsoft.com/office/drawing/2014/main" xmlns="" id="{E67D218E-C3F9-4C0F-8F00-3F6D461B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109383"/>
            <a:ext cx="6439256" cy="25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ES6 and </a:t>
            </a:r>
            <a:r>
              <a:rPr lang="pl-PL" sz="4400" err="1"/>
              <a:t>beyond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6397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Functionality based on iterators, their execution is not continuous – we can choose when to execute the next step</a:t>
            </a:r>
          </a:p>
          <a:p>
            <a:r>
              <a:rPr lang="en-US">
                <a:latin typeface="Moderat JIT"/>
                <a:cs typeface="Arial"/>
              </a:rPr>
              <a:t>Generator functions are always followed by an asterisk</a:t>
            </a:r>
          </a:p>
          <a:p>
            <a:r>
              <a:rPr lang="en-US">
                <a:latin typeface="Moderat JIT"/>
                <a:cs typeface="Arial"/>
              </a:rPr>
              <a:t>Rarely used, although some codebases can feature them (e.g. ones using Redux-saga)</a:t>
            </a:r>
          </a:p>
          <a:p>
            <a:r>
              <a:rPr lang="en-US">
                <a:latin typeface="Moderat JIT"/>
                <a:cs typeface="Arial"/>
              </a:rPr>
              <a:t>Returns an object consisting of value yielded in the current step and a flag which specifies if all arguments have been yielded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Generators</a:t>
            </a:r>
            <a:endParaRPr lang="en-US"/>
          </a:p>
        </p:txBody>
      </p:sp>
      <p:pic>
        <p:nvPicPr>
          <p:cNvPr id="5" name="Picture 5" descr="A picture containing flower, bird&#10;&#10;Description generated with very high confidence">
            <a:extLst>
              <a:ext uri="{FF2B5EF4-FFF2-40B4-BE49-F238E27FC236}">
                <a16:creationId xmlns:a16="http://schemas.microsoft.com/office/drawing/2014/main" xmlns="" id="{63B4AF48-9988-42DE-A4C5-CDC28B30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4" y="3777609"/>
            <a:ext cx="6916396" cy="23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1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React.js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02286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Debuted on Facebook's Newsfeed in 2011, first public release in 2013</a:t>
            </a:r>
          </a:p>
          <a:p>
            <a:r>
              <a:rPr lang="en-US">
                <a:latin typeface="Moderat JIT"/>
                <a:cs typeface="Arial"/>
              </a:rPr>
              <a:t>UI library – not a framework</a:t>
            </a:r>
          </a:p>
          <a:p>
            <a:r>
              <a:rPr lang="en-US">
                <a:latin typeface="Moderat JIT"/>
                <a:cs typeface="Arial"/>
              </a:rPr>
              <a:t>Focuses on creating UI components that can be reused and show data that changes over time</a:t>
            </a:r>
          </a:p>
          <a:p>
            <a:r>
              <a:rPr lang="en-US">
                <a:latin typeface="Moderat JIT"/>
                <a:cs typeface="Arial"/>
              </a:rPr>
              <a:t>Most apps make use of JSX – optiomal syntax extension which combines JavaScript with HTML</a:t>
            </a:r>
          </a:p>
          <a:p>
            <a:r>
              <a:rPr lang="en-US">
                <a:latin typeface="Moderat JIT"/>
                <a:cs typeface="Arial"/>
              </a:rPr>
              <a:t>4th most starred repository on github.com (Jan 2020), used by over 2.9M repositories</a:t>
            </a:r>
          </a:p>
          <a:p>
            <a:r>
              <a:rPr lang="en-US">
                <a:latin typeface="Moderat JIT"/>
                <a:cs typeface="Arial"/>
              </a:rPr>
              <a:t>Lightweight approach to updating DOM nodes called reconciliation – more in the next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8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BFC8362-31EC-4F5F-87AF-ACA4F358C6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 sugar for React.createElement(component, props, ...children) function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Moderat JIT"/>
                <a:cs typeface="Arial"/>
              </a:rPr>
              <a:t>We capitalize the tag so that React knows we're referring to a component, instead it will consider it an HTML tag</a:t>
            </a:r>
          </a:p>
          <a:p>
            <a:r>
              <a:rPr lang="en-US">
                <a:latin typeface="Moderat JIT"/>
                <a:cs typeface="Arial"/>
              </a:rPr>
              <a:t>React must always be imported when using JSX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F315F89-C578-4F80-BDA5-D765C7986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1C66F6F-4AB0-485E-A885-243B3D2A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JSX</a:t>
            </a:r>
            <a:endParaRPr lang="en-US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CBF33658-4250-436B-9BD3-F6FF578A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65564"/>
            <a:ext cx="5137150" cy="898071"/>
          </a:xfrm>
          <a:prstGeom prst="rect">
            <a:avLst/>
          </a:prstGeom>
        </p:spPr>
      </p:pic>
      <p:pic>
        <p:nvPicPr>
          <p:cNvPr id="7" name="Picture 7" descr="A picture containing photo, black, dark, red&#10;&#10;Description generated with very high confidence">
            <a:extLst>
              <a:ext uri="{FF2B5EF4-FFF2-40B4-BE49-F238E27FC236}">
                <a16:creationId xmlns:a16="http://schemas.microsoft.com/office/drawing/2014/main" xmlns="" id="{81AAF80B-F1BA-4F58-BB72-24E9F54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065979"/>
            <a:ext cx="4432300" cy="14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5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D93A727-6ABA-4EDE-9F29-BD1F0858D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React, to pass data down, we use props 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Components cannot directly modify properties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To pass data up, we use events, which can modify the properties which we pass down </a:t>
            </a:r>
            <a:r>
              <a:rPr lang="en-US" dirty="0" smtClean="0">
                <a:latin typeface="Moderat JIT"/>
                <a:cs typeface="Arial"/>
              </a:rPr>
              <a:t>later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Change</a:t>
            </a:r>
            <a:r>
              <a:rPr lang="pl-PL" dirty="0" smtClean="0">
                <a:cs typeface="Arial"/>
              </a:rPr>
              <a:t> of </a:t>
            </a:r>
            <a:r>
              <a:rPr lang="pl-PL" dirty="0" err="1" smtClean="0">
                <a:cs typeface="Arial"/>
              </a:rPr>
              <a:t>props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result</a:t>
            </a:r>
            <a:r>
              <a:rPr lang="pl-PL" dirty="0" smtClean="0">
                <a:cs typeface="Arial"/>
              </a:rPr>
              <a:t> in a </a:t>
            </a:r>
            <a:r>
              <a:rPr lang="pl-PL" dirty="0" err="1" smtClean="0">
                <a:cs typeface="Arial"/>
              </a:rPr>
              <a:t>rerender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7A50974-1E7B-4E0F-B619-CC4D58D4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28DE1D2-C614-430B-BACD-C51F1A46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Unidirectional data flow</a:t>
            </a:r>
            <a:endParaRPr lang="en-US"/>
          </a:p>
        </p:txBody>
      </p:sp>
      <p:pic>
        <p:nvPicPr>
          <p:cNvPr id="5" name="Picture 5" descr="A picture containing black, room, white&#10;&#10;Description generated with very high confidence">
            <a:extLst>
              <a:ext uri="{FF2B5EF4-FFF2-40B4-BE49-F238E27FC236}">
                <a16:creationId xmlns:a16="http://schemas.microsoft.com/office/drawing/2014/main" xmlns="" id="{5B805E0E-A1AC-46B0-AF45-9ECB5C6C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597701"/>
            <a:ext cx="5416550" cy="856015"/>
          </a:xfrm>
          <a:prstGeom prst="rect">
            <a:avLst/>
          </a:prstGeom>
        </p:spPr>
      </p:pic>
      <p:pic>
        <p:nvPicPr>
          <p:cNvPr id="7" name="Picture 7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C7EB6BEF-0C58-4001-BDBE-7093AEB7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591351"/>
            <a:ext cx="3790950" cy="12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3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68B97A2-2C51-4373-80E1-C74100C707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GB"/>
              <a:t>Virtual representation of DOM is kept in memory and synchronized with the actual DOM</a:t>
            </a:r>
            <a:endParaRPr lang="en-US"/>
          </a:p>
          <a:p>
            <a:r>
              <a:rPr lang="en-GB"/>
              <a:t>We tell React what we want the state of UI to be – no need for attribute manipulation, event handling, and manual DOM updating</a:t>
            </a:r>
            <a:endParaRPr lang="en-US"/>
          </a:p>
          <a:p>
            <a:r>
              <a:rPr lang="en-GB"/>
              <a:t>We use React elements to represent pieces of user interface</a:t>
            </a:r>
            <a:endParaRPr lang="en-US"/>
          </a:p>
          <a:p>
            <a:r>
              <a:rPr lang="en-GB"/>
              <a:t>Once React knows which virtual DOM objects have changed, then React updates only those objects, in the real DOM</a:t>
            </a:r>
            <a:endParaRPr lang="en-US"/>
          </a:p>
          <a:p>
            <a:r>
              <a:rPr lang="en-GB"/>
              <a:t>ReactDOM is a library used by React to handle this operation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E12206F-24D8-4C66-AA6C-162200A8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B652E0-45D0-4073-ADF1-3832CA8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Virtual DOM (ReactDom)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5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837255B-4F3E-4F33-BCF9-591C47F62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592263"/>
            <a:ext cx="11198905" cy="1800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older version of React components were informally split into smart and dummy components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dummy components – simple, functional components which only returned a view</a:t>
            </a:r>
            <a:endParaRPr lang="en-US" sz="1400" dirty="0">
              <a:cs typeface="Arial"/>
            </a:endParaRPr>
          </a:p>
          <a:p>
            <a:pPr lvl="2"/>
            <a:r>
              <a:rPr lang="en-US" sz="1400" dirty="0">
                <a:latin typeface="Moderat JIT"/>
                <a:cs typeface="Arial"/>
              </a:rPr>
              <a:t>smart components – classes making use of lifecycle methods, fetching data, having internal state etc.</a:t>
            </a:r>
          </a:p>
          <a:p>
            <a:r>
              <a:rPr lang="en-US" dirty="0">
                <a:latin typeface="Moderat JIT"/>
                <a:cs typeface="Arial"/>
              </a:rPr>
              <a:t>Lifecycle methods example - </a:t>
            </a:r>
            <a:r>
              <a:rPr lang="en-US" dirty="0">
                <a:latin typeface="Moderat JIT"/>
                <a:cs typeface="Arial"/>
                <a:hlinkClick r:id="rId2"/>
              </a:rPr>
              <a:t>https://codesandbox.io/s/blazing-dream-hcsxv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9E401D2-DEA4-40F8-B51B-32B526CDA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AC5F381-B5AF-4B84-B763-A619589D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Lifecycle hooks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626C63-868F-4893-8985-5FECF6996348}"/>
              </a:ext>
            </a:extLst>
          </p:cNvPr>
          <p:cNvSpPr txBox="1"/>
          <p:nvPr/>
        </p:nvSpPr>
        <p:spPr>
          <a:xfrm>
            <a:off x="482600" y="3390900"/>
            <a:ext cx="4730750" cy="2914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US" b="1">
                <a:solidFill>
                  <a:schemeClr val="accent5"/>
                </a:solidFill>
              </a:rPr>
              <a:t>  M</a:t>
            </a:r>
            <a:r>
              <a:rPr lang="en-GB" b="1">
                <a:solidFill>
                  <a:schemeClr val="accent5"/>
                </a:solidFill>
              </a:rPr>
              <a:t>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componentDidMount()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Error handling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getDerivedStateFromError()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componentDidCatch()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EE9327-3DFE-4C29-B50F-736BCE37704C}"/>
              </a:ext>
            </a:extLst>
          </p:cNvPr>
          <p:cNvSpPr txBox="1"/>
          <p:nvPr/>
        </p:nvSpPr>
        <p:spPr>
          <a:xfrm>
            <a:off x="5267325" y="3343275"/>
            <a:ext cx="5511800" cy="3325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Updating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getDerivedStateFromProps()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shouldComponentUpdate()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getSnapshotBeforeUpdate()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cs typeface="Arial"/>
              </a:rPr>
              <a:t>Unmounting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,Sans-Serif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componentWillUnmount()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4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188344-06BF-4286-9FB0-6E164C1835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Increase in bundle size – each time a class component is </a:t>
            </a:r>
            <a:r>
              <a:rPr lang="en-US" dirty="0" err="1">
                <a:latin typeface="Moderat JIT"/>
                <a:cs typeface="Arial"/>
              </a:rPr>
              <a:t>transpiled</a:t>
            </a:r>
            <a:r>
              <a:rPr lang="en-US" dirty="0">
                <a:latin typeface="Moderat JIT"/>
                <a:cs typeface="Arial"/>
              </a:rPr>
              <a:t> to JavaScript, all of lifecycle methods are attached to the code, even if they weren't used</a:t>
            </a:r>
          </a:p>
          <a:p>
            <a:r>
              <a:rPr lang="en-US" dirty="0">
                <a:latin typeface="Moderat JIT"/>
                <a:cs typeface="Arial"/>
              </a:rPr>
              <a:t>It's very easy to get lost in lifecycles if different business contexts are used in different hooks</a:t>
            </a:r>
            <a:endParaRPr lang="en-US"/>
          </a:p>
          <a:p>
            <a:r>
              <a:rPr lang="en-US" dirty="0">
                <a:latin typeface="Moderat JIT"/>
                <a:cs typeface="Arial"/>
              </a:rPr>
              <a:t>Steep learning curve for beginners</a:t>
            </a:r>
          </a:p>
          <a:p>
            <a:r>
              <a:rPr lang="en-US" dirty="0">
                <a:latin typeface="Moderat JIT"/>
                <a:cs typeface="Arial"/>
              </a:rPr>
              <a:t>Lots of boilerplate code (constructor, binding functions, etc.)</a:t>
            </a:r>
            <a:endParaRPr lang="en-US" dirty="0">
              <a:cs typeface="Arial"/>
            </a:endParaRPr>
          </a:p>
          <a:p>
            <a:r>
              <a:rPr lang="en-US" dirty="0">
                <a:latin typeface="Moderat JIT"/>
                <a:cs typeface="Arial"/>
              </a:rPr>
              <a:t>Only class components could have internal state which basically forced developers to use classes in more places than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ADA914B-60C5-4A19-BA2D-F928ABEAE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3149966-D9E4-4F40-A9D9-9C651D4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The problems of class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2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658FF80-93A5-4294-A698-5CC139BE8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February 2019, Facebook released React 16.8, an updated which contained the hooks API</a:t>
            </a:r>
          </a:p>
          <a:p>
            <a:r>
              <a:rPr lang="en-US" dirty="0">
                <a:latin typeface="Moderat JIT"/>
                <a:cs typeface="Arial"/>
              </a:rPr>
              <a:t>Hooks simplify the lifecycle methods and allow functional components to have its own internal state</a:t>
            </a:r>
          </a:p>
          <a:p>
            <a:r>
              <a:rPr lang="en-US" dirty="0">
                <a:latin typeface="Moderat JIT"/>
                <a:cs typeface="Arial"/>
              </a:rPr>
              <a:t>React provides us with some basic hooks which can be a basis for our own hooks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Additionally, lots of libraries transformed some of their functionalities to hooks, which simplifies using them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Can only be used with functional components (or functions name of which starts with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use</a:t>
            </a:r>
            <a:r>
              <a:rPr lang="en-US" dirty="0">
                <a:latin typeface="Moderat JIT"/>
                <a:cs typeface="Arial"/>
              </a:rPr>
              <a:t>)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Simplified the use of Context API, which is a state management helper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05EEAE-966A-42E6-9979-97E1CA51B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801E5B-815D-4B6D-8366-4307ABA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- hooks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Hook used for managing simple state</a:t>
            </a:r>
          </a:p>
          <a:p>
            <a:r>
              <a:rPr lang="en-US" dirty="0">
                <a:latin typeface="Moderat JIT"/>
                <a:cs typeface="Arial"/>
              </a:rPr>
              <a:t>Called with some initial value, returns a state variable and a setter function</a:t>
            </a:r>
          </a:p>
          <a:p>
            <a:r>
              <a:rPr lang="en-US" dirty="0">
                <a:latin typeface="Moderat JIT"/>
                <a:cs typeface="Arial"/>
              </a:rPr>
              <a:t>Setter works in a different way than </a:t>
            </a:r>
            <a:r>
              <a:rPr lang="en-US" dirty="0" err="1">
                <a:latin typeface="Moderat JIT"/>
                <a:cs typeface="Arial"/>
              </a:rPr>
              <a:t>setState</a:t>
            </a:r>
            <a:r>
              <a:rPr lang="en-US" dirty="0">
                <a:latin typeface="Moderat JIT"/>
                <a:cs typeface="Arial"/>
              </a:rPr>
              <a:t> from class components – in class components it modified a property of the state, in hooks it modifies the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whole </a:t>
            </a:r>
            <a:r>
              <a:rPr lang="en-US" dirty="0">
                <a:latin typeface="Moderat JIT"/>
                <a:cs typeface="Arial"/>
              </a:rPr>
              <a:t>state!</a:t>
            </a:r>
          </a:p>
          <a:p>
            <a:r>
              <a:rPr lang="en-US" dirty="0">
                <a:hlinkClick r:id="rId2"/>
              </a:rPr>
              <a:t>https://codesandbox.io/s/stupefied-kalam-zdp8o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>
                <a:cs typeface="Arial"/>
              </a:rPr>
              <a:t>ES6 (</a:t>
            </a:r>
            <a:r>
              <a:rPr lang="pl-PL" dirty="0" err="1" smtClean="0">
                <a:cs typeface="Arial"/>
              </a:rPr>
              <a:t>ECMAScript</a:t>
            </a:r>
            <a:r>
              <a:rPr lang="pl-PL" dirty="0" smtClean="0">
                <a:cs typeface="Arial"/>
              </a:rPr>
              <a:t> 2015</a:t>
            </a:r>
            <a:r>
              <a:rPr lang="pl-PL" dirty="0">
                <a:cs typeface="Arial"/>
              </a:rPr>
              <a:t>) - </a:t>
            </a:r>
            <a:r>
              <a:rPr lang="pl-PL" dirty="0" err="1">
                <a:cs typeface="Arial"/>
              </a:rPr>
              <a:t>new</a:t>
            </a:r>
            <a:r>
              <a:rPr lang="pl-PL" dirty="0">
                <a:cs typeface="Arial"/>
              </a:rPr>
              <a:t> </a:t>
            </a:r>
            <a:r>
              <a:rPr lang="pl-PL" dirty="0" err="1">
                <a:cs typeface="Arial"/>
              </a:rPr>
              <a:t>syntax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allowing</a:t>
            </a:r>
            <a:r>
              <a:rPr lang="pl-PL" dirty="0">
                <a:cs typeface="Arial"/>
              </a:rPr>
              <a:t> to do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cs typeface="Arial"/>
              </a:rPr>
              <a:t>writing</a:t>
            </a:r>
            <a:r>
              <a:rPr lang="pl-PL" dirty="0">
                <a:cs typeface="Arial"/>
              </a:rPr>
              <a:t> </a:t>
            </a:r>
            <a:r>
              <a:rPr lang="pl-PL" dirty="0" smtClean="0">
                <a:cs typeface="Arial"/>
              </a:rPr>
              <a:t>less</a:t>
            </a:r>
          </a:p>
          <a:p>
            <a:r>
              <a:rPr lang="pl-PL" dirty="0" err="1" smtClean="0">
                <a:cs typeface="Arial"/>
              </a:rPr>
              <a:t>Biggest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update</a:t>
            </a:r>
            <a:r>
              <a:rPr lang="pl-PL" dirty="0">
                <a:cs typeface="Arial"/>
              </a:rPr>
              <a:t> to the </a:t>
            </a:r>
            <a:r>
              <a:rPr lang="pl-PL" dirty="0" err="1">
                <a:cs typeface="Arial"/>
              </a:rPr>
              <a:t>language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so</a:t>
            </a:r>
            <a:r>
              <a:rPr lang="pl-PL" dirty="0">
                <a:cs typeface="Arial"/>
              </a:rPr>
              <a:t> far</a:t>
            </a:r>
            <a:endParaRPr lang="pl-PL" dirty="0"/>
          </a:p>
          <a:p>
            <a:r>
              <a:rPr lang="pl-PL" dirty="0" err="1">
                <a:cs typeface="Arial"/>
              </a:rPr>
              <a:t>Its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knowledge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essential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work</a:t>
            </a:r>
            <a:r>
              <a:rPr lang="pl-PL" dirty="0">
                <a:cs typeface="Arial"/>
              </a:rPr>
              <a:t> with modern JS </a:t>
            </a:r>
            <a:r>
              <a:rPr lang="pl-PL" dirty="0" err="1">
                <a:cs typeface="Arial"/>
              </a:rPr>
              <a:t>frameworks</a:t>
            </a:r>
            <a:endParaRPr lang="pl-PL" dirty="0"/>
          </a:p>
          <a:p>
            <a:r>
              <a:rPr lang="pl-PL" dirty="0" err="1">
                <a:cs typeface="Arial"/>
              </a:rPr>
              <a:t>Some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browsers</a:t>
            </a:r>
            <a:r>
              <a:rPr lang="pl-PL" dirty="0">
                <a:cs typeface="Arial"/>
              </a:rPr>
              <a:t> (IE11) </a:t>
            </a:r>
            <a:r>
              <a:rPr lang="pl-PL" dirty="0" err="1">
                <a:cs typeface="Arial"/>
              </a:rPr>
              <a:t>still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don't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support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fully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thus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requiring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us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use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compilers</a:t>
            </a:r>
            <a:endParaRPr lang="pl-PL" dirty="0"/>
          </a:p>
          <a:p>
            <a:r>
              <a:rPr lang="pl-PL" dirty="0">
                <a:hlinkClick r:id="rId3"/>
              </a:rPr>
              <a:t>https://github.com/ppuzio/react-course-examples/tree/master/es6-examples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ES6 -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introduced</a:t>
            </a:r>
            <a:r>
              <a:rPr lang="pl-PL" dirty="0" smtClean="0"/>
              <a:t> to </a:t>
            </a:r>
            <a:r>
              <a:rPr lang="pl-PL" dirty="0" err="1" smtClean="0"/>
              <a:t>perform</a:t>
            </a:r>
            <a:r>
              <a:rPr lang="pl-PL" dirty="0" smtClean="0"/>
              <a:t> </a:t>
            </a:r>
            <a:r>
              <a:rPr lang="pl-PL" dirty="0" err="1" smtClean="0"/>
              <a:t>side</a:t>
            </a:r>
            <a:r>
              <a:rPr lang="pl-PL" dirty="0" smtClean="0"/>
              <a:t> </a:t>
            </a:r>
            <a:r>
              <a:rPr lang="pl-PL" dirty="0" err="1" smtClean="0"/>
              <a:t>effects</a:t>
            </a:r>
            <a:r>
              <a:rPr lang="pl-PL" dirty="0" smtClean="0"/>
              <a:t> (</a:t>
            </a:r>
            <a:r>
              <a:rPr lang="pl-PL" dirty="0" err="1" smtClean="0"/>
              <a:t>fetching</a:t>
            </a:r>
            <a:r>
              <a:rPr lang="pl-PL" dirty="0" smtClean="0"/>
              <a:t> data, </a:t>
            </a:r>
            <a:r>
              <a:rPr lang="pl-PL" dirty="0" err="1" smtClean="0"/>
              <a:t>changing</a:t>
            </a:r>
            <a:r>
              <a:rPr lang="pl-PL" dirty="0" smtClean="0"/>
              <a:t> DOM </a:t>
            </a:r>
            <a:r>
              <a:rPr lang="pl-PL" dirty="0" err="1" smtClean="0"/>
              <a:t>manually</a:t>
            </a:r>
            <a:r>
              <a:rPr lang="pl-PL" dirty="0" smtClean="0"/>
              <a:t>, etc.) in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pl-PL" dirty="0" smtClean="0"/>
          </a:p>
          <a:p>
            <a:r>
              <a:rPr lang="pl-PL" dirty="0" err="1" smtClean="0"/>
              <a:t>Functionalities</a:t>
            </a:r>
            <a:r>
              <a:rPr lang="pl-PL" dirty="0" smtClean="0"/>
              <a:t> of </a:t>
            </a:r>
            <a:r>
              <a:rPr lang="pl-PL" dirty="0" err="1" smtClean="0"/>
              <a:t>componentDidMount</a:t>
            </a:r>
            <a:r>
              <a:rPr lang="pl-PL" dirty="0" smtClean="0"/>
              <a:t>, </a:t>
            </a:r>
            <a:r>
              <a:rPr lang="pl-PL" dirty="0" err="1" smtClean="0"/>
              <a:t>componentDidUpdate</a:t>
            </a:r>
            <a:r>
              <a:rPr lang="pl-PL" dirty="0" smtClean="0"/>
              <a:t>, </a:t>
            </a:r>
            <a:r>
              <a:rPr lang="pl-PL" dirty="0" err="1" smtClean="0"/>
              <a:t>componentWillUnmount</a:t>
            </a:r>
            <a:r>
              <a:rPr lang="pl-PL" dirty="0" smtClean="0"/>
              <a:t> in one </a:t>
            </a:r>
            <a:r>
              <a:rPr lang="pl-PL" dirty="0" err="1" smtClean="0"/>
              <a:t>hook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separate</a:t>
            </a:r>
            <a:r>
              <a:rPr lang="pl-PL" dirty="0" smtClean="0"/>
              <a:t> business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smtClean="0"/>
              <a:t>First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callback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,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useEffect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443288"/>
            <a:ext cx="5830500" cy="25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87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defines</a:t>
            </a:r>
            <a:r>
              <a:rPr lang="pl-PL" dirty="0"/>
              <a:t> the </a:t>
            </a:r>
            <a:r>
              <a:rPr lang="pl-PL" dirty="0" err="1"/>
              <a:t>props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launch</a:t>
            </a:r>
            <a:r>
              <a:rPr lang="pl-PL" dirty="0"/>
              <a:t> the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– </a:t>
            </a:r>
            <a:r>
              <a:rPr lang="pl-PL" dirty="0" err="1"/>
              <a:t>launched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 smtClean="0"/>
              <a:t>mount</a:t>
            </a:r>
            <a:endParaRPr lang="pl-PL" dirty="0" smtClean="0"/>
          </a:p>
          <a:p>
            <a:r>
              <a:rPr lang="pl-PL" dirty="0" err="1" smtClean="0"/>
              <a:t>useEffect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always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launches</a:t>
            </a:r>
            <a:r>
              <a:rPr lang="pl-PL" dirty="0" smtClean="0"/>
              <a:t> on </a:t>
            </a:r>
            <a:r>
              <a:rPr lang="pl-PL" dirty="0" err="1" smtClean="0"/>
              <a:t>mount</a:t>
            </a:r>
            <a:r>
              <a:rPr lang="pl-PL" dirty="0" smtClean="0"/>
              <a:t> </a:t>
            </a:r>
            <a:endParaRPr lang="en-US" dirty="0"/>
          </a:p>
          <a:p>
            <a:r>
              <a:rPr lang="en-US" dirty="0">
                <a:hlinkClick r:id="rId2"/>
              </a:rPr>
              <a:t>https://codesandbox.io/s/awesome-cloud-qdksh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at JIT"/>
              </a:rPr>
              <a:t>Basic hooks - </a:t>
            </a:r>
            <a:r>
              <a:rPr lang="pl-PL" dirty="0" err="1" smtClean="0">
                <a:latin typeface="Moderat JIT"/>
              </a:rPr>
              <a:t>useEffect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1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intended</a:t>
            </a:r>
            <a:r>
              <a:rPr lang="pl-PL" dirty="0" smtClean="0"/>
              <a:t>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Context</a:t>
            </a:r>
            <a:r>
              <a:rPr lang="pl-PL" dirty="0" smtClean="0"/>
              <a:t> API</a:t>
            </a:r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share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across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in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trees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having</a:t>
            </a:r>
            <a:r>
              <a:rPr lang="pl-PL" dirty="0" smtClean="0"/>
              <a:t> to </a:t>
            </a:r>
            <a:r>
              <a:rPr lang="pl-PL" dirty="0" err="1" smtClean="0"/>
              <a:t>drill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we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context</a:t>
            </a:r>
            <a:r>
              <a:rPr lang="pl-PL" dirty="0" smtClean="0"/>
              <a:t> </a:t>
            </a:r>
            <a:r>
              <a:rPr lang="pl-PL" dirty="0" err="1" smtClean="0"/>
              <a:t>consumers</a:t>
            </a:r>
            <a:r>
              <a:rPr lang="pl-PL" dirty="0" smtClean="0"/>
              <a:t> to pass the data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wasn’t</a:t>
            </a:r>
            <a:r>
              <a:rPr lang="pl-PL" dirty="0" smtClean="0"/>
              <a:t> the most elegant </a:t>
            </a:r>
            <a:r>
              <a:rPr lang="pl-PL" dirty="0" err="1" smtClean="0"/>
              <a:t>solution</a:t>
            </a:r>
            <a:endParaRPr lang="pl-P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codesandbox.io/s/great-mayer-vcduw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hooks</a:t>
            </a:r>
            <a:r>
              <a:rPr lang="pl-PL" dirty="0" smtClean="0"/>
              <a:t> - </a:t>
            </a:r>
            <a:r>
              <a:rPr lang="pl-PL" dirty="0" err="1" smtClean="0"/>
              <a:t>useContext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3903663"/>
            <a:ext cx="6335712" cy="198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3903663"/>
            <a:ext cx="4648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73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takes</a:t>
            </a:r>
            <a:r>
              <a:rPr lang="pl-PL" dirty="0" smtClean="0"/>
              <a:t> a component and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with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data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err="1" smtClean="0"/>
              <a:t>HOCs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composed</a:t>
            </a:r>
            <a:r>
              <a:rPr lang="pl-PL" dirty="0"/>
              <a:t> </a:t>
            </a:r>
            <a:r>
              <a:rPr lang="pl-PL" dirty="0" smtClean="0"/>
              <a:t>to </a:t>
            </a:r>
            <a:r>
              <a:rPr lang="pl-PL" dirty="0" err="1" smtClean="0"/>
              <a:t>provide</a:t>
            </a:r>
            <a:r>
              <a:rPr lang="pl-PL" dirty="0" smtClean="0"/>
              <a:t> a component with data from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lead</a:t>
            </a:r>
            <a:r>
              <a:rPr lang="pl-PL" dirty="0" smtClean="0"/>
              <a:t> to HOC </a:t>
            </a:r>
            <a:r>
              <a:rPr lang="pl-PL" dirty="0" err="1" smtClean="0"/>
              <a:t>hell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carefully</a:t>
            </a:r>
            <a:r>
              <a:rPr lang="pl-PL" dirty="0" smtClean="0"/>
              <a:t>;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replaced</a:t>
            </a:r>
            <a:r>
              <a:rPr lang="pl-PL" dirty="0" smtClean="0"/>
              <a:t> </a:t>
            </a:r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use-cases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Higher</a:t>
            </a:r>
            <a:r>
              <a:rPr lang="pl-PL" dirty="0" smtClean="0"/>
              <a:t> Order Components (HOC)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068637"/>
            <a:ext cx="5870575" cy="300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439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Routing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918758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Routing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subpages</a:t>
            </a:r>
            <a:r>
              <a:rPr lang="pl-PL" dirty="0" smtClean="0"/>
              <a:t> and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display </a:t>
            </a:r>
            <a:r>
              <a:rPr lang="pl-PL" dirty="0" err="1" smtClean="0"/>
              <a:t>once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endParaRPr lang="pl-PL" dirty="0" smtClean="0"/>
          </a:p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not a </a:t>
            </a:r>
            <a:r>
              <a:rPr lang="pl-PL" dirty="0" err="1" smtClean="0"/>
              <a:t>framework</a:t>
            </a:r>
            <a:r>
              <a:rPr lang="pl-PL" dirty="0" smtClean="0"/>
              <a:t>, but a UI </a:t>
            </a:r>
            <a:r>
              <a:rPr lang="pl-PL" dirty="0" err="1" smtClean="0"/>
              <a:t>library</a:t>
            </a:r>
            <a:r>
              <a:rPr lang="pl-PL" dirty="0" smtClean="0"/>
              <a:t> –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it’s</a:t>
            </a:r>
            <a:r>
              <a:rPr lang="pl-PL" dirty="0" smtClean="0"/>
              <a:t> </a:t>
            </a:r>
            <a:r>
              <a:rPr lang="pl-PL" dirty="0" err="1" smtClean="0"/>
              <a:t>necessary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a third party </a:t>
            </a:r>
            <a:r>
              <a:rPr lang="pl-PL" dirty="0" err="1" smtClean="0"/>
              <a:t>library</a:t>
            </a:r>
            <a:r>
              <a:rPr lang="pl-PL" dirty="0" smtClean="0"/>
              <a:t> to </a:t>
            </a:r>
            <a:r>
              <a:rPr lang="pl-PL" dirty="0" err="1" smtClean="0"/>
              <a:t>introduce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functionality</a:t>
            </a:r>
            <a:endParaRPr lang="pl-PL" dirty="0" smtClean="0"/>
          </a:p>
          <a:p>
            <a:r>
              <a:rPr lang="pl-PL" dirty="0" err="1" smtClean="0"/>
              <a:t>Currently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popular routing </a:t>
            </a:r>
            <a:r>
              <a:rPr lang="pl-PL" dirty="0" err="1" smtClean="0"/>
              <a:t>libraries</a:t>
            </a:r>
            <a:r>
              <a:rPr lang="pl-PL" dirty="0" smtClean="0"/>
              <a:t> for </a:t>
            </a:r>
            <a:r>
              <a:rPr lang="pl-PL" dirty="0" err="1" smtClean="0"/>
              <a:t>React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React</a:t>
            </a:r>
            <a:r>
              <a:rPr lang="pl-PL" sz="1400" dirty="0" smtClean="0"/>
              <a:t> Router</a:t>
            </a:r>
          </a:p>
          <a:p>
            <a:pPr lvl="2"/>
            <a:r>
              <a:rPr lang="pl-PL" sz="1400" dirty="0" smtClean="0"/>
              <a:t>Reach Router</a:t>
            </a:r>
          </a:p>
          <a:p>
            <a:pPr lvl="1"/>
            <a:r>
              <a:rPr lang="pl-PL" dirty="0" err="1" smtClean="0"/>
              <a:t>We’ll</a:t>
            </a:r>
            <a:r>
              <a:rPr lang="pl-PL" dirty="0" smtClean="0"/>
              <a:t>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examples</a:t>
            </a:r>
            <a:r>
              <a:rPr lang="pl-PL" dirty="0" smtClean="0"/>
              <a:t> from the </a:t>
            </a:r>
            <a:r>
              <a:rPr lang="pl-PL" dirty="0" err="1" smtClean="0"/>
              <a:t>first</a:t>
            </a:r>
            <a:r>
              <a:rPr lang="pl-PL" dirty="0" smtClean="0"/>
              <a:t> one, but </a:t>
            </a:r>
            <a:r>
              <a:rPr lang="pl-PL" dirty="0" err="1" smtClean="0"/>
              <a:t>both</a:t>
            </a:r>
            <a:r>
              <a:rPr lang="pl-PL" dirty="0" smtClean="0"/>
              <a:t> of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in a </a:t>
            </a:r>
            <a:r>
              <a:rPr lang="pl-PL" dirty="0" err="1" smtClean="0"/>
              <a:t>similar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migrating</a:t>
            </a:r>
            <a:r>
              <a:rPr lang="pl-PL" dirty="0" smtClean="0"/>
              <a:t> from one to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take</a:t>
            </a:r>
            <a:r>
              <a:rPr lang="pl-PL" dirty="0" smtClean="0"/>
              <a:t> a lot of </a:t>
            </a:r>
            <a:r>
              <a:rPr lang="pl-PL" dirty="0" err="1" smtClean="0"/>
              <a:t>time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Routing in </a:t>
            </a:r>
            <a:r>
              <a:rPr lang="pl-PL" dirty="0" err="1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84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Router – </a:t>
            </a:r>
            <a:r>
              <a:rPr lang="pl-PL" dirty="0" err="1" smtClean="0"/>
              <a:t>self-explanatory</a:t>
            </a:r>
            <a:endParaRPr lang="pl-PL" dirty="0" smtClean="0"/>
          </a:p>
          <a:p>
            <a:r>
              <a:rPr lang="pl-PL" dirty="0" smtClean="0"/>
              <a:t>Switch – </a:t>
            </a:r>
            <a:r>
              <a:rPr lang="pl-PL" dirty="0" err="1" smtClean="0"/>
              <a:t>renders</a:t>
            </a:r>
            <a:r>
              <a:rPr lang="pl-PL" dirty="0" smtClean="0"/>
              <a:t> the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child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matches</a:t>
            </a:r>
            <a:r>
              <a:rPr lang="pl-PL" dirty="0" smtClean="0"/>
              <a:t> the </a:t>
            </a:r>
            <a:r>
              <a:rPr lang="pl-PL" dirty="0" err="1" smtClean="0"/>
              <a:t>location</a:t>
            </a:r>
            <a:endParaRPr lang="pl-PL" dirty="0" smtClean="0"/>
          </a:p>
          <a:p>
            <a:r>
              <a:rPr lang="pl-PL" dirty="0" err="1" smtClean="0"/>
              <a:t>Route</a:t>
            </a:r>
            <a:r>
              <a:rPr lang="pl-PL" dirty="0" smtClean="0"/>
              <a:t> –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path</a:t>
            </a:r>
            <a:endParaRPr lang="pl-PL" dirty="0"/>
          </a:p>
          <a:p>
            <a:r>
              <a:rPr lang="pl-PL" dirty="0" smtClean="0"/>
              <a:t>Component – </a:t>
            </a:r>
            <a:r>
              <a:rPr lang="pl-PL" dirty="0" err="1" smtClean="0"/>
              <a:t>child</a:t>
            </a:r>
            <a:r>
              <a:rPr lang="pl-PL" dirty="0" smtClean="0"/>
              <a:t> of </a:t>
            </a:r>
            <a:r>
              <a:rPr lang="pl-PL" dirty="0" err="1" smtClean="0"/>
              <a:t>Route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Example</a:t>
            </a:r>
            <a:r>
              <a:rPr lang="pl-PL" dirty="0" smtClean="0"/>
              <a:t> of a router component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1635125"/>
            <a:ext cx="4725101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65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Component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redirecting</a:t>
            </a:r>
            <a:r>
              <a:rPr lang="pl-PL" dirty="0" smtClean="0"/>
              <a:t> to a </a:t>
            </a:r>
            <a:r>
              <a:rPr lang="pl-PL" dirty="0" err="1" smtClean="0"/>
              <a:t>route</a:t>
            </a:r>
            <a:endParaRPr lang="pl-PL" dirty="0" smtClean="0"/>
          </a:p>
          <a:p>
            <a:r>
              <a:rPr lang="pl-PL" dirty="0" err="1" smtClean="0"/>
              <a:t>Simplest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– </a:t>
            </a:r>
            <a:r>
              <a:rPr lang="pl-PL" dirty="0" err="1" smtClean="0"/>
              <a:t>passing</a:t>
            </a:r>
            <a:r>
              <a:rPr lang="pl-PL" dirty="0" smtClean="0"/>
              <a:t> a link via the </a:t>
            </a:r>
            <a:r>
              <a:rPr lang="pl-PL" dirty="0" smtClean="0">
                <a:solidFill>
                  <a:schemeClr val="accent5"/>
                </a:solidFill>
              </a:rPr>
              <a:t>to </a:t>
            </a:r>
            <a:r>
              <a:rPr lang="pl-PL" dirty="0" err="1" smtClean="0"/>
              <a:t>parameter</a:t>
            </a:r>
            <a:endParaRPr lang="pl-PL" dirty="0" smtClean="0"/>
          </a:p>
          <a:p>
            <a:r>
              <a:rPr lang="pl-PL" dirty="0" err="1" smtClean="0">
                <a:solidFill>
                  <a:schemeClr val="accent6"/>
                </a:solidFill>
              </a:rPr>
              <a:t>More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advanced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cases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include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passing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search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parametres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hashes</a:t>
            </a:r>
            <a:r>
              <a:rPr lang="pl-PL" dirty="0" smtClean="0">
                <a:solidFill>
                  <a:schemeClr val="accent6"/>
                </a:solidFill>
              </a:rPr>
              <a:t> to </a:t>
            </a:r>
            <a:r>
              <a:rPr lang="pl-PL" dirty="0" err="1" smtClean="0">
                <a:solidFill>
                  <a:schemeClr val="accent6"/>
                </a:solidFill>
              </a:rPr>
              <a:t>put</a:t>
            </a:r>
            <a:r>
              <a:rPr lang="pl-PL" dirty="0" smtClean="0">
                <a:solidFill>
                  <a:schemeClr val="accent6"/>
                </a:solidFill>
              </a:rPr>
              <a:t> in the </a:t>
            </a:r>
            <a:r>
              <a:rPr lang="pl-PL" dirty="0" err="1" smtClean="0">
                <a:solidFill>
                  <a:schemeClr val="accent6"/>
                </a:solidFill>
              </a:rPr>
              <a:t>url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state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which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will</a:t>
            </a:r>
            <a:r>
              <a:rPr lang="pl-PL" dirty="0" smtClean="0">
                <a:solidFill>
                  <a:schemeClr val="accent6"/>
                </a:solidFill>
              </a:rPr>
              <a:t> be </a:t>
            </a:r>
            <a:r>
              <a:rPr lang="pl-PL" dirty="0" err="1" smtClean="0">
                <a:solidFill>
                  <a:schemeClr val="accent6"/>
                </a:solidFill>
              </a:rPr>
              <a:t>persisted</a:t>
            </a:r>
            <a:r>
              <a:rPr lang="pl-PL" dirty="0" smtClean="0">
                <a:solidFill>
                  <a:schemeClr val="accent6"/>
                </a:solidFill>
              </a:rPr>
              <a:t> by the </a:t>
            </a:r>
            <a:r>
              <a:rPr lang="pl-PL" dirty="0" err="1" smtClean="0">
                <a:solidFill>
                  <a:schemeClr val="accent6"/>
                </a:solidFill>
              </a:rPr>
              <a:t>location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object</a:t>
            </a:r>
            <a:endParaRPr lang="pl-PL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975100"/>
            <a:ext cx="49149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3609975"/>
            <a:ext cx="4038600" cy="218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63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adds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parameter</a:t>
            </a:r>
            <a:r>
              <a:rPr lang="pl-PL" dirty="0" smtClean="0"/>
              <a:t> to the </a:t>
            </a:r>
            <a:r>
              <a:rPr lang="pl-PL" dirty="0" err="1" smtClean="0"/>
              <a:t>wrapped</a:t>
            </a:r>
            <a:r>
              <a:rPr lang="pl-PL" dirty="0" smtClean="0"/>
              <a:t> </a:t>
            </a:r>
            <a:r>
              <a:rPr lang="pl-PL" dirty="0" err="1" smtClean="0"/>
              <a:t>component’s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Mainly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nowadays</a:t>
            </a:r>
            <a:r>
              <a:rPr lang="pl-PL" dirty="0" smtClean="0"/>
              <a:t>, </a:t>
            </a:r>
            <a:r>
              <a:rPr lang="pl-PL" dirty="0" err="1" smtClean="0"/>
              <a:t>since</a:t>
            </a:r>
            <a:r>
              <a:rPr lang="pl-PL" dirty="0" smtClean="0"/>
              <a:t> </a:t>
            </a:r>
            <a:r>
              <a:rPr lang="pl-PL" dirty="0" err="1" smtClean="0"/>
              <a:t>functional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React-router’s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withRouter</a:t>
            </a:r>
            <a:r>
              <a:rPr lang="pl-PL" dirty="0" smtClean="0"/>
              <a:t> HOC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41625"/>
            <a:ext cx="6610350" cy="296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739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useParams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represents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declared</a:t>
            </a:r>
            <a:r>
              <a:rPr lang="pl-PL" dirty="0" smtClean="0"/>
              <a:t> in the </a:t>
            </a:r>
            <a:r>
              <a:rPr lang="pl-PL" dirty="0" err="1" smtClean="0"/>
              <a:t>route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useLocation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by the </a:t>
            </a:r>
            <a:r>
              <a:rPr lang="pl-PL" dirty="0" smtClean="0">
                <a:solidFill>
                  <a:schemeClr val="accent5"/>
                </a:solidFill>
              </a:rPr>
              <a:t>to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of </a:t>
            </a:r>
            <a:r>
              <a:rPr lang="pl-PL" dirty="0" smtClean="0">
                <a:solidFill>
                  <a:schemeClr val="accent5"/>
                </a:solidFill>
              </a:rPr>
              <a:t>&lt;Link&gt;</a:t>
            </a:r>
          </a:p>
          <a:p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 smtClean="0">
                <a:solidFill>
                  <a:schemeClr val="accent5"/>
                </a:solidFill>
              </a:rPr>
              <a:t>useHistory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history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push</a:t>
            </a:r>
            <a:r>
              <a:rPr lang="pl-PL" dirty="0" smtClean="0"/>
              <a:t>, go, </a:t>
            </a:r>
            <a:r>
              <a:rPr lang="pl-PL" dirty="0" err="1" smtClean="0"/>
              <a:t>goBack</a:t>
            </a:r>
            <a:r>
              <a:rPr lang="pl-PL" dirty="0" smtClean="0"/>
              <a:t>, </a:t>
            </a:r>
            <a:r>
              <a:rPr lang="pl-PL" dirty="0" err="1" smtClean="0"/>
              <a:t>goForward</a:t>
            </a:r>
            <a:r>
              <a:rPr lang="pl-PL" dirty="0" smtClean="0"/>
              <a:t> etc.), param </a:t>
            </a:r>
            <a:r>
              <a:rPr lang="pl-PL" dirty="0" err="1" smtClean="0"/>
              <a:t>length</a:t>
            </a:r>
            <a:r>
              <a:rPr lang="pl-PL" dirty="0" smtClean="0"/>
              <a:t>, </a:t>
            </a:r>
            <a:r>
              <a:rPr lang="pl-PL" dirty="0" err="1" smtClean="0"/>
              <a:t>location</a:t>
            </a:r>
            <a:endParaRPr lang="pl-PL" dirty="0" smtClean="0"/>
          </a:p>
          <a:p>
            <a:pPr lvl="2"/>
            <a:r>
              <a:rPr lang="pl-PL" sz="1400" dirty="0" err="1" smtClean="0"/>
              <a:t>will</a:t>
            </a:r>
            <a:r>
              <a:rPr lang="pl-PL" sz="1400" dirty="0" smtClean="0"/>
              <a:t> be </a:t>
            </a:r>
            <a:r>
              <a:rPr lang="pl-PL" sz="1400" dirty="0" err="1" smtClean="0"/>
              <a:t>replaced</a:t>
            </a:r>
            <a:r>
              <a:rPr lang="pl-PL" sz="1400" dirty="0" smtClean="0"/>
              <a:t> by </a:t>
            </a:r>
            <a:r>
              <a:rPr lang="pl-PL" sz="1400" dirty="0" err="1" smtClean="0"/>
              <a:t>useNavigate</a:t>
            </a:r>
            <a:r>
              <a:rPr lang="pl-PL" sz="1400" dirty="0" smtClean="0"/>
              <a:t> in the </a:t>
            </a:r>
            <a:r>
              <a:rPr lang="pl-PL" sz="1400" dirty="0" err="1" smtClean="0"/>
              <a:t>future</a:t>
            </a:r>
            <a:endParaRPr lang="pl-PL" sz="1400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useRouteMatch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match</a:t>
            </a:r>
            <a:r>
              <a:rPr lang="pl-PL" dirty="0" smtClean="0"/>
              <a:t> data (</a:t>
            </a:r>
            <a:r>
              <a:rPr lang="pl-PL" dirty="0" err="1" smtClean="0"/>
              <a:t>path</a:t>
            </a:r>
            <a:r>
              <a:rPr lang="pl-PL" dirty="0" smtClean="0"/>
              <a:t>, </a:t>
            </a:r>
            <a:r>
              <a:rPr lang="pl-PL" dirty="0" err="1" smtClean="0"/>
              <a:t>isExact</a:t>
            </a:r>
            <a:r>
              <a:rPr lang="pl-PL" dirty="0" smtClean="0"/>
              <a:t> etc.), </a:t>
            </a:r>
            <a:r>
              <a:rPr lang="pl-PL" dirty="0" err="1" smtClean="0"/>
              <a:t>url</a:t>
            </a:r>
            <a:r>
              <a:rPr lang="pl-PL" dirty="0" smtClean="0"/>
              <a:t> and </a:t>
            </a:r>
            <a:r>
              <a:rPr lang="pl-PL" dirty="0" err="1" smtClean="0"/>
              <a:t>params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hooks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751013"/>
            <a:ext cx="541848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547938"/>
            <a:ext cx="461394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2541588"/>
            <a:ext cx="186675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1" y="3369469"/>
            <a:ext cx="113514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6" y="4953000"/>
            <a:ext cx="9324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84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instead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>
                <a:cs typeface="Arial"/>
              </a:rPr>
              <a:t>arrow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functions</a:t>
            </a:r>
            <a:endParaRPr lang="pl-PL" dirty="0">
              <a:cs typeface="Arial"/>
            </a:endParaRPr>
          </a:p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promise</a:t>
            </a:r>
            <a:r>
              <a:rPr lang="pl-PL" dirty="0">
                <a:cs typeface="Arial"/>
              </a:rPr>
              <a:t> as a </a:t>
            </a:r>
            <a:r>
              <a:rPr lang="pl-PL" dirty="0" err="1">
                <a:cs typeface="Arial"/>
              </a:rPr>
              <a:t>way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handling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asynchronous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operations</a:t>
            </a:r>
            <a:endParaRPr lang="pl-PL" dirty="0"/>
          </a:p>
          <a:p>
            <a:r>
              <a:rPr lang="pl-PL" dirty="0" err="1">
                <a:cs typeface="Arial"/>
              </a:rPr>
              <a:t>destructuring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spread</a:t>
            </a:r>
            <a:r>
              <a:rPr lang="pl-PL" dirty="0">
                <a:cs typeface="Arial"/>
              </a:rPr>
              <a:t>/</a:t>
            </a:r>
            <a:r>
              <a:rPr lang="pl-PL" dirty="0" err="1">
                <a:cs typeface="Arial"/>
              </a:rPr>
              <a:t>rest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operators</a:t>
            </a:r>
            <a:endParaRPr lang="pl-PL" dirty="0"/>
          </a:p>
          <a:p>
            <a:r>
              <a:rPr lang="pl-PL" dirty="0" err="1">
                <a:cs typeface="Arial"/>
              </a:rPr>
              <a:t>template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literals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default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values</a:t>
            </a:r>
            <a:endParaRPr lang="pl-PL" dirty="0">
              <a:cs typeface="Arial"/>
            </a:endParaRPr>
          </a:p>
          <a:p>
            <a:r>
              <a:rPr lang="pl-PL" dirty="0" err="1" smtClean="0">
                <a:cs typeface="Arial"/>
              </a:rPr>
              <a:t>Classes</a:t>
            </a:r>
            <a:endParaRPr lang="pl-PL" dirty="0" smtClean="0">
              <a:cs typeface="Arial"/>
            </a:endParaRPr>
          </a:p>
          <a:p>
            <a:r>
              <a:rPr lang="pl-PL" dirty="0" err="1" smtClean="0">
                <a:cs typeface="Arial"/>
              </a:rPr>
              <a:t>modules</a:t>
            </a:r>
            <a:endParaRPr lang="pl-PL" dirty="0">
              <a:cs typeface="Arial"/>
            </a:endParaRPr>
          </a:p>
          <a:p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...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dirty="0" err="1" smtClean="0">
                <a:latin typeface="Moderat JIT"/>
              </a:rPr>
              <a:t>styled-components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796248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JS-in-CSS </a:t>
            </a:r>
            <a:r>
              <a:rPr lang="pl-PL" dirty="0" err="1" smtClean="0"/>
              <a:t>library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JS </a:t>
            </a:r>
            <a:r>
              <a:rPr lang="pl-PL" dirty="0" err="1" smtClean="0"/>
              <a:t>expressions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of </a:t>
            </a:r>
            <a:r>
              <a:rPr lang="pl-PL" dirty="0" err="1" smtClean="0"/>
              <a:t>styles</a:t>
            </a:r>
            <a:endParaRPr lang="pl-PL" dirty="0" smtClean="0"/>
          </a:p>
          <a:p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dirty="0" smtClean="0"/>
              <a:t> of CSS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err="1" smtClean="0"/>
              <a:t>Unique</a:t>
            </a:r>
            <a:r>
              <a:rPr lang="pl-PL" dirty="0" smtClean="0"/>
              <a:t> </a:t>
            </a:r>
            <a:r>
              <a:rPr lang="pl-PL" dirty="0" err="1" smtClean="0"/>
              <a:t>names</a:t>
            </a:r>
            <a:r>
              <a:rPr lang="pl-PL" dirty="0" smtClean="0"/>
              <a:t> for </a:t>
            </a:r>
            <a:r>
              <a:rPr lang="pl-PL" dirty="0" err="1" smtClean="0"/>
              <a:t>classes</a:t>
            </a:r>
            <a:r>
              <a:rPr lang="pl-PL" dirty="0" smtClean="0"/>
              <a:t> – no </a:t>
            </a:r>
            <a:r>
              <a:rPr lang="pl-PL" dirty="0" err="1" smtClean="0"/>
              <a:t>duplication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misspelling</a:t>
            </a:r>
            <a:endParaRPr lang="pl-PL" dirty="0" smtClean="0"/>
          </a:p>
          <a:p>
            <a:r>
              <a:rPr lang="pl-PL" dirty="0" err="1" smtClean="0"/>
              <a:t>Easier</a:t>
            </a:r>
            <a:r>
              <a:rPr lang="pl-PL" dirty="0" smtClean="0"/>
              <a:t> to 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r>
              <a:rPr lang="pl-PL" dirty="0" smtClean="0"/>
              <a:t> CSS – </a:t>
            </a:r>
            <a:r>
              <a:rPr lang="pl-PL" dirty="0" err="1" smtClean="0"/>
              <a:t>linting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signal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a </a:t>
            </a:r>
            <a:r>
              <a:rPr lang="pl-PL" dirty="0" err="1" smtClean="0"/>
              <a:t>styled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9" y="3875089"/>
            <a:ext cx="4291012" cy="15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3716814"/>
            <a:ext cx="42481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147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styled</a:t>
            </a:r>
            <a:r>
              <a:rPr lang="pl-PL" dirty="0" smtClean="0"/>
              <a:t> as </a:t>
            </a:r>
            <a:r>
              <a:rPr lang="pl-PL" dirty="0" err="1" smtClean="0"/>
              <a:t>well</a:t>
            </a:r>
            <a:r>
              <a:rPr lang="pl-PL" dirty="0" smtClean="0"/>
              <a:t> – the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prerequisite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to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</a:t>
            </a:r>
            <a:r>
              <a:rPr lang="pl-PL" dirty="0" err="1" smtClean="0"/>
              <a:t>parentheses</a:t>
            </a:r>
            <a:r>
              <a:rPr lang="pl-PL" dirty="0" smtClean="0"/>
              <a:t>, </a:t>
            </a:r>
            <a:r>
              <a:rPr lang="pl-PL" dirty="0" err="1" smtClean="0"/>
              <a:t>provided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attach</a:t>
            </a:r>
            <a:r>
              <a:rPr lang="pl-PL" dirty="0" smtClean="0"/>
              <a:t> the </a:t>
            </a:r>
            <a:r>
              <a:rPr lang="pl-PL" dirty="0" err="1" smtClean="0"/>
              <a:t>passed</a:t>
            </a:r>
            <a:r>
              <a:rPr lang="pl-PL" dirty="0" smtClean="0"/>
              <a:t> </a:t>
            </a:r>
            <a:r>
              <a:rPr lang="pl-PL" dirty="0" err="1" smtClean="0"/>
              <a:t>className</a:t>
            </a:r>
            <a:r>
              <a:rPr lang="pl-PL" dirty="0" smtClean="0"/>
              <a:t> </a:t>
            </a:r>
            <a:r>
              <a:rPr lang="pl-PL" dirty="0" err="1" smtClean="0"/>
              <a:t>prop</a:t>
            </a:r>
            <a:r>
              <a:rPr lang="pl-PL" dirty="0" smtClean="0"/>
              <a:t> to a DOM element</a:t>
            </a:r>
          </a:p>
          <a:p>
            <a:r>
              <a:rPr lang="pl-PL" dirty="0" err="1" smtClean="0"/>
              <a:t>Extending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the same </a:t>
            </a:r>
            <a:r>
              <a:rPr lang="pl-PL" dirty="0" err="1" smtClean="0"/>
              <a:t>way</a:t>
            </a:r>
            <a:r>
              <a:rPr lang="pl-PL" dirty="0" smtClean="0"/>
              <a:t> – </a:t>
            </a:r>
            <a:r>
              <a:rPr lang="pl-PL" dirty="0" err="1" smtClean="0"/>
              <a:t>just</a:t>
            </a:r>
            <a:r>
              <a:rPr lang="pl-PL" dirty="0" smtClean="0"/>
              <a:t>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styled</a:t>
            </a:r>
            <a:r>
              <a:rPr lang="pl-PL" dirty="0" smtClean="0"/>
              <a:t> component as </a:t>
            </a:r>
            <a:r>
              <a:rPr lang="pl-PL" dirty="0" err="1" smtClean="0"/>
              <a:t>an</a:t>
            </a:r>
            <a:r>
              <a:rPr lang="pl-PL" dirty="0" smtClean="0"/>
              <a:t> argument</a:t>
            </a:r>
          </a:p>
          <a:p>
            <a:r>
              <a:rPr lang="pl-PL" dirty="0" err="1" smtClean="0"/>
              <a:t>Props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to a component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dynamic</a:t>
            </a:r>
            <a:r>
              <a:rPr lang="pl-PL" dirty="0" smtClean="0"/>
              <a:t> style </a:t>
            </a:r>
            <a:r>
              <a:rPr lang="pl-PL" dirty="0" err="1" smtClean="0"/>
              <a:t>creation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830639"/>
            <a:ext cx="4419600" cy="17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3830639"/>
            <a:ext cx="4533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4451350"/>
            <a:ext cx="5180012" cy="79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667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State management libraries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812481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1049D9F-FC04-403D-B97A-CD0E77CA8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Unidirectional data flow demands that we pass data all the way down the tree</a:t>
            </a:r>
          </a:p>
          <a:p>
            <a:r>
              <a:rPr lang="en-US" dirty="0" smtClean="0">
                <a:latin typeface="Moderat JIT"/>
                <a:cs typeface="Arial"/>
              </a:rPr>
              <a:t>This results in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unnecessary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code</a:t>
            </a:r>
            <a:r>
              <a:rPr lang="pl-PL" dirty="0" smtClean="0">
                <a:latin typeface="Moderat JIT"/>
                <a:cs typeface="Arial"/>
              </a:rPr>
              <a:t> in the top </a:t>
            </a:r>
            <a:r>
              <a:rPr lang="pl-PL" dirty="0" err="1" smtClean="0">
                <a:latin typeface="Moderat JIT"/>
                <a:cs typeface="Arial"/>
              </a:rPr>
              <a:t>level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components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cs typeface="Arial"/>
              </a:rPr>
              <a:t>It </a:t>
            </a:r>
            <a:r>
              <a:rPr lang="pl-PL" dirty="0" err="1" smtClean="0">
                <a:cs typeface="Arial"/>
              </a:rPr>
              <a:t>also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makes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it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difficult</a:t>
            </a:r>
            <a:r>
              <a:rPr lang="pl-PL" dirty="0" smtClean="0">
                <a:cs typeface="Arial"/>
              </a:rPr>
              <a:t> to </a:t>
            </a:r>
            <a:r>
              <a:rPr lang="pl-PL" dirty="0" err="1" smtClean="0">
                <a:cs typeface="Arial"/>
              </a:rPr>
              <a:t>scale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huge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codebases</a:t>
            </a:r>
            <a:r>
              <a:rPr lang="pl-PL" dirty="0" smtClean="0">
                <a:cs typeface="Arial"/>
              </a:rPr>
              <a:t> and </a:t>
            </a:r>
            <a:r>
              <a:rPr lang="pl-PL" dirty="0" err="1" smtClean="0">
                <a:cs typeface="Arial"/>
              </a:rPr>
              <a:t>separate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concerns</a:t>
            </a:r>
            <a:endParaRPr lang="pl-PL" dirty="0">
              <a:cs typeface="Arial"/>
            </a:endParaRPr>
          </a:p>
          <a:p>
            <a:r>
              <a:rPr lang="pl-PL" dirty="0">
                <a:latin typeface="Moderat JIT"/>
                <a:cs typeface="Arial"/>
              </a:rPr>
              <a:t>P</a:t>
            </a:r>
            <a:r>
              <a:rPr lang="en-US" dirty="0" err="1" smtClean="0">
                <a:latin typeface="Moderat JIT"/>
                <a:cs typeface="Arial"/>
              </a:rPr>
              <a:t>ossible</a:t>
            </a:r>
            <a:r>
              <a:rPr lang="en-US" dirty="0" smtClean="0">
                <a:latin typeface="Moderat JIT"/>
                <a:cs typeface="Arial"/>
              </a:rPr>
              <a:t> </a:t>
            </a:r>
            <a:r>
              <a:rPr lang="en-US" dirty="0">
                <a:latin typeface="Moderat JIT"/>
                <a:cs typeface="Arial"/>
              </a:rPr>
              <a:t>errors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emerge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en-US" dirty="0" smtClean="0">
                <a:latin typeface="Moderat JIT"/>
                <a:cs typeface="Arial"/>
              </a:rPr>
              <a:t>e.g</a:t>
            </a:r>
            <a:r>
              <a:rPr lang="en-US" dirty="0">
                <a:latin typeface="Moderat JIT"/>
                <a:cs typeface="Arial"/>
              </a:rPr>
              <a:t>. during the refactoring </a:t>
            </a:r>
            <a:r>
              <a:rPr lang="en-US" dirty="0" smtClean="0">
                <a:latin typeface="Moderat JIT"/>
                <a:cs typeface="Arial"/>
              </a:rPr>
              <a:t>process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latin typeface="Moderat JIT"/>
                <a:cs typeface="Arial"/>
              </a:rPr>
              <a:t>With </a:t>
            </a:r>
            <a:r>
              <a:rPr lang="pl-PL" dirty="0" err="1" smtClean="0">
                <a:latin typeface="Moderat JIT"/>
                <a:cs typeface="Arial"/>
              </a:rPr>
              <a:t>time</a:t>
            </a:r>
            <a:r>
              <a:rPr lang="pl-PL" dirty="0" smtClean="0">
                <a:latin typeface="Moderat JIT"/>
                <a:cs typeface="Arial"/>
              </a:rPr>
              <a:t>, </a:t>
            </a:r>
            <a:r>
              <a:rPr lang="pl-PL" dirty="0" err="1" smtClean="0">
                <a:latin typeface="Moderat JIT"/>
                <a:cs typeface="Arial"/>
              </a:rPr>
              <a:t>there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be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unused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props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passed</a:t>
            </a:r>
            <a:r>
              <a:rPr lang="pl-PL" dirty="0" smtClean="0">
                <a:latin typeface="Moderat JIT"/>
                <a:cs typeface="Arial"/>
              </a:rPr>
              <a:t> down</a:t>
            </a:r>
            <a:endParaRPr lang="en-US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91E6A51-CB9F-4BC1-AC62-689C7B08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3604C6B-72D1-4C47-AB87-6115FF09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State management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4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E7413B0-E955-4EA0-BFD7-BC45C801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Data is managed in some kind of store and manipulated by dispatching actions which update it</a:t>
            </a:r>
          </a:p>
          <a:p>
            <a:r>
              <a:rPr lang="en-US" dirty="0">
                <a:latin typeface="Moderat JIT"/>
                <a:cs typeface="Arial"/>
              </a:rPr>
              <a:t>Instead of drilling props, we can call a function that accesses a chosen part of store</a:t>
            </a:r>
          </a:p>
          <a:p>
            <a:r>
              <a:rPr lang="en-US" dirty="0">
                <a:latin typeface="Moderat JIT"/>
                <a:cs typeface="Arial"/>
              </a:rPr>
              <a:t>Examples of libraries: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Context API (created by Facebook, part of React)</a:t>
            </a:r>
          </a:p>
          <a:p>
            <a:pPr lvl="2"/>
            <a:r>
              <a:rPr lang="en-US" sz="1400" dirty="0" err="1">
                <a:latin typeface="Moderat JIT"/>
                <a:cs typeface="Arial"/>
              </a:rPr>
              <a:t>Redux</a:t>
            </a:r>
            <a:r>
              <a:rPr lang="en-US" sz="1400" dirty="0">
                <a:latin typeface="Moderat JIT"/>
                <a:cs typeface="Arial"/>
              </a:rPr>
              <a:t> (co-created by Dan </a:t>
            </a:r>
            <a:r>
              <a:rPr lang="en-US" sz="1400" dirty="0" err="1">
                <a:latin typeface="Moderat JIT"/>
                <a:cs typeface="Arial"/>
              </a:rPr>
              <a:t>Abramov</a:t>
            </a:r>
            <a:r>
              <a:rPr lang="en-US" sz="1400" dirty="0">
                <a:latin typeface="Moderat JIT"/>
                <a:cs typeface="Arial"/>
              </a:rPr>
              <a:t> from React)</a:t>
            </a:r>
          </a:p>
          <a:p>
            <a:pPr lvl="2"/>
            <a:r>
              <a:rPr lang="en-US" sz="1400" dirty="0" err="1">
                <a:latin typeface="Moderat JIT"/>
              </a:rPr>
              <a:t>MobX</a:t>
            </a:r>
            <a:endParaRPr lang="en-US" sz="1400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87A6B90-93AD-4423-94E8-40A0A44F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1D8A71-D515-4C1D-9EE9-7E2E8469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– one way data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2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1DA2BD6-9D96-4E75-A52F-15E6D4325E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Created by Dan </a:t>
            </a:r>
            <a:r>
              <a:rPr lang="en-US" dirty="0" err="1">
                <a:latin typeface="Moderat JIT"/>
                <a:cs typeface="Arial"/>
              </a:rPr>
              <a:t>Abramov</a:t>
            </a:r>
            <a:r>
              <a:rPr lang="en-US" dirty="0">
                <a:latin typeface="Moderat JIT"/>
                <a:cs typeface="Arial"/>
              </a:rPr>
              <a:t> in 2014 for one of his conference talks</a:t>
            </a:r>
          </a:p>
          <a:p>
            <a:r>
              <a:rPr lang="en-US" dirty="0" err="1">
                <a:latin typeface="Moderat JIT"/>
                <a:cs typeface="Arial"/>
              </a:rPr>
              <a:t>Redux</a:t>
            </a:r>
            <a:r>
              <a:rPr lang="en-US" dirty="0">
                <a:latin typeface="Moderat JIT"/>
                <a:cs typeface="Arial"/>
              </a:rPr>
              <a:t> - (Red)</a:t>
            </a:r>
            <a:r>
              <a:rPr lang="en-US" dirty="0" err="1">
                <a:latin typeface="Moderat JIT"/>
                <a:cs typeface="Arial"/>
              </a:rPr>
              <a:t>ucer</a:t>
            </a:r>
            <a:r>
              <a:rPr lang="en-US" dirty="0">
                <a:latin typeface="Moderat JIT"/>
                <a:cs typeface="Arial"/>
              </a:rPr>
              <a:t> + </a:t>
            </a:r>
            <a:r>
              <a:rPr lang="en-US" dirty="0" err="1">
                <a:latin typeface="Moderat JIT"/>
                <a:cs typeface="Arial"/>
              </a:rPr>
              <a:t>Fl</a:t>
            </a:r>
            <a:r>
              <a:rPr lang="en-US" dirty="0">
                <a:latin typeface="Moderat JIT"/>
                <a:cs typeface="Arial"/>
              </a:rPr>
              <a:t>(</a:t>
            </a:r>
            <a:r>
              <a:rPr lang="en-US" dirty="0" err="1">
                <a:latin typeface="Moderat JIT"/>
                <a:cs typeface="Arial"/>
              </a:rPr>
              <a:t>ux</a:t>
            </a:r>
            <a:r>
              <a:rPr lang="en-US" dirty="0">
                <a:latin typeface="Moderat JIT"/>
                <a:cs typeface="Arial"/>
              </a:rPr>
              <a:t>) - a variant of Flux pattern with a reducer function instead of a store</a:t>
            </a:r>
          </a:p>
          <a:p>
            <a:r>
              <a:rPr lang="en-US" dirty="0">
                <a:latin typeface="Moderat JIT"/>
                <a:cs typeface="Arial"/>
              </a:rPr>
              <a:t>State (data) is kept in a store and manipulated by a reducer function</a:t>
            </a:r>
          </a:p>
          <a:p>
            <a:r>
              <a:rPr lang="en-US" dirty="0">
                <a:latin typeface="Moderat JIT"/>
                <a:cs typeface="Arial"/>
              </a:rPr>
              <a:t>To manipulate data, we use actions, which </a:t>
            </a:r>
            <a:r>
              <a:rPr lang="pl-PL" dirty="0" smtClean="0">
                <a:latin typeface="Moderat JIT"/>
                <a:cs typeface="Arial"/>
              </a:rPr>
              <a:t>pass the </a:t>
            </a:r>
            <a:r>
              <a:rPr lang="pl-PL" dirty="0" err="1" smtClean="0">
                <a:latin typeface="Moderat JIT"/>
                <a:cs typeface="Arial"/>
              </a:rPr>
              <a:t>necessary</a:t>
            </a:r>
            <a:r>
              <a:rPr lang="pl-PL" dirty="0" smtClean="0">
                <a:latin typeface="Moderat JIT"/>
                <a:cs typeface="Arial"/>
              </a:rPr>
              <a:t> data to </a:t>
            </a:r>
            <a:r>
              <a:rPr lang="pl-PL" dirty="0" err="1" smtClean="0">
                <a:latin typeface="Moderat JIT"/>
                <a:cs typeface="Arial"/>
              </a:rPr>
              <a:t>reducer</a:t>
            </a:r>
            <a:r>
              <a:rPr lang="en-US" dirty="0">
                <a:latin typeface="Moderat JIT"/>
                <a:cs typeface="Arial"/>
              </a:rPr>
              <a:t> 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Selectors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are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functions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that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select</a:t>
            </a:r>
            <a:r>
              <a:rPr lang="pl-PL" dirty="0" smtClean="0">
                <a:cs typeface="Arial"/>
              </a:rPr>
              <a:t> a </a:t>
            </a:r>
            <a:r>
              <a:rPr lang="pl-PL" dirty="0" err="1" smtClean="0">
                <a:cs typeface="Arial"/>
              </a:rPr>
              <a:t>chosen</a:t>
            </a:r>
            <a:r>
              <a:rPr lang="pl-PL" dirty="0" smtClean="0">
                <a:cs typeface="Arial"/>
              </a:rPr>
              <a:t> part of </a:t>
            </a:r>
            <a:r>
              <a:rPr lang="pl-PL" dirty="0" err="1" smtClean="0">
                <a:cs typeface="Arial"/>
              </a:rPr>
              <a:t>state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6025B0A-9331-4675-8620-87E4BC53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6A9E9C-6DA7-4AD5-8D51-E1C6F4AF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Redux</a:t>
            </a:r>
            <a:endParaRPr lang="en-US"/>
          </a:p>
        </p:txBody>
      </p:sp>
      <p:pic>
        <p:nvPicPr>
          <p:cNvPr id="7" name="Picture 7" descr="A picture containing meter&#10;&#10;Description generated with very high confidence">
            <a:extLst>
              <a:ext uri="{FF2B5EF4-FFF2-40B4-BE49-F238E27FC236}">
                <a16:creationId xmlns:a16="http://schemas.microsoft.com/office/drawing/2014/main" xmlns="" id="{0008C2D4-33B7-4CD4-B5B3-554E1DEF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3560611"/>
            <a:ext cx="4210050" cy="22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37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modifies</a:t>
            </a:r>
            <a:r>
              <a:rPr lang="pl-PL" dirty="0" smtClean="0"/>
              <a:t> the </a:t>
            </a:r>
            <a:r>
              <a:rPr lang="pl-PL" dirty="0" err="1" smtClean="0"/>
              <a:t>state</a:t>
            </a:r>
            <a:r>
              <a:rPr lang="pl-PL" dirty="0" smtClean="0"/>
              <a:t> in </a:t>
            </a:r>
            <a:r>
              <a:rPr lang="pl-PL" dirty="0" err="1" smtClean="0"/>
              <a:t>response</a:t>
            </a:r>
            <a:r>
              <a:rPr lang="pl-PL" dirty="0" smtClean="0"/>
              <a:t> to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was </a:t>
            </a:r>
            <a:r>
              <a:rPr lang="pl-PL" dirty="0" err="1" smtClean="0"/>
              <a:t>dispatched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>
                <a:solidFill>
                  <a:schemeClr val="accent5"/>
                </a:solidFill>
              </a:rPr>
              <a:t>only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part of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endParaRPr lang="pl-PL" dirty="0" smtClean="0"/>
          </a:p>
          <a:p>
            <a:r>
              <a:rPr lang="pl-PL" dirty="0" err="1" smtClean="0"/>
              <a:t>Reducer</a:t>
            </a:r>
            <a:r>
              <a:rPr lang="pl-PL" dirty="0" smtClean="0"/>
              <a:t> </a:t>
            </a:r>
            <a:r>
              <a:rPr lang="pl-PL" dirty="0" err="1" smtClean="0"/>
              <a:t>always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version of the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smtClean="0"/>
              <a:t> of mutating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>
                <a:solidFill>
                  <a:schemeClr val="accent5"/>
                </a:solidFill>
              </a:rPr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function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pl-PL" dirty="0" err="1" smtClean="0"/>
              <a:t>Multiple</a:t>
            </a:r>
            <a:r>
              <a:rPr lang="pl-PL" dirty="0" smtClean="0"/>
              <a:t>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merged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combineReducers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provided</a:t>
            </a:r>
            <a:r>
              <a:rPr lang="pl-PL" dirty="0" smtClean="0"/>
              <a:t> by </a:t>
            </a:r>
            <a:r>
              <a:rPr lang="pl-PL" dirty="0" err="1" smtClean="0"/>
              <a:t>Redux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Reducer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3438526"/>
            <a:ext cx="4914900" cy="293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6284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Library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offers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bindings</a:t>
            </a:r>
            <a:r>
              <a:rPr lang="pl-PL" dirty="0" smtClean="0"/>
              <a:t> for </a:t>
            </a:r>
            <a:r>
              <a:rPr lang="pl-PL" dirty="0" err="1" smtClean="0"/>
              <a:t>Redux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r>
              <a:rPr lang="pl-PL" sz="1400" dirty="0" smtClean="0"/>
              <a:t> – top </a:t>
            </a:r>
            <a:r>
              <a:rPr lang="pl-PL" sz="1400" dirty="0" err="1" smtClean="0"/>
              <a:t>level</a:t>
            </a:r>
            <a:r>
              <a:rPr lang="pl-PL" sz="1400" dirty="0" smtClean="0"/>
              <a:t> </a:t>
            </a:r>
            <a:r>
              <a:rPr lang="pl-PL" sz="1400" dirty="0" err="1" smtClean="0"/>
              <a:t>components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makes</a:t>
            </a:r>
            <a:r>
              <a:rPr lang="pl-PL" sz="1400" dirty="0" smtClean="0"/>
              <a:t> the </a:t>
            </a:r>
            <a:r>
              <a:rPr lang="pl-PL" sz="1400" dirty="0" err="1" smtClean="0"/>
              <a:t>Redux</a:t>
            </a:r>
            <a:r>
              <a:rPr lang="pl-PL" sz="1400" dirty="0" smtClean="0"/>
              <a:t> </a:t>
            </a:r>
            <a:r>
              <a:rPr lang="pl-PL" sz="1400" dirty="0" err="1" smtClean="0"/>
              <a:t>store</a:t>
            </a:r>
            <a:r>
              <a:rPr lang="pl-PL" sz="1400" dirty="0" smtClean="0"/>
              <a:t> </a:t>
            </a:r>
            <a:r>
              <a:rPr lang="pl-PL" sz="1400" dirty="0" err="1" smtClean="0"/>
              <a:t>available</a:t>
            </a:r>
            <a:r>
              <a:rPr lang="pl-PL" sz="1400" dirty="0" smtClean="0"/>
              <a:t> to the </a:t>
            </a:r>
            <a:r>
              <a:rPr lang="pl-PL" sz="1400" dirty="0" err="1" smtClean="0"/>
              <a:t>whole</a:t>
            </a:r>
            <a:r>
              <a:rPr lang="pl-PL" sz="1400" dirty="0" smtClean="0"/>
              <a:t> </a:t>
            </a:r>
            <a:r>
              <a:rPr lang="pl-PL" sz="1400" dirty="0" err="1" smtClean="0"/>
              <a:t>app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c</a:t>
            </a:r>
            <a:r>
              <a:rPr lang="pl-PL" sz="1400" dirty="0" err="1" smtClean="0">
                <a:solidFill>
                  <a:schemeClr val="accent5"/>
                </a:solidFill>
              </a:rPr>
              <a:t>onnect</a:t>
            </a:r>
            <a:r>
              <a:rPr lang="pl-PL" sz="1400" dirty="0" smtClean="0">
                <a:solidFill>
                  <a:schemeClr val="accent5"/>
                </a:solidFill>
              </a:rPr>
              <a:t>()</a:t>
            </a:r>
            <a:r>
              <a:rPr lang="pl-PL" sz="1400" dirty="0" smtClean="0"/>
              <a:t> – </a:t>
            </a:r>
            <a:r>
              <a:rPr lang="pl-PL" sz="1400" dirty="0" err="1" smtClean="0"/>
              <a:t>wrapper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connects</a:t>
            </a:r>
            <a:r>
              <a:rPr lang="pl-PL" sz="1400" dirty="0" smtClean="0"/>
              <a:t> a component to the </a:t>
            </a:r>
            <a:r>
              <a:rPr lang="pl-PL" sz="1400" dirty="0" err="1" smtClean="0"/>
              <a:t>store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hooks</a:t>
            </a:r>
            <a:r>
              <a:rPr lang="pl-PL" sz="1400" dirty="0" smtClean="0">
                <a:solidFill>
                  <a:schemeClr val="accent5"/>
                </a:solidFill>
              </a:rPr>
              <a:t>: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useSelector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hook</a:t>
            </a:r>
            <a:r>
              <a:rPr lang="pl-PL" sz="1400" dirty="0" smtClean="0"/>
              <a:t> </a:t>
            </a:r>
            <a:r>
              <a:rPr lang="pl-PL" sz="1400" dirty="0" err="1" smtClean="0"/>
              <a:t>allowing</a:t>
            </a:r>
            <a:r>
              <a:rPr lang="pl-PL" sz="1400" dirty="0" smtClean="0"/>
              <a:t> to </a:t>
            </a:r>
            <a:r>
              <a:rPr lang="pl-PL" sz="1400" dirty="0" err="1" smtClean="0"/>
              <a:t>extract</a:t>
            </a:r>
            <a:r>
              <a:rPr lang="pl-PL" sz="1400" dirty="0" smtClean="0"/>
              <a:t> data from the </a:t>
            </a:r>
            <a:r>
              <a:rPr lang="pl-PL" sz="1400" dirty="0" err="1" smtClean="0"/>
              <a:t>store</a:t>
            </a:r>
            <a:r>
              <a:rPr lang="pl-PL" sz="1400" dirty="0" smtClean="0"/>
              <a:t>, </a:t>
            </a:r>
            <a:r>
              <a:rPr lang="pl-PL" sz="1400" dirty="0" err="1" smtClean="0"/>
              <a:t>needs</a:t>
            </a:r>
            <a:r>
              <a:rPr lang="pl-PL" sz="1400" dirty="0" smtClean="0"/>
              <a:t> to be </a:t>
            </a:r>
            <a:r>
              <a:rPr lang="pl-PL" sz="1400" dirty="0" err="1" smtClean="0"/>
              <a:t>provided</a:t>
            </a:r>
            <a:r>
              <a:rPr lang="pl-PL" sz="1400" dirty="0" smtClean="0"/>
              <a:t> with a </a:t>
            </a:r>
            <a:r>
              <a:rPr lang="pl-PL" sz="1400" dirty="0" err="1" smtClean="0"/>
              <a:t>pure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useDispatch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 smtClean="0">
                <a:solidFill>
                  <a:schemeClr val="accent6"/>
                </a:solidFill>
              </a:rPr>
              <a:t>hook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returning</a:t>
            </a:r>
            <a:r>
              <a:rPr lang="pl-PL" sz="1400" dirty="0" smtClean="0">
                <a:solidFill>
                  <a:schemeClr val="accent6"/>
                </a:solidFill>
              </a:rPr>
              <a:t> a </a:t>
            </a:r>
            <a:r>
              <a:rPr lang="pl-PL" sz="1400" dirty="0" err="1" smtClean="0">
                <a:solidFill>
                  <a:schemeClr val="accent6"/>
                </a:solidFill>
              </a:rPr>
              <a:t>reference</a:t>
            </a:r>
            <a:r>
              <a:rPr lang="pl-PL" sz="1400" dirty="0" smtClean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dispatch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function</a:t>
            </a:r>
            <a:r>
              <a:rPr lang="pl-PL" sz="1400" dirty="0" smtClean="0">
                <a:solidFill>
                  <a:schemeClr val="accent6"/>
                </a:solidFill>
              </a:rPr>
              <a:t>, </a:t>
            </a:r>
            <a:r>
              <a:rPr lang="pl-PL" sz="1400" dirty="0" err="1" smtClean="0">
                <a:solidFill>
                  <a:schemeClr val="accent6"/>
                </a:solidFill>
              </a:rPr>
              <a:t>which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allows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us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launch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actions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without</a:t>
            </a:r>
            <a:r>
              <a:rPr lang="pl-PL" sz="1400" dirty="0" smtClean="0">
                <a:solidFill>
                  <a:schemeClr val="accent6"/>
                </a:solidFill>
              </a:rPr>
              <a:t> the </a:t>
            </a:r>
            <a:r>
              <a:rPr lang="pl-PL" sz="1400" dirty="0" err="1" smtClean="0">
                <a:solidFill>
                  <a:schemeClr val="accent6"/>
                </a:solidFill>
              </a:rPr>
              <a:t>need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use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connect</a:t>
            </a:r>
            <a:endParaRPr lang="pl-PL" sz="1400" dirty="0" smtClean="0">
              <a:solidFill>
                <a:schemeClr val="accent6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useStore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>
                <a:solidFill>
                  <a:schemeClr val="accent6"/>
                </a:solidFill>
              </a:rPr>
              <a:t>hook</a:t>
            </a:r>
            <a:r>
              <a:rPr lang="pl-PL" sz="1400" dirty="0">
                <a:solidFill>
                  <a:schemeClr val="accent6"/>
                </a:solidFill>
              </a:rPr>
              <a:t> </a:t>
            </a:r>
            <a:r>
              <a:rPr lang="pl-PL" sz="1400" dirty="0" err="1">
                <a:solidFill>
                  <a:schemeClr val="accent6"/>
                </a:solidFill>
              </a:rPr>
              <a:t>returning</a:t>
            </a:r>
            <a:r>
              <a:rPr lang="pl-PL" sz="1400" dirty="0">
                <a:solidFill>
                  <a:schemeClr val="accent6"/>
                </a:solidFill>
              </a:rPr>
              <a:t> a </a:t>
            </a:r>
            <a:r>
              <a:rPr lang="pl-PL" sz="1400" dirty="0" err="1">
                <a:solidFill>
                  <a:schemeClr val="accent6"/>
                </a:solidFill>
              </a:rPr>
              <a:t>reference</a:t>
            </a:r>
            <a:r>
              <a:rPr lang="pl-PL" sz="1400" dirty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Redux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store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passed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endParaRPr lang="pl-PL" sz="1400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React-redux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210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T</a:t>
            </a:r>
            <a:r>
              <a:rPr lang="pl-PL" dirty="0" smtClean="0"/>
              <a:t>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arguments</a:t>
            </a:r>
            <a:r>
              <a:rPr lang="pl-PL" dirty="0" smtClean="0"/>
              <a:t> (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optional</a:t>
            </a:r>
            <a:r>
              <a:rPr lang="pl-PL" dirty="0" smtClean="0"/>
              <a:t>) </a:t>
            </a:r>
            <a:r>
              <a:rPr lang="pl-PL" dirty="0" err="1" smtClean="0"/>
              <a:t>will</a:t>
            </a:r>
            <a:r>
              <a:rPr lang="pl-PL" dirty="0" smtClean="0"/>
              <a:t> be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mapping</a:t>
            </a:r>
            <a:r>
              <a:rPr lang="pl-PL" sz="1400" dirty="0" smtClean="0"/>
              <a:t> a part of </a:t>
            </a:r>
            <a:r>
              <a:rPr lang="pl-PL" sz="1400" dirty="0" err="1" smtClean="0"/>
              <a:t>store</a:t>
            </a:r>
            <a:r>
              <a:rPr lang="pl-PL" sz="1400" dirty="0" smtClean="0"/>
              <a:t> to </a:t>
            </a:r>
            <a:r>
              <a:rPr lang="pl-PL" sz="1400" dirty="0" err="1" smtClean="0"/>
              <a:t>props</a:t>
            </a:r>
            <a:r>
              <a:rPr lang="pl-PL" sz="1400" dirty="0" smtClean="0"/>
              <a:t> (</a:t>
            </a:r>
            <a:r>
              <a:rPr lang="pl-PL" sz="1400" dirty="0" err="1" smtClean="0"/>
              <a:t>usually</a:t>
            </a:r>
            <a:r>
              <a:rPr lang="pl-PL" sz="1400" dirty="0" smtClean="0"/>
              <a:t> </a:t>
            </a:r>
            <a:r>
              <a:rPr lang="pl-PL" sz="1400" dirty="0" err="1" smtClean="0"/>
              <a:t>called</a:t>
            </a:r>
            <a:r>
              <a:rPr lang="pl-PL" sz="1400" dirty="0" smtClean="0"/>
              <a:t> </a:t>
            </a:r>
            <a:r>
              <a:rPr lang="pl-PL" sz="1400" dirty="0" err="1" smtClean="0"/>
              <a:t>mapStateToProps</a:t>
            </a:r>
            <a:r>
              <a:rPr lang="pl-PL" sz="1400" dirty="0" smtClean="0"/>
              <a:t>),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a </a:t>
            </a:r>
            <a:r>
              <a:rPr lang="pl-PL" sz="1400" dirty="0" err="1" smtClean="0"/>
              <a:t>result</a:t>
            </a:r>
            <a:r>
              <a:rPr lang="pl-PL" sz="1400" dirty="0" smtClean="0"/>
              <a:t> of </a:t>
            </a:r>
            <a:r>
              <a:rPr lang="pl-PL" sz="1400" dirty="0" err="1" smtClean="0"/>
              <a:t>launching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endParaRPr lang="pl-PL" sz="1400" dirty="0" smtClean="0"/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</a:t>
            </a:r>
            <a:r>
              <a:rPr lang="pl-PL" sz="1400" dirty="0" err="1" smtClean="0"/>
              <a:t>dispatch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r>
              <a:rPr lang="pl-PL" sz="1400" dirty="0" smtClean="0"/>
              <a:t> (</a:t>
            </a:r>
            <a:r>
              <a:rPr lang="pl-PL" sz="1400" dirty="0" err="1" smtClean="0"/>
              <a:t>actions</a:t>
            </a:r>
            <a:r>
              <a:rPr lang="pl-PL" sz="1400" dirty="0" smtClean="0"/>
              <a:t>),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will</a:t>
            </a:r>
            <a:r>
              <a:rPr lang="pl-PL" sz="1400" dirty="0" smtClean="0"/>
              <a:t> </a:t>
            </a:r>
            <a:r>
              <a:rPr lang="pl-PL" sz="1400" dirty="0" err="1" smtClean="0"/>
              <a:t>send</a:t>
            </a:r>
            <a:r>
              <a:rPr lang="pl-PL" sz="1400" dirty="0" smtClean="0"/>
              <a:t> </a:t>
            </a:r>
            <a:r>
              <a:rPr lang="pl-PL" sz="1400" dirty="0" err="1" smtClean="0"/>
              <a:t>some</a:t>
            </a:r>
            <a:r>
              <a:rPr lang="pl-PL" sz="1400" dirty="0" smtClean="0"/>
              <a:t> data to the </a:t>
            </a:r>
            <a:r>
              <a:rPr lang="pl-PL" sz="1400" dirty="0" err="1" smtClean="0"/>
              <a:t>reducer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1"/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called</a:t>
            </a:r>
            <a:r>
              <a:rPr lang="pl-PL" dirty="0" smtClean="0"/>
              <a:t> </a:t>
            </a:r>
            <a:r>
              <a:rPr lang="pl-PL" dirty="0" err="1" smtClean="0"/>
              <a:t>mergeProps</a:t>
            </a:r>
            <a:r>
              <a:rPr lang="pl-PL" dirty="0"/>
              <a:t> </a:t>
            </a:r>
            <a:r>
              <a:rPr lang="pl-PL" dirty="0" smtClean="0"/>
              <a:t>and </a:t>
            </a:r>
            <a:r>
              <a:rPr lang="pl-PL" dirty="0" err="1" smtClean="0"/>
              <a:t>options</a:t>
            </a:r>
            <a:r>
              <a:rPr lang="pl-PL" dirty="0" smtClean="0"/>
              <a:t>, but </a:t>
            </a:r>
            <a:r>
              <a:rPr lang="pl-PL" dirty="0" err="1" smtClean="0"/>
              <a:t>they’re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</a:t>
            </a:r>
            <a:r>
              <a:rPr lang="pl-PL" dirty="0" err="1" smtClean="0"/>
              <a:t>cases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we </a:t>
            </a:r>
            <a:r>
              <a:rPr lang="pl-PL" dirty="0" err="1" smtClean="0"/>
              <a:t>won’t</a:t>
            </a:r>
            <a:r>
              <a:rPr lang="pl-PL" dirty="0" smtClean="0"/>
              <a:t> </a:t>
            </a:r>
            <a:r>
              <a:rPr lang="pl-PL" dirty="0" err="1" smtClean="0"/>
              <a:t>focus</a:t>
            </a:r>
            <a:r>
              <a:rPr lang="pl-PL" dirty="0" smtClean="0"/>
              <a:t> on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course</a:t>
            </a:r>
            <a:endParaRPr lang="pl-PL" dirty="0"/>
          </a:p>
          <a:p>
            <a:pPr lvl="1"/>
            <a:r>
              <a:rPr lang="pl-PL" dirty="0" smtClean="0"/>
              <a:t>The </a:t>
            </a:r>
            <a:r>
              <a:rPr lang="pl-PL" dirty="0" err="1" smtClean="0"/>
              <a:t>result</a:t>
            </a:r>
            <a:r>
              <a:rPr lang="pl-PL" dirty="0" smtClean="0"/>
              <a:t> of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wrap</a:t>
            </a:r>
            <a:r>
              <a:rPr lang="pl-PL" dirty="0" smtClean="0"/>
              <a:t> a component</a:t>
            </a:r>
          </a:p>
          <a:p>
            <a:pPr lvl="1"/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</a:t>
            </a:r>
            <a:r>
              <a:rPr lang="pl-PL" dirty="0" err="1" smtClean="0"/>
              <a:t>onnnect</a:t>
            </a:r>
            <a:r>
              <a:rPr lang="pl-PL" dirty="0" smtClean="0"/>
              <a:t>()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4070350"/>
            <a:ext cx="4813300" cy="214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4070350"/>
            <a:ext cx="5178927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41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solidFill>
                  <a:schemeClr val="accent5"/>
                </a:solidFill>
                <a:cs typeface="Arial"/>
              </a:rPr>
              <a:t>var </a:t>
            </a:r>
            <a:r>
              <a:rPr lang="pl-PL">
                <a:cs typeface="Arial"/>
              </a:rPr>
              <a:t>replaced by </a:t>
            </a:r>
            <a:r>
              <a:rPr lang="pl-PL">
                <a:solidFill>
                  <a:schemeClr val="accent5"/>
                </a:solidFill>
                <a:cs typeface="Arial"/>
              </a:rPr>
              <a:t>let </a:t>
            </a:r>
            <a:r>
              <a:rPr lang="pl-PL">
                <a:cs typeface="Arial"/>
              </a:rPr>
              <a:t>and </a:t>
            </a:r>
            <a:r>
              <a:rPr lang="pl-PL">
                <a:solidFill>
                  <a:schemeClr val="accent5"/>
                </a:solidFill>
                <a:cs typeface="Arial"/>
              </a:rPr>
              <a:t>const</a:t>
            </a:r>
            <a:endParaRPr lang="pl-PL">
              <a:solidFill>
                <a:schemeClr val="accent5"/>
              </a:solidFill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let </a:t>
            </a:r>
            <a:r>
              <a:rPr lang="pl-PL" sz="1400">
                <a:latin typeface="Arial"/>
                <a:cs typeface="Arial"/>
              </a:rPr>
              <a:t>– think of it as let age equal 15 – variables which can have their reference changed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const </a:t>
            </a:r>
            <a:r>
              <a:rPr lang="pl-PL" sz="1400">
                <a:latin typeface="Arial"/>
                <a:cs typeface="Arial"/>
              </a:rPr>
              <a:t>–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>
                <a:latin typeface="Arial"/>
                <a:cs typeface="Arial"/>
              </a:rPr>
              <a:t>short for constant – variables with constant reference to a value</a:t>
            </a:r>
            <a:endParaRPr lang="pl-PL" sz="1400"/>
          </a:p>
          <a:p>
            <a:pPr lvl="3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this does not make variables immutable!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E7ECAFC0-5779-4A61-9B6B-4347C61B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06" y="4253196"/>
            <a:ext cx="4212771" cy="746464"/>
          </a:xfrm>
          <a:prstGeom prst="rect">
            <a:avLst/>
          </a:prstGeom>
        </p:spPr>
      </p:pic>
      <p:pic>
        <p:nvPicPr>
          <p:cNvPr id="9" name="Picture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B1D1B88D-FE78-4067-9EF0-44D7B5E3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49" y="2429436"/>
            <a:ext cx="2743200" cy="756356"/>
          </a:xfrm>
          <a:prstGeom prst="rect">
            <a:avLst/>
          </a:prstGeom>
        </p:spPr>
      </p:pic>
      <p:pic>
        <p:nvPicPr>
          <p:cNvPr id="8" name="Picture 5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FD4FE911-A9DB-43F5-BC83-CC3C812AA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849" y="4256149"/>
            <a:ext cx="2743200" cy="7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11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64B80804-330A-044E-BB47-C83218C086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8452" y="5529132"/>
            <a:ext cx="5387881" cy="59105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 err="1">
                <a:cs typeface="Arial"/>
              </a:rPr>
              <a:t>Thanks</a:t>
            </a:r>
            <a:r>
              <a:rPr lang="pl-PL" dirty="0">
                <a:cs typeface="Arial"/>
              </a:rPr>
              <a:t> for </a:t>
            </a:r>
            <a:r>
              <a:rPr lang="pl-PL" dirty="0" err="1">
                <a:cs typeface="Arial"/>
              </a:rPr>
              <a:t>your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attention</a:t>
            </a:r>
            <a:r>
              <a:rPr lang="pl-PL" dirty="0">
                <a:cs typeface="Arial"/>
              </a:rPr>
              <a:t>!</a:t>
            </a:r>
            <a:endParaRPr lang="en-US" dirty="0">
              <a:latin typeface="Moderat JIT"/>
            </a:endParaRP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xmlns="" id="{B4E39EC8-1513-9940-A696-77DF7874E3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119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Variables declared with </a:t>
            </a:r>
            <a:r>
              <a:rPr lang="pl-PL">
                <a:solidFill>
                  <a:schemeClr val="accent5"/>
                </a:solidFill>
                <a:cs typeface="Arial"/>
              </a:rPr>
              <a:t>let </a:t>
            </a:r>
            <a:r>
              <a:rPr lang="pl-PL">
                <a:cs typeface="Arial"/>
              </a:rPr>
              <a:t>and </a:t>
            </a:r>
            <a:r>
              <a:rPr lang="pl-PL">
                <a:solidFill>
                  <a:schemeClr val="accent5"/>
                </a:solidFill>
                <a:cs typeface="Arial"/>
              </a:rPr>
              <a:t>const:</a:t>
            </a:r>
            <a:r>
              <a:rPr lang="pl-PL">
                <a:cs typeface="Arial"/>
              </a:rPr>
              <a:t> 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are block scoped – scope is limited within curly braces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cannot be redeclared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meter, clock&#10;&#10;Description generated with very high confidence">
            <a:extLst>
              <a:ext uri="{FF2B5EF4-FFF2-40B4-BE49-F238E27FC236}">
                <a16:creationId xmlns:a16="http://schemas.microsoft.com/office/drawing/2014/main" xmlns="" id="{4EF45B2F-1853-45DC-923A-76E4825C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78" y="2287479"/>
            <a:ext cx="2743200" cy="2128837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6094B0FD-30EF-49C4-8A29-B4765C1C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78" y="4816246"/>
            <a:ext cx="6965302" cy="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Previously the only way to create a function was to either create a function declaration or function expression</a:t>
            </a:r>
          </a:p>
          <a:p>
            <a:r>
              <a:rPr lang="pl-PL">
                <a:cs typeface="Arial"/>
              </a:rPr>
              <a:t>Arrow functions offer a shorter syntax which also allows to implicitly return a value without the necessity to use curly braces and return keyword</a:t>
            </a:r>
            <a:endParaRPr lang="pl-PL"/>
          </a:p>
          <a:p>
            <a:pPr marL="0" indent="0">
              <a:buNone/>
            </a:pPr>
            <a:endParaRPr lang="pl-PL"/>
          </a:p>
          <a:p>
            <a:endParaRPr lang="pl-PL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Arrow functions – shorthand way of writing functions</a:t>
            </a:r>
            <a:endParaRPr lang="en-US">
              <a:latin typeface="Moderat JIT"/>
            </a:endParaRPr>
          </a:p>
        </p:txBody>
      </p:sp>
      <p:pic>
        <p:nvPicPr>
          <p:cNvPr id="6" name="Picture 7" descr="A picture containing phone, black, city, street&#10;&#10;Description generated with very high confidence">
            <a:extLst>
              <a:ext uri="{FF2B5EF4-FFF2-40B4-BE49-F238E27FC236}">
                <a16:creationId xmlns:a16="http://schemas.microsoft.com/office/drawing/2014/main" xmlns="" id="{1C7D31F3-6BB7-4C99-9175-236F05BA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18" y="3034506"/>
            <a:ext cx="7976118" cy="1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rgbClr val="FFFFFF"/>
                </a:solidFill>
                <a:cs typeface="Arial"/>
              </a:rPr>
              <a:t>Previously</a:t>
            </a:r>
            <a:r>
              <a:rPr lang="pl-PL" dirty="0">
                <a:solidFill>
                  <a:srgbClr val="FFFFFF"/>
                </a:solidFill>
                <a:cs typeface="Arial"/>
              </a:rPr>
              <a:t>, the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only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way</a:t>
            </a:r>
            <a:r>
              <a:rPr lang="pl-PL" dirty="0">
                <a:solidFill>
                  <a:srgbClr val="FFFFFF"/>
                </a:solidFill>
                <a:cs typeface="Arial"/>
              </a:rPr>
              <a:t> to "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synchronize</a:t>
            </a:r>
            <a:r>
              <a:rPr lang="pl-PL" dirty="0">
                <a:solidFill>
                  <a:srgbClr val="FFFFFF"/>
                </a:solidFill>
                <a:cs typeface="Arial"/>
              </a:rPr>
              <a:t>"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asynchronity</a:t>
            </a:r>
            <a:r>
              <a:rPr lang="pl-PL" dirty="0">
                <a:solidFill>
                  <a:srgbClr val="FFFFFF"/>
                </a:solidFill>
                <a:cs typeface="Arial"/>
              </a:rPr>
              <a:t> was by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using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callbacks</a:t>
            </a:r>
            <a:endParaRPr lang="pl-PL" dirty="0">
              <a:solidFill>
                <a:srgbClr val="FFFFFF"/>
              </a:solidFill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This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wasn't</a:t>
            </a:r>
            <a:r>
              <a:rPr lang="pl-PL" dirty="0">
                <a:cs typeface="Arial"/>
              </a:rPr>
              <a:t> the most </a:t>
            </a:r>
            <a:r>
              <a:rPr lang="pl-PL" dirty="0" err="1">
                <a:cs typeface="Arial"/>
              </a:rPr>
              <a:t>readable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method</a:t>
            </a:r>
            <a:r>
              <a:rPr lang="pl-PL" dirty="0">
                <a:cs typeface="Arial"/>
              </a:rPr>
              <a:t> (</a:t>
            </a:r>
            <a:r>
              <a:rPr lang="pl-PL" dirty="0" err="1">
                <a:cs typeface="Arial"/>
              </a:rPr>
              <a:t>famous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callback</a:t>
            </a:r>
            <a:r>
              <a:rPr lang="pl-PL" dirty="0" smtClean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hell</a:t>
            </a:r>
            <a:r>
              <a:rPr lang="pl-PL" dirty="0" smtClean="0">
                <a:cs typeface="Arial"/>
              </a:rPr>
              <a:t>)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caused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lots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bugs</a:t>
            </a:r>
            <a:r>
              <a:rPr lang="pl-PL" dirty="0">
                <a:cs typeface="Arial"/>
              </a:rPr>
              <a:t>. </a:t>
            </a:r>
            <a:r>
              <a:rPr lang="pl-PL" dirty="0" err="1">
                <a:cs typeface="Arial"/>
              </a:rPr>
              <a:t>Since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asynchronity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very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confusing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subject</a:t>
            </a:r>
            <a:r>
              <a:rPr lang="pl-PL" dirty="0">
                <a:cs typeface="Arial"/>
              </a:rPr>
              <a:t> in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, the </a:t>
            </a:r>
            <a:r>
              <a:rPr lang="pl-PL" dirty="0" err="1">
                <a:cs typeface="Arial"/>
              </a:rPr>
              <a:t>issue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had</a:t>
            </a:r>
            <a:r>
              <a:rPr lang="pl-PL" dirty="0">
                <a:cs typeface="Arial"/>
              </a:rPr>
              <a:t> to be </a:t>
            </a:r>
            <a:r>
              <a:rPr lang="pl-PL" dirty="0" err="1">
                <a:cs typeface="Arial"/>
              </a:rPr>
              <a:t>adressed</a:t>
            </a:r>
            <a:r>
              <a:rPr lang="pl-PL" dirty="0">
                <a:cs typeface="Arial"/>
              </a:rPr>
              <a:t/>
            </a:r>
            <a:br>
              <a:rPr lang="pl-PL" dirty="0">
                <a:cs typeface="Arial"/>
              </a:rPr>
            </a:br>
            <a:endParaRPr lang="pl-PL" dirty="0">
              <a:cs typeface="Arial"/>
            </a:endParaRPr>
          </a:p>
          <a:p>
            <a:endParaRPr lang="pl-PL" dirty="0">
              <a:solidFill>
                <a:srgbClr val="FFFFFF"/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F4D7BA1-1E0B-4C32-94DD-8723FD49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" y="1716647"/>
            <a:ext cx="7478485" cy="18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rgbClr val="FFFFFF"/>
                </a:solidFill>
                <a:cs typeface="Arial"/>
              </a:rPr>
              <a:t>So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why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should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you</a:t>
            </a:r>
            <a:r>
              <a:rPr lang="pl-PL">
                <a:solidFill>
                  <a:srgbClr val="FFFFFF"/>
                </a:solidFill>
                <a:cs typeface="Arial"/>
              </a:rPr>
              <a:t> be </a:t>
            </a:r>
            <a:r>
              <a:rPr lang="pl-PL" err="1">
                <a:solidFill>
                  <a:srgbClr val="FFFFFF"/>
                </a:solidFill>
                <a:cs typeface="Arial"/>
              </a:rPr>
              <a:t>excited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about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promises</a:t>
            </a:r>
            <a:r>
              <a:rPr lang="pl-PL">
                <a:solidFill>
                  <a:srgbClr val="FFFFFF"/>
                </a:solidFill>
                <a:cs typeface="Arial"/>
              </a:rPr>
              <a:t>?</a:t>
            </a:r>
            <a:endParaRPr lang="en-US">
              <a:latin typeface="Moderat JIT"/>
            </a:endParaRPr>
          </a:p>
          <a:p>
            <a:pPr lvl="2"/>
            <a:r>
              <a:rPr lang="pl-PL" sz="1400" err="1">
                <a:latin typeface="Arial"/>
                <a:cs typeface="Arial"/>
              </a:rPr>
              <a:t>Instead</a:t>
            </a:r>
            <a:r>
              <a:rPr lang="pl-PL" sz="1400">
                <a:latin typeface="Arial"/>
                <a:cs typeface="Arial"/>
              </a:rPr>
              <a:t> of </a:t>
            </a:r>
            <a:r>
              <a:rPr lang="pl-PL" sz="1400" err="1">
                <a:latin typeface="Arial"/>
                <a:cs typeface="Arial"/>
              </a:rPr>
              <a:t>passing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callbacks</a:t>
            </a:r>
            <a:r>
              <a:rPr lang="pl-PL" sz="1400">
                <a:latin typeface="Arial"/>
                <a:cs typeface="Arial"/>
              </a:rPr>
              <a:t>, we </a:t>
            </a:r>
            <a:r>
              <a:rPr lang="pl-PL" sz="1400" err="1">
                <a:latin typeface="Arial"/>
                <a:cs typeface="Arial"/>
              </a:rPr>
              <a:t>attach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them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along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way</a:t>
            </a:r>
            <a:endParaRPr lang="pl-PL" sz="1400" err="1">
              <a:cs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A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be in one of </a:t>
            </a:r>
            <a:r>
              <a:rPr lang="pl-PL" sz="1400" err="1">
                <a:latin typeface="Arial"/>
                <a:cs typeface="Arial"/>
              </a:rPr>
              <a:t>three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r>
              <a:rPr lang="pl-PL" sz="1400">
                <a:latin typeface="Arial"/>
                <a:cs typeface="Arial"/>
              </a:rPr>
              <a:t>: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or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rejected</a:t>
            </a:r>
            <a:endParaRPr lang="pl-PL" sz="1400">
              <a:latin typeface="Arial"/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processing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internal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</a:t>
            </a:r>
            <a:r>
              <a:rPr lang="pl-PL" sz="1400">
                <a:latin typeface="Arial"/>
                <a:cs typeface="Arial"/>
              </a:rPr>
              <a:t> and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eventually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transition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either</a:t>
            </a:r>
            <a:r>
              <a:rPr lang="pl-PL" sz="1400">
                <a:latin typeface="Arial"/>
                <a:cs typeface="Arial"/>
              </a:rPr>
              <a:t> of the </a:t>
            </a:r>
            <a:r>
              <a:rPr lang="pl-PL" sz="1400" err="1">
                <a:latin typeface="Arial"/>
                <a:cs typeface="Arial"/>
              </a:rPr>
              <a:t>latter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endParaRPr lang="pl-PL" sz="1400" err="1"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one </a:t>
            </a:r>
            <a:r>
              <a:rPr lang="pl-PL" sz="1400" err="1">
                <a:latin typeface="Arial"/>
                <a:cs typeface="Arial"/>
              </a:rPr>
              <a:t>that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returns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whatever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might</a:t>
            </a:r>
            <a:r>
              <a:rPr lang="pl-PL" sz="1400">
                <a:latin typeface="Arial"/>
                <a:cs typeface="Arial"/>
              </a:rPr>
              <a:t> be</a:t>
            </a: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rejected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of a </a:t>
            </a:r>
            <a:r>
              <a:rPr lang="pl-PL" sz="1400" err="1">
                <a:latin typeface="Arial"/>
                <a:cs typeface="Arial"/>
              </a:rPr>
              <a:t>failed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action</a:t>
            </a:r>
            <a:r>
              <a:rPr lang="pl-PL" sz="1400">
                <a:latin typeface="Arial"/>
                <a:cs typeface="Arial"/>
              </a:rPr>
              <a:t>. </a:t>
            </a:r>
            <a:r>
              <a:rPr lang="pl-PL" sz="1400" err="1">
                <a:latin typeface="Arial"/>
                <a:cs typeface="Arial"/>
              </a:rPr>
              <a:t>This</a:t>
            </a:r>
            <a:r>
              <a:rPr lang="pl-PL" sz="1400">
                <a:latin typeface="Arial"/>
                <a:cs typeface="Arial"/>
              </a:rPr>
              <a:t> status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handle errors</a:t>
            </a:r>
            <a:endParaRPr lang="pl-PL"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Useful helpers in the Promise.prototype:</a:t>
            </a: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Promise.prototype.all() - return a promise when all passed promises have been resolved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Promise.prototype.race() - return the first promise that is resolved or rejects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Promise.prototype.allSettled() - return an array of statuses (fulfilled/rejected)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84865935"/>
      </p:ext>
    </p:extLst>
  </p:cSld>
  <p:clrMapOvr>
    <a:masterClrMapping/>
  </p:clrMapOvr>
</p:sld>
</file>

<file path=ppt/theme/theme1.xml><?xml version="1.0" encoding="utf-8"?>
<a:theme xmlns:a="http://schemas.openxmlformats.org/drawingml/2006/main" name="Dark | JIT">
  <a:themeElements>
    <a:clrScheme name="JIT | Color palette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EDEDED"/>
      </a:accent1>
      <a:accent2>
        <a:srgbClr val="7C7C7C"/>
      </a:accent2>
      <a:accent3>
        <a:srgbClr val="494949"/>
      </a:accent3>
      <a:accent4>
        <a:srgbClr val="1D1D1D"/>
      </a:accent4>
      <a:accent5>
        <a:srgbClr val="FFD241"/>
      </a:accent5>
      <a:accent6>
        <a:srgbClr val="FFFFFF"/>
      </a:accent6>
      <a:hlink>
        <a:srgbClr val="FFD241"/>
      </a:hlink>
      <a:folHlink>
        <a:srgbClr val="FFD2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zentacja6" id="{7C245F8D-DBDD-8647-BA2E-138448FBEF13}" vid="{6EA76766-73D9-E54E-8106-EE78F92A6F95}"/>
    </a:ext>
  </a:extLst>
</a:theme>
</file>

<file path=ppt/theme/theme2.xml><?xml version="1.0" encoding="utf-8"?>
<a:theme xmlns:a="http://schemas.openxmlformats.org/drawingml/2006/main" name="White | JIT">
  <a:themeElements>
    <a:clrScheme name="JIT_Colors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FFD241"/>
      </a:accent1>
      <a:accent2>
        <a:srgbClr val="7C7C7C"/>
      </a:accent2>
      <a:accent3>
        <a:srgbClr val="1D1D1D"/>
      </a:accent3>
      <a:accent4>
        <a:srgbClr val="EDEDED"/>
      </a:accent4>
      <a:accent5>
        <a:srgbClr val="494949"/>
      </a:accent5>
      <a:accent6>
        <a:srgbClr val="FFFFFF"/>
      </a:accent6>
      <a:hlink>
        <a:srgbClr val="FFD241"/>
      </a:hlink>
      <a:folHlink>
        <a:srgbClr val="FFD241"/>
      </a:folHlink>
    </a:clrScheme>
    <a:fontScheme name="Test">
      <a:majorFont>
        <a:latin typeface="ModeratJIT"/>
        <a:ea typeface=""/>
        <a:cs typeface=""/>
      </a:majorFont>
      <a:minorFont>
        <a:latin typeface="ModeratJI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ts val="3200"/>
          </a:lnSpc>
          <a:defRPr sz="1600" dirty="0" smtClean="0">
            <a:solidFill>
              <a:srgbClr val="7C7C7C"/>
            </a:solidFill>
            <a:latin typeface="Moderat JIT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zentacja6" id="{7C245F8D-DBDD-8647-BA2E-138448FBEF13}" vid="{6EA76766-73D9-E54E-8106-EE78F92A6F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1250</TotalTime>
  <Words>2034</Words>
  <Application>Microsoft Office PowerPoint</Application>
  <PresentationFormat>Niestandardowy</PresentationFormat>
  <Paragraphs>483</Paragraphs>
  <Slides>50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50</vt:i4>
      </vt:variant>
    </vt:vector>
  </HeadingPairs>
  <TitlesOfParts>
    <vt:vector size="52" baseType="lpstr">
      <vt:lpstr>Dark | JIT</vt:lpstr>
      <vt:lpstr>White | JIT</vt:lpstr>
      <vt:lpstr>Prezentacja programu PowerPoint</vt:lpstr>
      <vt:lpstr>ES6 and beyond</vt:lpstr>
      <vt:lpstr>ES6 - introduction</vt:lpstr>
      <vt:lpstr>ES6 essentials</vt:lpstr>
      <vt:lpstr>Declaring and reassigning data</vt:lpstr>
      <vt:lpstr>Declaring and reassigning data</vt:lpstr>
      <vt:lpstr>Arrow functions – shorthand way of writing functions</vt:lpstr>
      <vt:lpstr>Promises – an elegant way of handling asynchronicity</vt:lpstr>
      <vt:lpstr>Promises – an elegant way of handling asynchronicity</vt:lpstr>
      <vt:lpstr>Promises – an elegant way of handling asynchronicity</vt:lpstr>
      <vt:lpstr>Destructuring</vt:lpstr>
      <vt:lpstr>Spread/rest operator</vt:lpstr>
      <vt:lpstr>Template literals</vt:lpstr>
      <vt:lpstr>Default values</vt:lpstr>
      <vt:lpstr>Classes</vt:lpstr>
      <vt:lpstr>Modules</vt:lpstr>
      <vt:lpstr>ES6+ essentials</vt:lpstr>
      <vt:lpstr>async/await</vt:lpstr>
      <vt:lpstr>Object.values()/Object.entries()</vt:lpstr>
      <vt:lpstr>Generators</vt:lpstr>
      <vt:lpstr>React.js</vt:lpstr>
      <vt:lpstr>React</vt:lpstr>
      <vt:lpstr>JSX</vt:lpstr>
      <vt:lpstr>Unidirectional data flow</vt:lpstr>
      <vt:lpstr>Virtual DOM (ReactDom)</vt:lpstr>
      <vt:lpstr>Lifecycle hooks</vt:lpstr>
      <vt:lpstr>The problems of class components</vt:lpstr>
      <vt:lpstr>Solution - hooks</vt:lpstr>
      <vt:lpstr>Basic hooks - useState</vt:lpstr>
      <vt:lpstr>Basic hooks - useEffect</vt:lpstr>
      <vt:lpstr>Basic hooks - useEffect</vt:lpstr>
      <vt:lpstr>Basic hooks - useContext</vt:lpstr>
      <vt:lpstr>Higher Order Components (HOC)</vt:lpstr>
      <vt:lpstr>Routing</vt:lpstr>
      <vt:lpstr>Routing in React</vt:lpstr>
      <vt:lpstr>Example of a router component</vt:lpstr>
      <vt:lpstr>Links</vt:lpstr>
      <vt:lpstr>withRouter HOC</vt:lpstr>
      <vt:lpstr>React-router hooks</vt:lpstr>
      <vt:lpstr>styled-components</vt:lpstr>
      <vt:lpstr>styled-components</vt:lpstr>
      <vt:lpstr>styled-components</vt:lpstr>
      <vt:lpstr>State management libraries</vt:lpstr>
      <vt:lpstr>State management problems</vt:lpstr>
      <vt:lpstr>Solution – one way data flow</vt:lpstr>
      <vt:lpstr>Redux</vt:lpstr>
      <vt:lpstr>Reducer</vt:lpstr>
      <vt:lpstr>React-redux</vt:lpstr>
      <vt:lpstr>connnect()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Pawel Puzio</cp:lastModifiedBy>
  <cp:revision>248</cp:revision>
  <dcterms:created xsi:type="dcterms:W3CDTF">2019-12-20T14:29:40Z</dcterms:created>
  <dcterms:modified xsi:type="dcterms:W3CDTF">2020-01-16T14:57:27Z</dcterms:modified>
</cp:coreProperties>
</file>