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  <p:sldId id="257" r:id="rId3"/>
    <p:sldId id="258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bert\.spyder-py3\for%20job\newimages\floors%20and%20analay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Количество домов с указанной этажностью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lt1"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solidFill>
                <a:schemeClr val="dk1">
                  <a:tint val="88500"/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dk1">
                  <a:tint val="88500"/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Лист1!$H$3:$X$3</c:f>
              <c:numCache>
                <c:formatCode>General</c:formatCode>
                <c:ptCount val="17"/>
                <c:pt idx="0">
                  <c:v>28</c:v>
                </c:pt>
                <c:pt idx="1">
                  <c:v>58</c:v>
                </c:pt>
                <c:pt idx="2">
                  <c:v>148</c:v>
                </c:pt>
                <c:pt idx="3">
                  <c:v>234</c:v>
                </c:pt>
                <c:pt idx="4">
                  <c:v>190</c:v>
                </c:pt>
                <c:pt idx="5">
                  <c:v>148</c:v>
                </c:pt>
                <c:pt idx="6">
                  <c:v>42</c:v>
                </c:pt>
                <c:pt idx="7">
                  <c:v>26</c:v>
                </c:pt>
                <c:pt idx="8">
                  <c:v>40</c:v>
                </c:pt>
                <c:pt idx="9">
                  <c:v>42</c:v>
                </c:pt>
                <c:pt idx="10">
                  <c:v>6</c:v>
                </c:pt>
                <c:pt idx="11">
                  <c:v>12</c:v>
                </c:pt>
                <c:pt idx="12">
                  <c:v>6</c:v>
                </c:pt>
                <c:pt idx="13">
                  <c:v>2</c:v>
                </c:pt>
                <c:pt idx="14">
                  <c:v>0</c:v>
                </c:pt>
                <c:pt idx="15">
                  <c:v>16</c:v>
                </c:pt>
                <c:pt idx="1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08-4D5A-A0ED-743F9175DF9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61671711"/>
        <c:axId val="561672127"/>
        <c:axId val="0"/>
      </c:bar3DChart>
      <c:catAx>
        <c:axId val="5616717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Количество этажей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61672127"/>
        <c:crosses val="autoZero"/>
        <c:auto val="1"/>
        <c:lblAlgn val="ctr"/>
        <c:lblOffset val="100"/>
        <c:noMultiLvlLbl val="0"/>
      </c:catAx>
      <c:valAx>
        <c:axId val="561672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="0"/>
                  <a:t>Количество домов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616717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2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  <a:scene3d>
        <a:camera prst="orthographicFront"/>
        <a:lightRig rig="threePt" dir="t"/>
      </a:scene3d>
      <a:sp3d prstMaterial="translucentPowder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  <a:ln>
        <a:solidFill>
          <a:schemeClr val="phClr">
            <a:lumMod val="7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EB0C031-98FD-404B-B68B-059234B94961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FD7AC49-453D-4900-95E1-998F14117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07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031-98FD-404B-B68B-059234B94961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AC49-453D-4900-95E1-998F14117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59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031-98FD-404B-B68B-059234B94961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AC49-453D-4900-95E1-998F14117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12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031-98FD-404B-B68B-059234B94961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AC49-453D-4900-95E1-998F14117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78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031-98FD-404B-B68B-059234B94961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AC49-453D-4900-95E1-998F14117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881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031-98FD-404B-B68B-059234B94961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AC49-453D-4900-95E1-998F14117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991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031-98FD-404B-B68B-059234B94961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AC49-453D-4900-95E1-998F14117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486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EB0C031-98FD-404B-B68B-059234B94961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AC49-453D-4900-95E1-998F14117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731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EB0C031-98FD-404B-B68B-059234B94961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AC49-453D-4900-95E1-998F14117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05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031-98FD-404B-B68B-059234B94961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AC49-453D-4900-95E1-998F14117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34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031-98FD-404B-B68B-059234B94961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AC49-453D-4900-95E1-998F14117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09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031-98FD-404B-B68B-059234B94961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AC49-453D-4900-95E1-998F14117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2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031-98FD-404B-B68B-059234B94961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AC49-453D-4900-95E1-998F14117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4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031-98FD-404B-B68B-059234B94961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AC49-453D-4900-95E1-998F14117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55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031-98FD-404B-B68B-059234B94961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AC49-453D-4900-95E1-998F14117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08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031-98FD-404B-B68B-059234B94961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AC49-453D-4900-95E1-998F14117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89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031-98FD-404B-B68B-059234B94961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AC49-453D-4900-95E1-998F14117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51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EB0C031-98FD-404B-B68B-059234B94961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FD7AC49-453D-4900-95E1-998F14117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07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511337"/>
            <a:ext cx="9817845" cy="2677648"/>
          </a:xfrm>
        </p:spPr>
        <p:txBody>
          <a:bodyPr/>
          <a:lstStyle/>
          <a:p>
            <a:r>
              <a:rPr lang="ru-RU" dirty="0" smtClean="0"/>
              <a:t>Разработка алгоритма детектирования этажности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5437338"/>
            <a:ext cx="8825658" cy="861420"/>
          </a:xfrm>
        </p:spPr>
        <p:txBody>
          <a:bodyPr/>
          <a:lstStyle/>
          <a:p>
            <a:r>
              <a:rPr lang="ru-RU" dirty="0" smtClean="0"/>
              <a:t>АГАДЖАНЯН </a:t>
            </a:r>
            <a:r>
              <a:rPr lang="ru-RU" dirty="0" err="1" smtClean="0"/>
              <a:t>а.г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8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99581" y="262983"/>
            <a:ext cx="9141983" cy="75478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400" dirty="0" smtClean="0">
                <a:solidFill>
                  <a:schemeClr val="bg1">
                    <a:lumMod val="75000"/>
                  </a:schemeClr>
                </a:solidFill>
              </a:rPr>
              <a:t>Введение</a:t>
            </a:r>
            <a:endParaRPr lang="ru-RU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620" y="2767054"/>
            <a:ext cx="8734628" cy="39027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04620" y="1572687"/>
            <a:ext cx="8442297" cy="87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dirty="0" smtClean="0"/>
              <a:t>В настоящее время нейронные сети являются одним из наиболее прогрессивных подходов к решению задач распознавания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32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99581" y="262983"/>
            <a:ext cx="9141983" cy="75478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400" dirty="0" smtClean="0">
                <a:solidFill>
                  <a:schemeClr val="bg1">
                    <a:lumMod val="75000"/>
                  </a:schemeClr>
                </a:solidFill>
              </a:rPr>
              <a:t>Обучающая</a:t>
            </a:r>
            <a:r>
              <a:rPr lang="ru-RU" sz="5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5400" dirty="0" smtClean="0">
                <a:solidFill>
                  <a:schemeClr val="bg1">
                    <a:lumMod val="75000"/>
                  </a:schemeClr>
                </a:solidFill>
              </a:rPr>
              <a:t>выборка</a:t>
            </a:r>
            <a:endParaRPr lang="ru-RU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546" y="2431938"/>
            <a:ext cx="2095831" cy="209583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862" y="2431939"/>
            <a:ext cx="2095831" cy="20958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80" y="2443863"/>
            <a:ext cx="2095831" cy="209583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863" y="4611755"/>
            <a:ext cx="2095831" cy="209583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80" y="4611755"/>
            <a:ext cx="2095831" cy="209583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546" y="4611755"/>
            <a:ext cx="2095831" cy="2095831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084028" y="1405387"/>
            <a:ext cx="9785405" cy="87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dirty="0" smtClean="0"/>
              <a:t>Обучающая выборка состоит из различных изображений многоэтажных зданий в размере 256х256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827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99581" y="262983"/>
            <a:ext cx="9141983" cy="75478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400" dirty="0" smtClean="0">
                <a:solidFill>
                  <a:schemeClr val="bg1">
                    <a:lumMod val="75000"/>
                  </a:schemeClr>
                </a:solidFill>
              </a:rPr>
              <a:t>Сбалансированность выборки</a:t>
            </a:r>
            <a:endParaRPr lang="ru-RU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4888754"/>
              </p:ext>
            </p:extLst>
          </p:nvPr>
        </p:nvGraphicFramePr>
        <p:xfrm>
          <a:off x="1556921" y="1996093"/>
          <a:ext cx="8095962" cy="3931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56921" y="5928013"/>
            <a:ext cx="8611653" cy="784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Выборка состоит из 1000 изображений (из которых 500 оригинальны, а остальная</a:t>
            </a:r>
            <a:b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половина является копией, но перевернутой на 180 градусов)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33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99581" y="262983"/>
            <a:ext cx="9141983" cy="75478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400" dirty="0" smtClean="0">
                <a:solidFill>
                  <a:schemeClr val="bg1">
                    <a:lumMod val="75000"/>
                  </a:schemeClr>
                </a:solidFill>
              </a:rPr>
              <a:t>Сравнение </a:t>
            </a:r>
            <a:r>
              <a:rPr lang="en-US" sz="5400" dirty="0" smtClean="0">
                <a:solidFill>
                  <a:schemeClr val="bg1">
                    <a:lumMod val="75000"/>
                  </a:schemeClr>
                </a:solidFill>
              </a:rPr>
              <a:t>CNN </a:t>
            </a:r>
            <a:r>
              <a:rPr lang="ru-RU" sz="5400" dirty="0" smtClean="0">
                <a:solidFill>
                  <a:schemeClr val="bg1">
                    <a:lumMod val="75000"/>
                  </a:schemeClr>
                </a:solidFill>
              </a:rPr>
              <a:t>и </a:t>
            </a:r>
            <a:r>
              <a:rPr lang="en-US" sz="5400" dirty="0" smtClean="0">
                <a:solidFill>
                  <a:schemeClr val="bg1">
                    <a:lumMod val="75000"/>
                  </a:schemeClr>
                </a:solidFill>
              </a:rPr>
              <a:t>NN</a:t>
            </a:r>
            <a:endParaRPr lang="ru-RU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660" y="1351551"/>
            <a:ext cx="8347397" cy="455329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523999" y="5925717"/>
            <a:ext cx="80467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dirty="0" smtClean="0"/>
              <a:t>На графике по оси абсцисс указан номер итерации, а по оси ординат</a:t>
            </a:r>
          </a:p>
          <a:p>
            <a:pPr algn="ctr">
              <a:lnSpc>
                <a:spcPct val="150000"/>
              </a:lnSpc>
            </a:pPr>
            <a:r>
              <a:rPr lang="ru-RU" sz="1400" dirty="0" smtClean="0"/>
              <a:t>оценка потерь согласно среднеквадратическому </a:t>
            </a:r>
            <a:r>
              <a:rPr lang="ru-RU" sz="1400" dirty="0" smtClean="0"/>
              <a:t>отклонени</a:t>
            </a:r>
            <a:r>
              <a:rPr lang="ru-RU" sz="1400" dirty="0"/>
              <a:t>ю</a:t>
            </a:r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336787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99581" y="262983"/>
            <a:ext cx="9141983" cy="75478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400" dirty="0" smtClean="0">
                <a:solidFill>
                  <a:schemeClr val="bg1">
                    <a:lumMod val="75000"/>
                  </a:schemeClr>
                </a:solidFill>
              </a:rPr>
              <a:t>Заключение</a:t>
            </a:r>
            <a:endParaRPr lang="ru-RU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9581" y="2037011"/>
            <a:ext cx="1134477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/>
              <a:t>Ключевые причины низкой результативности алгоритма на данном этапе разработки:</a:t>
            </a:r>
          </a:p>
          <a:p>
            <a:pPr>
              <a:lnSpc>
                <a:spcPct val="150000"/>
              </a:lnSpc>
            </a:pPr>
            <a:endParaRPr lang="ru-RU" sz="20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000" dirty="0" smtClean="0"/>
              <a:t>размерность выборки;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000" dirty="0" smtClean="0"/>
              <a:t>несбалансированность выборки;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000" dirty="0" smtClean="0"/>
              <a:t>необходимость параметрической настройки </a:t>
            </a:r>
            <a:r>
              <a:rPr lang="ru-RU" sz="2000" dirty="0" err="1" smtClean="0"/>
              <a:t>свёрточной</a:t>
            </a:r>
            <a:r>
              <a:rPr lang="ru-RU" sz="2000" dirty="0" smtClean="0"/>
              <a:t> нейронной сети;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000" dirty="0" smtClean="0"/>
              <a:t>частичное </a:t>
            </a:r>
            <a:r>
              <a:rPr lang="ru-RU" sz="2000" dirty="0" smtClean="0"/>
              <a:t>несоответствие </a:t>
            </a:r>
            <a:r>
              <a:rPr lang="ru-RU" sz="2000" dirty="0" smtClean="0"/>
              <a:t>изображений для решения поставленной задачи;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000" dirty="0" smtClean="0"/>
              <a:t>отсутствие </a:t>
            </a:r>
            <a:r>
              <a:rPr lang="ru-RU" sz="2000" dirty="0" smtClean="0"/>
              <a:t>четкого критерия определения </a:t>
            </a:r>
            <a:r>
              <a:rPr lang="ru-RU" sz="2000" dirty="0" smtClean="0"/>
              <a:t>этажности (проблема мансарды и т.д.);</a:t>
            </a:r>
            <a:endParaRPr lang="ru-RU" sz="2000" dirty="0" smtClean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000" dirty="0" smtClean="0"/>
              <a:t>опыт разработчика.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ru-RU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ru-RU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374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Индикатор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90</TotalTime>
  <Words>128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Courier New</vt:lpstr>
      <vt:lpstr>Wingdings</vt:lpstr>
      <vt:lpstr>Wingdings 3</vt:lpstr>
      <vt:lpstr>Совет директоров</vt:lpstr>
      <vt:lpstr>Разработка алгоритма детектирования этажности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ИИ решения для детектирования этажности</dc:title>
  <dc:creator>Albert</dc:creator>
  <cp:lastModifiedBy>Albert</cp:lastModifiedBy>
  <cp:revision>16</cp:revision>
  <dcterms:created xsi:type="dcterms:W3CDTF">2023-03-31T15:25:55Z</dcterms:created>
  <dcterms:modified xsi:type="dcterms:W3CDTF">2023-03-31T17:00:44Z</dcterms:modified>
</cp:coreProperties>
</file>