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40D1F-902A-D549-95AB-AE9E5A3B86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00"/>
    <a:srgbClr val="FAE37F"/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8880"/>
  </p:normalViewPr>
  <p:slideViewPr>
    <p:cSldViewPr snapToGrid="0">
      <p:cViewPr varScale="1">
        <p:scale>
          <a:sx n="95" d="100"/>
          <a:sy n="95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47A64-64D5-2C4C-B61A-DE571BC1EFD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B6DE-0A45-0143-A9A5-256947F0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—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~44% 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of companies who dedicated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80-100% 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of their focus to AI had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2-9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 employees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4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—We see that there is a higher concentration of companies in </a:t>
            </a:r>
            <a:r>
              <a:rPr lang="en-US" b="1" dirty="0">
                <a:effectLst/>
                <a:latin typeface="Helvetica" pitchFamily="2" charset="0"/>
              </a:rPr>
              <a:t>Europe, The United States (in particular, the Eastside), and India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—There are a total of </a:t>
            </a:r>
            <a:r>
              <a:rPr lang="en-US" b="1" dirty="0">
                <a:effectLst/>
                <a:latin typeface="Helvetica" pitchFamily="2" charset="0"/>
              </a:rPr>
              <a:t>1,786 companies</a:t>
            </a:r>
            <a:r>
              <a:rPr lang="en-US" dirty="0">
                <a:effectLst/>
                <a:latin typeface="Helvetica" pitchFamily="2" charset="0"/>
              </a:rPr>
              <a:t> from the dataset with </a:t>
            </a:r>
            <a:r>
              <a:rPr lang="en-US" b="1" dirty="0">
                <a:effectLst/>
                <a:latin typeface="Helvetica" pitchFamily="2" charset="0"/>
              </a:rPr>
              <a:t>645</a:t>
            </a:r>
            <a:r>
              <a:rPr lang="en-US" dirty="0">
                <a:effectLst/>
                <a:latin typeface="Helvetica" pitchFamily="2" charset="0"/>
              </a:rPr>
              <a:t> total locations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—The top ten cities that have the highest number of companies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—</a:t>
            </a:r>
            <a:r>
              <a:rPr lang="en-US" b="1" dirty="0">
                <a:effectLst/>
                <a:latin typeface="Helvetica" pitchFamily="2" charset="0"/>
              </a:rPr>
              <a:t>London</a:t>
            </a:r>
            <a:r>
              <a:rPr lang="en-US" dirty="0">
                <a:effectLst/>
                <a:latin typeface="Helvetica" pitchFamily="2" charset="0"/>
              </a:rPr>
              <a:t> is number one with: </a:t>
            </a:r>
            <a:r>
              <a:rPr lang="en-US" b="1" dirty="0">
                <a:effectLst/>
                <a:latin typeface="Helvetica" pitchFamily="2" charset="0"/>
              </a:rPr>
              <a:t>61</a:t>
            </a:r>
            <a:r>
              <a:rPr lang="en-US" dirty="0">
                <a:effectLst/>
                <a:latin typeface="Helvetica" pitchFamily="2" charset="0"/>
              </a:rPr>
              <a:t> companies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--</a:t>
            </a:r>
            <a:r>
              <a:rPr lang="en-US" b="1" dirty="0">
                <a:effectLst/>
                <a:latin typeface="Helvetica" pitchFamily="2" charset="0"/>
              </a:rPr>
              <a:t>Ahmedabad</a:t>
            </a:r>
            <a:r>
              <a:rPr lang="en-US" dirty="0">
                <a:effectLst/>
                <a:latin typeface="Helvetica" pitchFamily="2" charset="0"/>
              </a:rPr>
              <a:t> is number two with: </a:t>
            </a:r>
            <a:r>
              <a:rPr lang="en-US" b="1" dirty="0">
                <a:effectLst/>
                <a:latin typeface="Helvetica" pitchFamily="2" charset="0"/>
              </a:rPr>
              <a:t>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--</a:t>
            </a:r>
            <a:r>
              <a:rPr lang="en-US" b="1" dirty="0">
                <a:effectLst/>
                <a:latin typeface="Helvetica" pitchFamily="2" charset="0"/>
              </a:rPr>
              <a:t>New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effectLst/>
                <a:latin typeface="Helvetica" pitchFamily="2" charset="0"/>
              </a:rPr>
              <a:t>York</a:t>
            </a:r>
            <a:r>
              <a:rPr lang="en-US" dirty="0">
                <a:effectLst/>
                <a:latin typeface="Helvetica" pitchFamily="2" charset="0"/>
              </a:rPr>
              <a:t> and </a:t>
            </a:r>
            <a:r>
              <a:rPr lang="en-US" b="1" dirty="0">
                <a:effectLst/>
                <a:latin typeface="Helvetica" pitchFamily="2" charset="0"/>
              </a:rPr>
              <a:t>Warszawa</a:t>
            </a:r>
            <a:r>
              <a:rPr lang="en-US" dirty="0">
                <a:effectLst/>
                <a:latin typeface="Helvetica" pitchFamily="2" charset="0"/>
              </a:rPr>
              <a:t> are tied in third with </a:t>
            </a:r>
            <a:r>
              <a:rPr lang="en-US" b="1" dirty="0">
                <a:effectLst/>
                <a:latin typeface="Helvetica" pitchFamily="2" charset="0"/>
              </a:rPr>
              <a:t>41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—42 locations have 10 or more companies </a:t>
            </a:r>
            <a:r>
              <a:rPr lang="en-US" b="1" dirty="0">
                <a:effectLst/>
                <a:latin typeface="Helvetica" pitchFamily="2" charset="0"/>
              </a:rPr>
              <a:t>(including the top ten)</a:t>
            </a:r>
            <a:endParaRPr lang="en-US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—600 locations have less than 10 companies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—There are 425 locations that have only one company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effectLst/>
                <a:latin typeface="Helvetica" pitchFamily="2" charset="0"/>
              </a:rPr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Helvetica" pitchFamily="2" charset="0"/>
              </a:rPr>
              <a:t>--Number of Companies could be influenced by the size of the city (the bigger the city, the higher the number of companies it contains).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Helvetica" pitchFamily="2" charset="0"/>
              </a:rPr>
              <a:t>--Dataset does not take into account a company's online presence and therefore cannot accurately be relied upon to determine a company’s sphere of influence.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Helvetica" pitchFamily="2" charset="0"/>
              </a:rPr>
              <a:t>--Dataset does not take into account a company’s multiple branches. Only one branch/location is given for each company.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8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--This is the minimum level cost for a project that I company will engage in</a:t>
            </a:r>
          </a:p>
          <a:p>
            <a:endParaRPr lang="en-US" dirty="0"/>
          </a:p>
          <a:p>
            <a:r>
              <a:rPr lang="en-US" b="1" dirty="0"/>
              <a:t>Notes:</a:t>
            </a:r>
          </a:p>
          <a:p>
            <a:r>
              <a:rPr lang="en-US" dirty="0">
                <a:effectLst/>
                <a:latin typeface="Helvetica" pitchFamily="2" charset="0"/>
              </a:rPr>
              <a:t>—Represents the minimum, not average</a:t>
            </a:r>
          </a:p>
          <a:p>
            <a:r>
              <a:rPr lang="en-US" dirty="0">
                <a:effectLst/>
                <a:latin typeface="Helvetica" pitchFamily="2" charset="0"/>
              </a:rPr>
              <a:t>—Doesn’t accurately portray the financial capabilities of a company as very large companies might be willing to engage in multiple small projects</a:t>
            </a:r>
          </a:p>
          <a:p>
            <a:r>
              <a:rPr lang="en-US" dirty="0">
                <a:effectLst/>
                <a:latin typeface="Helvetica" pitchFamily="2" charset="0"/>
              </a:rPr>
              <a:t>—Most companies do not have 100% focus for AI so non-AI focused projects can skew the Minimum Project Cost one way or the other </a:t>
            </a:r>
            <a:r>
              <a:rPr lang="en-US" b="1" dirty="0">
                <a:effectLst/>
                <a:latin typeface="Helvetica" pitchFamily="2" charset="0"/>
              </a:rPr>
              <a:t>(Same goes for Average Hourly Rate)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--This is the average hourly rate that a company pays its employees</a:t>
            </a:r>
          </a:p>
          <a:p>
            <a:endParaRPr lang="en-US" dirty="0"/>
          </a:p>
          <a:p>
            <a:r>
              <a:rPr lang="en-US" b="1" dirty="0"/>
              <a:t>Notes:</a:t>
            </a:r>
          </a:p>
          <a:p>
            <a:r>
              <a:rPr lang="en-US" dirty="0">
                <a:effectLst/>
                <a:latin typeface="Helvetica" pitchFamily="2" charset="0"/>
              </a:rPr>
              <a:t>—Hourly rates can carry different weights in different countries or even cities within the same country. A low salary in one location could be</a:t>
            </a:r>
          </a:p>
          <a:p>
            <a:r>
              <a:rPr lang="en-US" dirty="0">
                <a:effectLst/>
                <a:latin typeface="Helvetica" pitchFamily="2" charset="0"/>
              </a:rPr>
              <a:t>—Most companies do not have 100% focus for AI so non-AI focused projects can definitely skew the Average Hourly Rate one way or the other. </a:t>
            </a:r>
            <a:r>
              <a:rPr lang="en-US" b="1" dirty="0">
                <a:effectLst/>
                <a:latin typeface="Helvetica" pitchFamily="2" charset="0"/>
              </a:rPr>
              <a:t>(Same goes for Minimum Project Cost)</a:t>
            </a:r>
            <a:endParaRPr lang="en-US" dirty="0">
              <a:effectLst/>
              <a:latin typeface="Helvetica" pitchFamily="2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—We see that the trend shifts more over to the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$50 - $99 / </a:t>
            </a:r>
            <a:r>
              <a:rPr lang="en-US" b="1" dirty="0" err="1">
                <a:solidFill>
                  <a:srgbClr val="181818"/>
                </a:solidFill>
                <a:effectLst/>
                <a:latin typeface="Helvetica" pitchFamily="2" charset="0"/>
              </a:rPr>
              <a:t>hr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rate once the Minimum Project Size reaches the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$25,000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 mark.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--This graph represents the number of employees of each company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—The most common number of employees that each company has is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10-49 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representing almost half of all companies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—Almost half of all companies dedicate only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10-20% 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focus to AI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(47.43%)</a:t>
            </a:r>
            <a:endParaRPr lang="en-US" dirty="0">
              <a:solidFill>
                <a:srgbClr val="181818"/>
              </a:solidFill>
              <a:effectLst/>
              <a:latin typeface="Helvetica" pitchFamily="2" charset="0"/>
            </a:endParaRPr>
          </a:p>
          <a:p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—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Very few dedicate at or near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100%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 to AI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(3.5%)</a:t>
            </a:r>
          </a:p>
          <a:p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—Dedicating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25% or more </a:t>
            </a:r>
            <a:r>
              <a:rPr lang="en-US" b="0" dirty="0">
                <a:solidFill>
                  <a:srgbClr val="181818"/>
                </a:solidFill>
                <a:effectLst/>
                <a:latin typeface="Helvetica" pitchFamily="2" charset="0"/>
              </a:rPr>
              <a:t>of a company’s focus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to AI would put one higher than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65% 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of all companies.</a:t>
            </a:r>
          </a:p>
          <a:p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—Dedicating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50% or more </a:t>
            </a:r>
            <a:r>
              <a:rPr lang="en-US" b="0" dirty="0">
                <a:solidFill>
                  <a:srgbClr val="181818"/>
                </a:solidFill>
                <a:effectLst/>
                <a:latin typeface="Helvetica" pitchFamily="2" charset="0"/>
              </a:rPr>
              <a:t>of a company’s focus 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to AI would put one higher than </a:t>
            </a:r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~84% </a:t>
            </a:r>
            <a:r>
              <a:rPr lang="en-US" dirty="0">
                <a:solidFill>
                  <a:srgbClr val="181818"/>
                </a:solidFill>
                <a:effectLst/>
                <a:latin typeface="Helvetica" pitchFamily="2" charset="0"/>
              </a:rPr>
              <a:t>of all companies in the given dataset</a:t>
            </a:r>
          </a:p>
          <a:p>
            <a:endParaRPr lang="en-US" dirty="0">
              <a:solidFill>
                <a:srgbClr val="181818"/>
              </a:solidFill>
              <a:effectLst/>
              <a:latin typeface="Helvetica" pitchFamily="2" charset="0"/>
            </a:endParaRPr>
          </a:p>
          <a:p>
            <a:r>
              <a:rPr lang="en-US" b="1" dirty="0">
                <a:solidFill>
                  <a:srgbClr val="181818"/>
                </a:solidFill>
                <a:effectLst/>
                <a:latin typeface="Helvetica" pitchFamily="2" charset="0"/>
              </a:rPr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—Percentage does not accurately indicate how much actual resources a company is investing in AI. 10% of a large company (for example) could be a lot more resources than 75% or even 100% of a very small company’s resources.</a:t>
            </a:r>
          </a:p>
          <a:p>
            <a:endParaRPr lang="en-US" b="0" dirty="0">
              <a:solidFill>
                <a:srgbClr val="181818"/>
              </a:solidFill>
              <a:effectLst/>
              <a:latin typeface="Helvetica" pitchFamily="2" charset="0"/>
            </a:endParaRPr>
          </a:p>
          <a:p>
            <a:endParaRPr lang="en-US" dirty="0">
              <a:solidFill>
                <a:srgbClr val="181818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CB6DE-0A45-0143-A9A5-256947F0D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5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FD742-FF1C-3183-9978-34992D99A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AI Companies Around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316DE-7981-5C09-06CC-A86EEEBED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/>
                <a:latin typeface="Helvetica" pitchFamily="2" charset="0"/>
              </a:rPr>
              <a:t>Presented by: Amir Ghalib</a:t>
            </a:r>
          </a:p>
          <a:p>
            <a:pPr algn="l"/>
            <a:r>
              <a:rPr lang="en-US" dirty="0">
                <a:effectLst/>
                <a:latin typeface="Helvetica" pitchFamily="2" charset="0"/>
              </a:rPr>
              <a:t>Updated: </a:t>
            </a:r>
            <a:fld id="{BBC83420-2AD4-724A-BBF8-FFA31FAAA793}" type="datetime4">
              <a:rPr lang="en-US" smtClean="0">
                <a:effectLst/>
                <a:latin typeface="Helvetica" pitchFamily="2" charset="0"/>
              </a:rPr>
              <a:t>August 24, 2023</a:t>
            </a:fld>
            <a:endParaRPr lang="en-US" dirty="0"/>
          </a:p>
        </p:txBody>
      </p:sp>
      <p:pic>
        <p:nvPicPr>
          <p:cNvPr id="16" name="Picture 3" descr="A world map made of pins and strings">
            <a:extLst>
              <a:ext uri="{FF2B5EF4-FFF2-40B4-BE49-F238E27FC236}">
                <a16:creationId xmlns:a16="http://schemas.microsoft.com/office/drawing/2014/main" id="{9ADC6269-893F-0649-E262-AA8A8292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73" r="26626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77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employees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ECD4C6B9-A98C-9B3C-D863-CCE9450F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037" y="329882"/>
            <a:ext cx="7772400" cy="638069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F1A97-3FAA-D942-B3A9-E31D2BFD1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08475" y="284268"/>
            <a:ext cx="7883525" cy="64719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E48613-57E7-F5D4-355E-8A64ED0051BC}"/>
              </a:ext>
            </a:extLst>
          </p:cNvPr>
          <p:cNvSpPr txBox="1"/>
          <p:nvPr/>
        </p:nvSpPr>
        <p:spPr>
          <a:xfrm>
            <a:off x="55562" y="329882"/>
            <a:ext cx="425291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 of Employees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91ACD-0181-486D-B905-2F222022E428}"/>
              </a:ext>
            </a:extLst>
          </p:cNvPr>
          <p:cNvSpPr txBox="1"/>
          <p:nvPr/>
        </p:nvSpPr>
        <p:spPr>
          <a:xfrm>
            <a:off x="55563" y="2596898"/>
            <a:ext cx="41973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The most common number of employees is </a:t>
            </a:r>
            <a:r>
              <a:rPr lang="en-US" sz="2400" b="1" dirty="0">
                <a:solidFill>
                  <a:schemeClr val="bg1"/>
                </a:solidFill>
                <a:ea typeface="+mj-ea"/>
                <a:cs typeface="+mj-cs"/>
              </a:rPr>
              <a:t>10-49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representing almost </a:t>
            </a:r>
            <a:r>
              <a:rPr lang="en-US" sz="2400" b="1" dirty="0">
                <a:solidFill>
                  <a:schemeClr val="bg1"/>
                </a:solidFill>
                <a:ea typeface="+mj-ea"/>
                <a:cs typeface="+mj-cs"/>
              </a:rPr>
              <a:t>half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of all companies 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company's focus on ai divided into 50% ranges.&#10;&#10;Description automatically generated">
            <a:extLst>
              <a:ext uri="{FF2B5EF4-FFF2-40B4-BE49-F238E27FC236}">
                <a16:creationId xmlns:a16="http://schemas.microsoft.com/office/drawing/2014/main" id="{F0FFD119-75A0-65A2-2C59-137E3261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67" y="191008"/>
            <a:ext cx="6793865" cy="6471920"/>
          </a:xfrm>
          <a:prstGeom prst="rect">
            <a:avLst/>
          </a:prstGeom>
        </p:spPr>
      </p:pic>
      <p:pic>
        <p:nvPicPr>
          <p:cNvPr id="7" name="Picture 6" descr="A graph of a company's focus on AI&#10;&#10;Description automatically generated">
            <a:extLst>
              <a:ext uri="{FF2B5EF4-FFF2-40B4-BE49-F238E27FC236}">
                <a16:creationId xmlns:a16="http://schemas.microsoft.com/office/drawing/2014/main" id="{2ECE9ADD-BCAA-C79D-6FC6-3E95B917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363" y="192024"/>
            <a:ext cx="8183274" cy="6473952"/>
          </a:xfrm>
          <a:prstGeom prst="rect">
            <a:avLst/>
          </a:prstGeom>
        </p:spPr>
      </p:pic>
      <p:pic>
        <p:nvPicPr>
          <p:cNvPr id="5" name="Content Placeholder 4" descr="A graph of a company&#10;&#10;Description automatically generated">
            <a:extLst>
              <a:ext uri="{FF2B5EF4-FFF2-40B4-BE49-F238E27FC236}">
                <a16:creationId xmlns:a16="http://schemas.microsoft.com/office/drawing/2014/main" id="{CD13DEBE-77BA-98CE-C41F-DB044112B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64576" y="193040"/>
            <a:ext cx="10066004" cy="6473952"/>
          </a:xfrm>
        </p:spPr>
      </p:pic>
    </p:spTree>
    <p:extLst>
      <p:ext uri="{BB962C8B-B14F-4D97-AF65-F5344CB8AC3E}">
        <p14:creationId xmlns:p14="http://schemas.microsoft.com/office/powerpoint/2010/main" val="102205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B1B0104-FE7D-719E-CDE0-ECE204320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5582" y="193040"/>
            <a:ext cx="9220835" cy="6471920"/>
          </a:xfrm>
        </p:spPr>
      </p:pic>
    </p:spTree>
    <p:extLst>
      <p:ext uri="{BB962C8B-B14F-4D97-AF65-F5344CB8AC3E}">
        <p14:creationId xmlns:p14="http://schemas.microsoft.com/office/powerpoint/2010/main" val="17884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37F">
            <a:alpha val="2536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2297-8785-B1DD-75A0-9A066D28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46743"/>
            <a:ext cx="9144000" cy="126364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76A7-953A-8B27-2BA8-B160EE21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3913"/>
            <a:ext cx="10668000" cy="561734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Unclear competition strength in specific regions due to limited data. Further analysis required. Focus on areas with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moderate number of companies 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potential opportunities.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Cost of Projects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 on available data, anticipate a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$5,000 </a:t>
            </a:r>
            <a:r>
              <a:rPr lang="en-US" sz="2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per project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competitive market entry. Data may not fully reflect competition due to potential participation of larger companies in smaller projects.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Hourly 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Global analysis suggests for m</a:t>
            </a:r>
            <a:r>
              <a:rPr 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inimum project size under 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$25,000, a rate of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$25 - $49 / </a:t>
            </a:r>
            <a:r>
              <a:rPr lang="en-US" sz="23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advisable for employee compensation. Above $25,000,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$50 - $99 / </a:t>
            </a:r>
            <a:r>
              <a:rPr lang="en-US" sz="23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 be more encouraged with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$25 - $49 / </a:t>
            </a:r>
            <a:r>
              <a:rPr lang="en-US" sz="23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still being a good option. Local Average Hourly Rate variations require further analysis.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staffing: </a:t>
            </a:r>
            <a:r>
              <a:rPr lang="en-US" sz="2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10-49 employees</a:t>
            </a:r>
            <a:r>
              <a:rPr 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If AI focus exceeds 80%, consider </a:t>
            </a:r>
            <a:r>
              <a:rPr lang="en-US" sz="2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2-9 employees</a:t>
            </a:r>
            <a:r>
              <a:rPr 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yet      </a:t>
            </a:r>
            <a:r>
              <a:rPr lang="en-US" sz="2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10-49</a:t>
            </a:r>
            <a:r>
              <a:rPr 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remains a viable option.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8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 of Focus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Full dedication to AI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isn't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required for market participation. A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25%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surpasses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65%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other firms. At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50% or more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you're more focused than </a:t>
            </a:r>
            <a:r>
              <a:rPr lang="en-US" sz="2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84%</a:t>
            </a:r>
            <a:r>
              <a:rPr lang="en-US" sz="23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companies. Note: Focus doesn't equate to AI resources, as smaller percent of larger company could be substantial. More data </a:t>
            </a:r>
            <a:r>
              <a:rPr lang="en-US" sz="230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required.</a:t>
            </a:r>
            <a:endParaRPr lang="en-US" sz="23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9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39EB1-A611-106F-0CAB-F540BC8C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Table of Contents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3DE4-5342-F36B-2D1E-3E49B346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812" y="370703"/>
            <a:ext cx="6225553" cy="624016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Project Objective &amp; Variables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Data Findings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Conclusion &amp;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37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39A2-6B09-D51F-85AD-8879AE79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1560-7FEB-4777-BEEC-39EFED40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etermine the most ideal setup for starting a company that offers AI services in terms of </a:t>
            </a:r>
            <a:r>
              <a:rPr lang="en-US" b="1" dirty="0">
                <a:solidFill>
                  <a:srgbClr val="C00000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location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minimum costs for projects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average hourly rate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employees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total number of employees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percentage of focus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 on AI vs non-AI technologies.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6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4C1-9448-4169-7977-F0DD888E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E6CDC2-74B1-40C9-E35E-1E03C9D0F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445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4C1-9448-4169-7977-F0DD888E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E6CDC2-74B1-40C9-E35E-1E03C9D0F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986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4C1-9448-4169-7977-F0DD888E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E6CDC2-74B1-40C9-E35E-1E03C9D0F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8614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691D-437C-3DB0-6367-4DA45187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304795"/>
            <a:ext cx="6115050" cy="771536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Minimum Cost of Projects</a:t>
            </a:r>
          </a:p>
        </p:txBody>
      </p:sp>
      <p:pic>
        <p:nvPicPr>
          <p:cNvPr id="10" name="Picture 9" descr="A graph of a graph of a project&#10;&#10;Description automatically generated with medium confidence">
            <a:extLst>
              <a:ext uri="{FF2B5EF4-FFF2-40B4-BE49-F238E27FC236}">
                <a16:creationId xmlns:a16="http://schemas.microsoft.com/office/drawing/2014/main" id="{F8D12035-1354-0CC2-502E-2231343B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13" y="965360"/>
            <a:ext cx="5769864" cy="5340193"/>
          </a:xfrm>
          <a:prstGeom prst="rect">
            <a:avLst/>
          </a:prstGeom>
        </p:spPr>
      </p:pic>
      <p:pic>
        <p:nvPicPr>
          <p:cNvPr id="5" name="Content Placeholder 4" descr="A graph of a graph of a project&#10;&#10;Description automatically generated with medium confidence">
            <a:extLst>
              <a:ext uri="{FF2B5EF4-FFF2-40B4-BE49-F238E27FC236}">
                <a16:creationId xmlns:a16="http://schemas.microsoft.com/office/drawing/2014/main" id="{713DA159-594F-E6E1-5848-648FF73A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13" y="971554"/>
            <a:ext cx="5766486" cy="53339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E0319-6ABE-2E16-1366-F352CFE1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" y="2349217"/>
            <a:ext cx="5181393" cy="2159566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Helvetica" pitchFamily="2" charset="0"/>
              </a:rPr>
              <a:t>The most common min project sizes are </a:t>
            </a:r>
            <a:r>
              <a:rPr lang="en-US" b="1" dirty="0">
                <a:solidFill>
                  <a:schemeClr val="bg1"/>
                </a:solidFill>
                <a:effectLst/>
                <a:latin typeface="Helvetica" pitchFamily="2" charset="0"/>
              </a:rPr>
              <a:t>$5,000, $10,000, $1,000 </a:t>
            </a:r>
            <a:r>
              <a:rPr lang="en-US" dirty="0">
                <a:solidFill>
                  <a:schemeClr val="bg1"/>
                </a:solidFill>
                <a:effectLst/>
                <a:latin typeface="Helvetica" pitchFamily="2" charset="0"/>
              </a:rPr>
              <a:t>in that order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691D-437C-3DB0-6367-4DA45187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304795"/>
            <a:ext cx="6115050" cy="7715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Average Hourly 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12035-1354-0CC2-502E-2231343B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63513" y="1242031"/>
            <a:ext cx="5769864" cy="47868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DA159-594F-E6E1-5848-648FF73A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63513" y="1273034"/>
            <a:ext cx="5766486" cy="478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E0319-6ABE-2E16-1366-F352CFE1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42" y="2349217"/>
            <a:ext cx="5181393" cy="2159566"/>
          </a:xfrm>
        </p:spPr>
        <p:txBody>
          <a:bodyPr wrap="square" anchor="b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The most common rate is     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$25 - $49 / </a:t>
            </a:r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hr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8AB0-F217-A809-52FF-DD9BB648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5396ABDD-ED02-E5FC-60AC-345903CECC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97929"/>
            <a:ext cx="7772400" cy="4882019"/>
          </a:xfrm>
          <a:prstGeom prst="rect">
            <a:avLst/>
          </a:prstGeom>
        </p:spPr>
      </p:pic>
      <p:pic>
        <p:nvPicPr>
          <p:cNvPr id="5" name="Content Placeholder 4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EFC7AF2B-4A78-5A71-1949-4697F0C4A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3850" y="860298"/>
            <a:ext cx="11544300" cy="4819650"/>
          </a:xfrm>
          <a:solidFill>
            <a:schemeClr val="tx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0B8D8-EB3E-7961-E948-4C4E8E1C3EE9}"/>
              </a:ext>
            </a:extLst>
          </p:cNvPr>
          <p:cNvSpPr txBox="1"/>
          <p:nvPr/>
        </p:nvSpPr>
        <p:spPr>
          <a:xfrm>
            <a:off x="3220280" y="490966"/>
            <a:ext cx="560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Minimum Project Cost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/Average Hourly Rate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4E8E2"/>
      </a:lt2>
      <a:accent1>
        <a:srgbClr val="C27BE1"/>
      </a:accent1>
      <a:accent2>
        <a:srgbClr val="815EDA"/>
      </a:accent2>
      <a:accent3>
        <a:srgbClr val="7B89E1"/>
      </a:accent3>
      <a:accent4>
        <a:srgbClr val="5EA3DA"/>
      </a:accent4>
      <a:accent5>
        <a:srgbClr val="57B0B3"/>
      </a:accent5>
      <a:accent6>
        <a:srgbClr val="4EB48C"/>
      </a:accent6>
      <a:hlink>
        <a:srgbClr val="678E56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5611</TotalTime>
  <Words>929</Words>
  <Application>Microsoft Macintosh PowerPoint</Application>
  <PresentationFormat>Widescreen</PresentationFormat>
  <Paragraphs>79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Helvetica</vt:lpstr>
      <vt:lpstr>Times New Roman</vt:lpstr>
      <vt:lpstr>Verdana Pro</vt:lpstr>
      <vt:lpstr>Verdana Pro Cond SemiBold</vt:lpstr>
      <vt:lpstr>Wingdings</vt:lpstr>
      <vt:lpstr>TornVTI</vt:lpstr>
      <vt:lpstr>AI Companies Around the World</vt:lpstr>
      <vt:lpstr>Table of Contents</vt:lpstr>
      <vt:lpstr>Objective</vt:lpstr>
      <vt:lpstr>PowerPoint Presentation</vt:lpstr>
      <vt:lpstr>PowerPoint Presentation</vt:lpstr>
      <vt:lpstr>PowerPoint Presentation</vt:lpstr>
      <vt:lpstr>Minimum Cost of Projects</vt:lpstr>
      <vt:lpstr>Average Hourly Rate</vt:lpstr>
      <vt:lpstr>PowerPoint Presentation</vt:lpstr>
      <vt:lpstr>PowerPoint Presentation</vt:lpstr>
      <vt:lpstr>PowerPoint Presentation</vt:lpstr>
      <vt:lpstr>PowerPoint Presentation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Companies Around the World</dc:title>
  <dc:creator>Amir Ghalib</dc:creator>
  <cp:lastModifiedBy>Amir Ghalib</cp:lastModifiedBy>
  <cp:revision>55</cp:revision>
  <dcterms:created xsi:type="dcterms:W3CDTF">2023-08-24T21:01:44Z</dcterms:created>
  <dcterms:modified xsi:type="dcterms:W3CDTF">2023-08-28T18:32:55Z</dcterms:modified>
</cp:coreProperties>
</file>