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67" d="100"/>
          <a:sy n="67" d="100"/>
        </p:scale>
        <p:origin x="571"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92CD-401A-442B-89B9-06DFD94609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5957F08-603C-4EE8-B753-14136B563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14C78FD-8BDF-4812-83D3-0F37D59A852E}"/>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CFA57BF3-AF59-40CB-A95F-F3245A9F6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F1AE-3AC1-4B38-ABBC-36F50D91F684}"/>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98866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8529-27B5-48A6-9271-AE87F3C86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6AD84-102E-4207-9177-A8F8C7C66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83BD8-0AF6-4BBA-92B2-74DB84C0555C}"/>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5843AB8F-36E1-46F0-9D03-CC79F2D75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58A75-E554-4BFF-B18B-E3AC2A2060AA}"/>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323990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D09AC-7248-497B-8EB3-148FD1DB2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836A05-1A4E-43BF-A99D-A806CA413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ADED5-A544-48CE-9079-8C2F89BB4206}"/>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276CB045-C59A-420D-87BA-B6A8A3D62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1B652-FC62-4B7F-8651-D3C04B55725A}"/>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213378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91D8-98A7-4B0A-BE1F-833E19E35DD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6874523-90C1-46B3-A064-86FA253D9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2D016-73F5-4DD8-AD82-F6C16BC7A5DB}"/>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129D19D1-7EEF-4186-9E4F-D784F67C1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81E71-AF6A-4626-9829-B689F3D5A131}"/>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233773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1085-BC37-4CEE-B545-FE511BA4D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608AF-26D3-4090-AE97-1DB3BA59E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5BB46-FCF1-4662-9CE2-AD80B764A04D}"/>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22BD50FF-B573-44E7-8E24-D80B91C6A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FC0C9-EB2E-4EA9-BEE0-A5E7D2D66F6F}"/>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240011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CC35-61C7-40E0-BCF6-EAB355265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F44EC-29E3-4030-A629-2A8AB386EA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BDF6A-7BEE-45DD-9759-4945C6B7D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614A7-C991-435E-80DD-44DF2CDBA972}"/>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6" name="Footer Placeholder 5">
            <a:extLst>
              <a:ext uri="{FF2B5EF4-FFF2-40B4-BE49-F238E27FC236}">
                <a16:creationId xmlns:a16="http://schemas.microsoft.com/office/drawing/2014/main" id="{6B6D4A3A-7485-4498-90F6-8AC43F310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5EC4C-9B16-43AE-BCFE-EBD975352A80}"/>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7718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AF29-934B-4120-9DFD-E87A470B0D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9E5AA3-7A69-4126-A4D3-AAD4D32BF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D4126-3F24-4285-98A9-914C802F4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F33169-094D-4341-A4DD-28998791D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20F3C-6574-45D6-8391-C87467712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67969B-D3F7-4BBF-AD4F-0BA2F7032133}"/>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8" name="Footer Placeholder 7">
            <a:extLst>
              <a:ext uri="{FF2B5EF4-FFF2-40B4-BE49-F238E27FC236}">
                <a16:creationId xmlns:a16="http://schemas.microsoft.com/office/drawing/2014/main" id="{023C7CB8-83F9-4CEB-8AA4-C6135F1ABF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2AB02-4076-4C51-B60B-598D39527E0C}"/>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140632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CA86-9E0A-47CA-AC03-E907B67D8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77E820-313B-4154-A46B-50B63E6516B8}"/>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4" name="Footer Placeholder 3">
            <a:extLst>
              <a:ext uri="{FF2B5EF4-FFF2-40B4-BE49-F238E27FC236}">
                <a16:creationId xmlns:a16="http://schemas.microsoft.com/office/drawing/2014/main" id="{27C7E7D6-4A7A-4D69-9EF7-A516A367F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A420F-3088-4790-94A2-1983BC535B7A}"/>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319026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53423-6301-4486-A403-F381CD6A420F}"/>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3" name="Footer Placeholder 2">
            <a:extLst>
              <a:ext uri="{FF2B5EF4-FFF2-40B4-BE49-F238E27FC236}">
                <a16:creationId xmlns:a16="http://schemas.microsoft.com/office/drawing/2014/main" id="{D5B5BDC0-A56E-4005-81D6-2C37572BB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0A6B9-8929-4CB4-925B-C9264898614D}"/>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277610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94FA-2600-4DD3-850E-1969BEC99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F3F5E4-3EE1-4415-A0F3-D7816D23E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41DAC-B545-444A-8767-952C8C161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791C6-BF1C-4BB2-AEC0-ED9F9D5EA13C}"/>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6" name="Footer Placeholder 5">
            <a:extLst>
              <a:ext uri="{FF2B5EF4-FFF2-40B4-BE49-F238E27FC236}">
                <a16:creationId xmlns:a16="http://schemas.microsoft.com/office/drawing/2014/main" id="{0E0ADD2A-3AC3-460F-ACC1-5980B3D22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FB1DB-13EF-42EE-8DA0-E7E5A4F75B81}"/>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18222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E2BA-007A-46F3-BB00-A12EE10D1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B10E6-1565-4583-A423-AF1B3F3F3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0C7DE-FA3F-4675-82AD-2A51FB4E3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89A0C-5077-4CC5-ABDA-688AB2AE039C}"/>
              </a:ext>
            </a:extLst>
          </p:cNvPr>
          <p:cNvSpPr>
            <a:spLocks noGrp="1"/>
          </p:cNvSpPr>
          <p:nvPr>
            <p:ph type="dt" sz="half" idx="10"/>
          </p:nvPr>
        </p:nvSpPr>
        <p:spPr/>
        <p:txBody>
          <a:bodyPr/>
          <a:lstStyle/>
          <a:p>
            <a:fld id="{B9C02A4F-2396-46E9-B778-3D6BC14E249F}" type="datetimeFigureOut">
              <a:rPr lang="en-US" smtClean="0"/>
              <a:t>1/21/2020</a:t>
            </a:fld>
            <a:endParaRPr lang="en-US"/>
          </a:p>
        </p:txBody>
      </p:sp>
      <p:sp>
        <p:nvSpPr>
          <p:cNvPr id="6" name="Footer Placeholder 5">
            <a:extLst>
              <a:ext uri="{FF2B5EF4-FFF2-40B4-BE49-F238E27FC236}">
                <a16:creationId xmlns:a16="http://schemas.microsoft.com/office/drawing/2014/main" id="{37E002B1-D503-4EF2-9008-B41255963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98C94-9838-4FCB-9B3A-B67B694B16B9}"/>
              </a:ext>
            </a:extLst>
          </p:cNvPr>
          <p:cNvSpPr>
            <a:spLocks noGrp="1"/>
          </p:cNvSpPr>
          <p:nvPr>
            <p:ph type="sldNum" sz="quarter" idx="12"/>
          </p:nvPr>
        </p:nvSpPr>
        <p:spPr/>
        <p:txBody>
          <a:bodyPr/>
          <a:lstStyle/>
          <a:p>
            <a:fld id="{88075F49-953F-48FB-861B-C64FDABA7966}" type="slidenum">
              <a:rPr lang="en-US" smtClean="0"/>
              <a:t>‹#›</a:t>
            </a:fld>
            <a:endParaRPr lang="en-US"/>
          </a:p>
        </p:txBody>
      </p:sp>
    </p:spTree>
    <p:extLst>
      <p:ext uri="{BB962C8B-B14F-4D97-AF65-F5344CB8AC3E}">
        <p14:creationId xmlns:p14="http://schemas.microsoft.com/office/powerpoint/2010/main" val="333974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0BEE8-5B33-4A12-B86D-17838C32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5FF1C-13B8-487A-AF0E-F04E0C4BB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E6B51-3690-474E-AA78-0F69D2FF3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02A4F-2396-46E9-B778-3D6BC14E249F}" type="datetimeFigureOut">
              <a:rPr lang="en-US" smtClean="0"/>
              <a:t>1/21/2020</a:t>
            </a:fld>
            <a:endParaRPr lang="en-US"/>
          </a:p>
        </p:txBody>
      </p:sp>
      <p:sp>
        <p:nvSpPr>
          <p:cNvPr id="5" name="Footer Placeholder 4">
            <a:extLst>
              <a:ext uri="{FF2B5EF4-FFF2-40B4-BE49-F238E27FC236}">
                <a16:creationId xmlns:a16="http://schemas.microsoft.com/office/drawing/2014/main" id="{92E3D73B-F61B-4C65-9FA4-F08120B72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882CE6-BEB8-43D9-9F44-201A1E62A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75F49-953F-48FB-861B-C64FDABA7966}" type="slidenum">
              <a:rPr lang="en-US" smtClean="0"/>
              <a:t>‹#›</a:t>
            </a:fld>
            <a:endParaRPr lang="en-US"/>
          </a:p>
        </p:txBody>
      </p:sp>
    </p:spTree>
    <p:extLst>
      <p:ext uri="{BB962C8B-B14F-4D97-AF65-F5344CB8AC3E}">
        <p14:creationId xmlns:p14="http://schemas.microsoft.com/office/powerpoint/2010/main" val="70569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206C-0DB2-4494-909D-6D4E04F73946}"/>
              </a:ext>
            </a:extLst>
          </p:cNvPr>
          <p:cNvSpPr>
            <a:spLocks noGrp="1"/>
          </p:cNvSpPr>
          <p:nvPr>
            <p:ph type="ctrTitle"/>
          </p:nvPr>
        </p:nvSpPr>
        <p:spPr/>
        <p:txBody>
          <a:bodyPr/>
          <a:lstStyle/>
          <a:p>
            <a:r>
              <a:rPr lang="en-US" dirty="0" err="1"/>
              <a:t>Northhwind</a:t>
            </a:r>
            <a:r>
              <a:rPr lang="en-US" dirty="0"/>
              <a:t> Database Statistical Analysis</a:t>
            </a:r>
          </a:p>
        </p:txBody>
      </p:sp>
      <p:sp>
        <p:nvSpPr>
          <p:cNvPr id="3" name="Subtitle 2">
            <a:extLst>
              <a:ext uri="{FF2B5EF4-FFF2-40B4-BE49-F238E27FC236}">
                <a16:creationId xmlns:a16="http://schemas.microsoft.com/office/drawing/2014/main" id="{9868896C-509E-4D75-9536-395AE2F8EDD0}"/>
              </a:ext>
            </a:extLst>
          </p:cNvPr>
          <p:cNvSpPr>
            <a:spLocks noGrp="1"/>
          </p:cNvSpPr>
          <p:nvPr>
            <p:ph type="subTitle" idx="1"/>
          </p:nvPr>
        </p:nvSpPr>
        <p:spPr/>
        <p:txBody>
          <a:bodyPr/>
          <a:lstStyle/>
          <a:p>
            <a:r>
              <a:rPr lang="en-US" dirty="0"/>
              <a:t>Akshay Ghalsasi</a:t>
            </a:r>
          </a:p>
          <a:p>
            <a:r>
              <a:rPr lang="en-US" dirty="0"/>
              <a:t>Flatiron Project 3</a:t>
            </a:r>
          </a:p>
        </p:txBody>
      </p:sp>
    </p:spTree>
    <p:extLst>
      <p:ext uri="{BB962C8B-B14F-4D97-AF65-F5344CB8AC3E}">
        <p14:creationId xmlns:p14="http://schemas.microsoft.com/office/powerpoint/2010/main" val="378226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76B6-2595-4469-81AF-3814560FB044}"/>
              </a:ext>
            </a:extLst>
          </p:cNvPr>
          <p:cNvSpPr>
            <a:spLocks noGrp="1"/>
          </p:cNvSpPr>
          <p:nvPr>
            <p:ph type="title"/>
          </p:nvPr>
        </p:nvSpPr>
        <p:spPr/>
        <p:txBody>
          <a:bodyPr/>
          <a:lstStyle/>
          <a:p>
            <a:r>
              <a:rPr lang="en-US" dirty="0"/>
              <a:t>Data</a:t>
            </a:r>
          </a:p>
        </p:txBody>
      </p:sp>
      <p:pic>
        <p:nvPicPr>
          <p:cNvPr id="5" name="Content Placeholder 4" descr="A screenshot of a computer&#10;&#10;Description automatically generated">
            <a:extLst>
              <a:ext uri="{FF2B5EF4-FFF2-40B4-BE49-F238E27FC236}">
                <a16:creationId xmlns:a16="http://schemas.microsoft.com/office/drawing/2014/main" id="{C1CFFD99-A70D-4175-823B-C0D765113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809" y="1825625"/>
            <a:ext cx="7056381" cy="4351338"/>
          </a:xfrm>
        </p:spPr>
      </p:pic>
    </p:spTree>
    <p:extLst>
      <p:ext uri="{BB962C8B-B14F-4D97-AF65-F5344CB8AC3E}">
        <p14:creationId xmlns:p14="http://schemas.microsoft.com/office/powerpoint/2010/main" val="47344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A513-EDB0-4FD4-ABA6-4AF7542C7D4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3C0CA0C-621B-4547-AB2C-17130D55E145}"/>
              </a:ext>
            </a:extLst>
          </p:cNvPr>
          <p:cNvSpPr>
            <a:spLocks noGrp="1"/>
          </p:cNvSpPr>
          <p:nvPr>
            <p:ph idx="1"/>
          </p:nvPr>
        </p:nvSpPr>
        <p:spPr/>
        <p:txBody>
          <a:bodyPr>
            <a:normAutofit fontScale="92500" lnSpcReduction="10000"/>
          </a:bodyPr>
          <a:lstStyle/>
          <a:p>
            <a:r>
              <a:rPr lang="en-US" dirty="0"/>
              <a:t>Does discount amount have a statistically significant effect on the quantity of a product in an order? If so, at what level(s) of discount?</a:t>
            </a:r>
          </a:p>
          <a:p>
            <a:r>
              <a:rPr lang="en-US" dirty="0"/>
              <a:t>Do sales get better year on year? Does the month when the products were ordered matter? </a:t>
            </a:r>
          </a:p>
          <a:p>
            <a:r>
              <a:rPr lang="en-US" dirty="0"/>
              <a:t>Is there a standout employee in terms of the distribution from which quantities sold are drawn ? Are there employees who are shipping their orders significantly late?</a:t>
            </a:r>
          </a:p>
          <a:p>
            <a:r>
              <a:rPr lang="en-US" dirty="0"/>
              <a:t>Are there regions that are growing or decreasing in overall sales ? Are there product categories that are growing or decreasing in overall sales?</a:t>
            </a:r>
          </a:p>
        </p:txBody>
      </p:sp>
    </p:spTree>
    <p:extLst>
      <p:ext uri="{BB962C8B-B14F-4D97-AF65-F5344CB8AC3E}">
        <p14:creationId xmlns:p14="http://schemas.microsoft.com/office/powerpoint/2010/main" val="415144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BB3D-6840-427D-B4B5-AC732010B739}"/>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83F4C919-EEA2-4488-95D1-A1E2042C889F}"/>
              </a:ext>
            </a:extLst>
          </p:cNvPr>
          <p:cNvSpPr>
            <a:spLocks noGrp="1"/>
          </p:cNvSpPr>
          <p:nvPr>
            <p:ph idx="1"/>
          </p:nvPr>
        </p:nvSpPr>
        <p:spPr>
          <a:xfrm>
            <a:off x="838200" y="1825626"/>
            <a:ext cx="10515600" cy="751840"/>
          </a:xfrm>
        </p:spPr>
        <p:txBody>
          <a:bodyPr/>
          <a:lstStyle/>
          <a:p>
            <a:pPr marL="0" indent="0">
              <a:buNone/>
            </a:pPr>
            <a:r>
              <a:rPr lang="en-US" sz="2400" dirty="0"/>
              <a:t>Does discount amount have a statistically significant effect on the quantity of a product in an order? If so, at what level(s) of discount?</a:t>
            </a:r>
          </a:p>
          <a:p>
            <a:endParaRPr lang="en-US" dirty="0"/>
          </a:p>
        </p:txBody>
      </p:sp>
      <p:pic>
        <p:nvPicPr>
          <p:cNvPr id="6" name="Picture 5">
            <a:extLst>
              <a:ext uri="{FF2B5EF4-FFF2-40B4-BE49-F238E27FC236}">
                <a16:creationId xmlns:a16="http://schemas.microsoft.com/office/drawing/2014/main" id="{A2775A15-4F56-48F7-9958-8909380442E7}"/>
              </a:ext>
            </a:extLst>
          </p:cNvPr>
          <p:cNvPicPr>
            <a:picLocks noChangeAspect="1"/>
          </p:cNvPicPr>
          <p:nvPr/>
        </p:nvPicPr>
        <p:blipFill>
          <a:blip r:embed="rId2"/>
          <a:stretch>
            <a:fillRect/>
          </a:stretch>
        </p:blipFill>
        <p:spPr>
          <a:xfrm>
            <a:off x="1583942" y="3074669"/>
            <a:ext cx="3822447" cy="1922145"/>
          </a:xfrm>
          <a:prstGeom prst="rect">
            <a:avLst/>
          </a:prstGeom>
        </p:spPr>
      </p:pic>
      <p:pic>
        <p:nvPicPr>
          <p:cNvPr id="8" name="Picture 7">
            <a:extLst>
              <a:ext uri="{FF2B5EF4-FFF2-40B4-BE49-F238E27FC236}">
                <a16:creationId xmlns:a16="http://schemas.microsoft.com/office/drawing/2014/main" id="{35E86D95-1B26-4669-8195-CC7E1B459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429" y="2859353"/>
            <a:ext cx="3822447" cy="2548298"/>
          </a:xfrm>
          <a:prstGeom prst="rect">
            <a:avLst/>
          </a:prstGeom>
        </p:spPr>
      </p:pic>
    </p:spTree>
    <p:extLst>
      <p:ext uri="{BB962C8B-B14F-4D97-AF65-F5344CB8AC3E}">
        <p14:creationId xmlns:p14="http://schemas.microsoft.com/office/powerpoint/2010/main" val="98152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D591-7B21-474C-AD9E-30F15BFB853D}"/>
              </a:ext>
            </a:extLst>
          </p:cNvPr>
          <p:cNvSpPr>
            <a:spLocks noGrp="1"/>
          </p:cNvSpPr>
          <p:nvPr>
            <p:ph type="title"/>
          </p:nvPr>
        </p:nvSpPr>
        <p:spPr>
          <a:xfrm>
            <a:off x="838200" y="60007"/>
            <a:ext cx="10515600" cy="1325563"/>
          </a:xfrm>
        </p:spPr>
        <p:txBody>
          <a:bodyPr/>
          <a:lstStyle/>
          <a:p>
            <a:r>
              <a:rPr lang="en-US" dirty="0"/>
              <a:t>Q1 - Conclusions</a:t>
            </a:r>
          </a:p>
        </p:txBody>
      </p:sp>
      <p:sp>
        <p:nvSpPr>
          <p:cNvPr id="3" name="Content Placeholder 2">
            <a:extLst>
              <a:ext uri="{FF2B5EF4-FFF2-40B4-BE49-F238E27FC236}">
                <a16:creationId xmlns:a16="http://schemas.microsoft.com/office/drawing/2014/main" id="{9503BB34-1A77-4FCC-A4D0-1F35938C4E37}"/>
              </a:ext>
            </a:extLst>
          </p:cNvPr>
          <p:cNvSpPr>
            <a:spLocks noGrp="1"/>
          </p:cNvSpPr>
          <p:nvPr>
            <p:ph idx="1"/>
          </p:nvPr>
        </p:nvSpPr>
        <p:spPr>
          <a:xfrm>
            <a:off x="838200" y="1385570"/>
            <a:ext cx="10515600" cy="2883535"/>
          </a:xfrm>
        </p:spPr>
        <p:txBody>
          <a:bodyPr>
            <a:normAutofit lnSpcReduction="10000"/>
          </a:bodyPr>
          <a:lstStyle/>
          <a:p>
            <a:r>
              <a:rPr lang="en-US" sz="2200" dirty="0"/>
              <a:t>Considering individual discount levels, discounted products at 0.05, 0.15, 0.2, and 0.25 levels are drawn from a </a:t>
            </a:r>
            <a:r>
              <a:rPr lang="en-US" sz="2200" dirty="0" err="1"/>
              <a:t>a</a:t>
            </a:r>
            <a:r>
              <a:rPr lang="en-US" sz="2200" dirty="0"/>
              <a:t> different distribution compared to the undiscounted quantities and have higher means. There is no concrete distinction in the distributions between 0.05, 0.15, 0.2 and 0.25 levels. 0.1 discount level needs to have more data points for us to potentially reject the null hypothesis</a:t>
            </a:r>
          </a:p>
          <a:p>
            <a:r>
              <a:rPr lang="en-US" sz="2200" dirty="0"/>
              <a:t>At the individual product level there is no evidence that discount levels matter, However that is most likely due to low statistics per product and per discount level.</a:t>
            </a:r>
          </a:p>
          <a:p>
            <a:pPr marL="0" indent="0">
              <a:buNone/>
            </a:pPr>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D103D15-D0FA-40F9-9F77-D60756528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257" y="3939477"/>
            <a:ext cx="4248248" cy="2753094"/>
          </a:xfrm>
          <a:prstGeom prst="rect">
            <a:avLst/>
          </a:prstGeom>
        </p:spPr>
      </p:pic>
    </p:spTree>
    <p:extLst>
      <p:ext uri="{BB962C8B-B14F-4D97-AF65-F5344CB8AC3E}">
        <p14:creationId xmlns:p14="http://schemas.microsoft.com/office/powerpoint/2010/main" val="302566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99A1-208A-4DF5-9AE7-0DE9BD4FC5DE}"/>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51994B6D-D584-4CBD-A84F-E41033F0DEDF}"/>
              </a:ext>
            </a:extLst>
          </p:cNvPr>
          <p:cNvSpPr>
            <a:spLocks noGrp="1"/>
          </p:cNvSpPr>
          <p:nvPr>
            <p:ph idx="1"/>
          </p:nvPr>
        </p:nvSpPr>
        <p:spPr>
          <a:xfrm>
            <a:off x="838200" y="1511300"/>
            <a:ext cx="10515600" cy="866140"/>
          </a:xfrm>
        </p:spPr>
        <p:txBody>
          <a:bodyPr/>
          <a:lstStyle/>
          <a:p>
            <a:r>
              <a:rPr lang="en-US" dirty="0"/>
              <a:t>Do sales get drawn from a different distribution every year? Does the month when the products were ordered matter? </a:t>
            </a:r>
          </a:p>
        </p:txBody>
      </p:sp>
      <p:pic>
        <p:nvPicPr>
          <p:cNvPr id="5" name="Picture 4" descr="A screenshot of a computer&#10;&#10;Description automatically generated">
            <a:extLst>
              <a:ext uri="{FF2B5EF4-FFF2-40B4-BE49-F238E27FC236}">
                <a16:creationId xmlns:a16="http://schemas.microsoft.com/office/drawing/2014/main" id="{360BE92E-E295-409C-8923-AAE623E91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29" y="2602610"/>
            <a:ext cx="5492117" cy="3295270"/>
          </a:xfrm>
          <a:prstGeom prst="rect">
            <a:avLst/>
          </a:prstGeom>
        </p:spPr>
      </p:pic>
      <p:pic>
        <p:nvPicPr>
          <p:cNvPr id="9" name="Picture 8">
            <a:extLst>
              <a:ext uri="{FF2B5EF4-FFF2-40B4-BE49-F238E27FC236}">
                <a16:creationId xmlns:a16="http://schemas.microsoft.com/office/drawing/2014/main" id="{82693AC5-2DE1-4611-97F8-DA2C6246B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410" y="2602610"/>
            <a:ext cx="5387342" cy="3232405"/>
          </a:xfrm>
          <a:prstGeom prst="rect">
            <a:avLst/>
          </a:prstGeom>
        </p:spPr>
      </p:pic>
    </p:spTree>
    <p:extLst>
      <p:ext uri="{BB962C8B-B14F-4D97-AF65-F5344CB8AC3E}">
        <p14:creationId xmlns:p14="http://schemas.microsoft.com/office/powerpoint/2010/main" val="389384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CE22-59A7-497D-8C2E-16E0C87E4CB0}"/>
              </a:ext>
            </a:extLst>
          </p:cNvPr>
          <p:cNvSpPr>
            <a:spLocks noGrp="1"/>
          </p:cNvSpPr>
          <p:nvPr>
            <p:ph type="title"/>
          </p:nvPr>
        </p:nvSpPr>
        <p:spPr>
          <a:xfrm>
            <a:off x="838200" y="102236"/>
            <a:ext cx="10515600" cy="1035050"/>
          </a:xfrm>
        </p:spPr>
        <p:txBody>
          <a:bodyPr/>
          <a:lstStyle/>
          <a:p>
            <a:r>
              <a:rPr lang="en-US" dirty="0"/>
              <a:t>Q2-Conclusions</a:t>
            </a:r>
          </a:p>
        </p:txBody>
      </p:sp>
      <p:sp>
        <p:nvSpPr>
          <p:cNvPr id="3" name="Content Placeholder 2">
            <a:extLst>
              <a:ext uri="{FF2B5EF4-FFF2-40B4-BE49-F238E27FC236}">
                <a16:creationId xmlns:a16="http://schemas.microsoft.com/office/drawing/2014/main" id="{B6A28106-F86D-411D-BC50-0812EBBF4836}"/>
              </a:ext>
            </a:extLst>
          </p:cNvPr>
          <p:cNvSpPr>
            <a:spLocks noGrp="1"/>
          </p:cNvSpPr>
          <p:nvPr>
            <p:ph idx="1"/>
          </p:nvPr>
        </p:nvSpPr>
        <p:spPr>
          <a:xfrm>
            <a:off x="901065" y="1137286"/>
            <a:ext cx="10515600" cy="1291589"/>
          </a:xfrm>
        </p:spPr>
        <p:txBody>
          <a:bodyPr>
            <a:normAutofit lnSpcReduction="10000"/>
          </a:bodyPr>
          <a:lstStyle/>
          <a:p>
            <a:r>
              <a:rPr lang="en-US" sz="2000" dirty="0">
                <a:effectLst/>
              </a:rPr>
              <a:t>The sales do not seem to depend on year and the quantities seem to be drawn from the same underlying distribution.</a:t>
            </a:r>
          </a:p>
          <a:p>
            <a:r>
              <a:rPr lang="en-US" sz="2000" dirty="0">
                <a:effectLst/>
              </a:rPr>
              <a:t>For overall sales the month of May shows a definite decrease in quantities purchased</a:t>
            </a:r>
            <a:br>
              <a:rPr lang="en-US" sz="2000" dirty="0">
                <a:effectLst/>
              </a:rPr>
            </a:br>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EE7A8BDB-1730-4F9E-9252-B2A2449DA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78" y="2543130"/>
            <a:ext cx="3974880" cy="183456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DC1EF083-0F7B-4B81-9EAB-1800442ED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620" y="3051810"/>
            <a:ext cx="6850380" cy="3425190"/>
          </a:xfrm>
          <a:prstGeom prst="rect">
            <a:avLst/>
          </a:prstGeom>
        </p:spPr>
      </p:pic>
    </p:spTree>
    <p:extLst>
      <p:ext uri="{BB962C8B-B14F-4D97-AF65-F5344CB8AC3E}">
        <p14:creationId xmlns:p14="http://schemas.microsoft.com/office/powerpoint/2010/main" val="136929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69FA-24EE-4DF6-AF2A-6CBA0B7A637C}"/>
              </a:ext>
            </a:extLst>
          </p:cNvPr>
          <p:cNvSpPr>
            <a:spLocks noGrp="1"/>
          </p:cNvSpPr>
          <p:nvPr>
            <p:ph type="title"/>
          </p:nvPr>
        </p:nvSpPr>
        <p:spPr>
          <a:xfrm>
            <a:off x="838200" y="113665"/>
            <a:ext cx="10515600" cy="812165"/>
          </a:xfrm>
        </p:spPr>
        <p:txBody>
          <a:bodyPr/>
          <a:lstStyle/>
          <a:p>
            <a:r>
              <a:rPr lang="en-US" dirty="0"/>
              <a:t>Q3 and Conclusions</a:t>
            </a:r>
          </a:p>
        </p:txBody>
      </p:sp>
      <p:sp>
        <p:nvSpPr>
          <p:cNvPr id="3" name="Content Placeholder 2">
            <a:extLst>
              <a:ext uri="{FF2B5EF4-FFF2-40B4-BE49-F238E27FC236}">
                <a16:creationId xmlns:a16="http://schemas.microsoft.com/office/drawing/2014/main" id="{55C842A6-69A8-4258-84DA-A7E29DFB8D7D}"/>
              </a:ext>
            </a:extLst>
          </p:cNvPr>
          <p:cNvSpPr>
            <a:spLocks noGrp="1"/>
          </p:cNvSpPr>
          <p:nvPr>
            <p:ph idx="1"/>
          </p:nvPr>
        </p:nvSpPr>
        <p:spPr>
          <a:xfrm>
            <a:off x="838200" y="1179830"/>
            <a:ext cx="10515600" cy="1037590"/>
          </a:xfrm>
        </p:spPr>
        <p:txBody>
          <a:bodyPr>
            <a:noAutofit/>
          </a:bodyPr>
          <a:lstStyle/>
          <a:p>
            <a:r>
              <a:rPr lang="en-US" sz="2000" dirty="0"/>
              <a:t>Is there a standout employee in terms of the distribution from which quantities sold are drawn ? Are there employees who are shipping their orders significantly late?</a:t>
            </a:r>
          </a:p>
          <a:p>
            <a:pPr marL="0" indent="0">
              <a:buNone/>
            </a:pPr>
            <a:r>
              <a:rPr lang="en-US" sz="2400" b="1" dirty="0"/>
              <a:t>Conclusions</a:t>
            </a:r>
          </a:p>
          <a:p>
            <a:r>
              <a:rPr lang="en-US" sz="2000" dirty="0"/>
              <a:t>There is insufficient evidence that the quantities sold between employees come from different distributions</a:t>
            </a:r>
          </a:p>
          <a:p>
            <a:r>
              <a:rPr lang="en-US" sz="2000" dirty="0"/>
              <a:t>Employees 2,4,7,9 statistically have a bad record of shipping on time compared to Employee 5</a:t>
            </a:r>
          </a:p>
          <a:p>
            <a:pPr marL="0" indent="0">
              <a:buNone/>
            </a:pPr>
            <a:br>
              <a:rPr lang="en-US" sz="2000" dirty="0"/>
            </a:br>
            <a:endParaRPr lang="en-US" sz="2000" dirty="0"/>
          </a:p>
        </p:txBody>
      </p:sp>
      <p:pic>
        <p:nvPicPr>
          <p:cNvPr id="5" name="Picture 4" descr="A picture containing drawing&#10;&#10;Description automatically generated">
            <a:extLst>
              <a:ext uri="{FF2B5EF4-FFF2-40B4-BE49-F238E27FC236}">
                <a16:creationId xmlns:a16="http://schemas.microsoft.com/office/drawing/2014/main" id="{3BE7E289-7D04-43A9-AEBE-4718D0DAB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239" y="3378517"/>
            <a:ext cx="6423661" cy="3211831"/>
          </a:xfrm>
          <a:prstGeom prst="rect">
            <a:avLst/>
          </a:prstGeom>
        </p:spPr>
      </p:pic>
    </p:spTree>
    <p:extLst>
      <p:ext uri="{BB962C8B-B14F-4D97-AF65-F5344CB8AC3E}">
        <p14:creationId xmlns:p14="http://schemas.microsoft.com/office/powerpoint/2010/main" val="323926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E5A4-8989-4A2E-9793-E7CCC6D33A7E}"/>
              </a:ext>
            </a:extLst>
          </p:cNvPr>
          <p:cNvSpPr>
            <a:spLocks noGrp="1"/>
          </p:cNvSpPr>
          <p:nvPr>
            <p:ph type="title"/>
          </p:nvPr>
        </p:nvSpPr>
        <p:spPr>
          <a:xfrm>
            <a:off x="838200" y="67945"/>
            <a:ext cx="10515600" cy="1325563"/>
          </a:xfrm>
        </p:spPr>
        <p:txBody>
          <a:bodyPr/>
          <a:lstStyle/>
          <a:p>
            <a:r>
              <a:rPr lang="en-US" dirty="0"/>
              <a:t>Q4 and Conclusions</a:t>
            </a:r>
          </a:p>
        </p:txBody>
      </p:sp>
      <p:sp>
        <p:nvSpPr>
          <p:cNvPr id="3" name="Content Placeholder 2">
            <a:extLst>
              <a:ext uri="{FF2B5EF4-FFF2-40B4-BE49-F238E27FC236}">
                <a16:creationId xmlns:a16="http://schemas.microsoft.com/office/drawing/2014/main" id="{D0142CD1-196E-496E-80CB-1CD3763B4BD1}"/>
              </a:ext>
            </a:extLst>
          </p:cNvPr>
          <p:cNvSpPr>
            <a:spLocks noGrp="1"/>
          </p:cNvSpPr>
          <p:nvPr>
            <p:ph idx="1"/>
          </p:nvPr>
        </p:nvSpPr>
        <p:spPr/>
        <p:txBody>
          <a:bodyPr/>
          <a:lstStyle/>
          <a:p>
            <a:pPr marL="0" indent="0">
              <a:buNone/>
            </a:pPr>
            <a:r>
              <a:rPr lang="en-US" sz="2000" dirty="0">
                <a:effectLst/>
              </a:rPr>
              <a:t>Q4 Are there regions that are growing or decreasing in overall sales ? Are there products that are growing or decreasing in overall sales</a:t>
            </a:r>
          </a:p>
          <a:p>
            <a:pPr marL="0" indent="0">
              <a:buNone/>
            </a:pPr>
            <a:r>
              <a:rPr lang="en-US" sz="2000" b="1" dirty="0"/>
              <a:t>Conclusions</a:t>
            </a:r>
            <a:endParaRPr lang="en-US" sz="2000" b="1" dirty="0">
              <a:effectLst/>
            </a:endParaRPr>
          </a:p>
          <a:p>
            <a:r>
              <a:rPr lang="en-US" sz="2000" dirty="0">
                <a:effectLst/>
              </a:rPr>
              <a:t>All regions show a growth comparing year 2012 and 2014</a:t>
            </a:r>
          </a:p>
          <a:p>
            <a:r>
              <a:rPr lang="en-US" sz="2000" dirty="0">
                <a:effectLst/>
              </a:rPr>
              <a:t>All products show a growth comparing year 2012 and 2014</a:t>
            </a:r>
            <a:br>
              <a:rPr lang="en-US" dirty="0">
                <a:effectLst/>
              </a:rPr>
            </a:br>
            <a:endParaRPr lang="en-US" dirty="0"/>
          </a:p>
        </p:txBody>
      </p:sp>
      <p:pic>
        <p:nvPicPr>
          <p:cNvPr id="5" name="Picture 4" descr="A screenshot of a cell phone&#10;&#10;Description automatically generated">
            <a:extLst>
              <a:ext uri="{FF2B5EF4-FFF2-40B4-BE49-F238E27FC236}">
                <a16:creationId xmlns:a16="http://schemas.microsoft.com/office/drawing/2014/main" id="{A6943DE9-4B36-4B39-BD56-A5C68D717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004" y="3863246"/>
            <a:ext cx="3180347" cy="281758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9D5AA7F-CBC4-4E98-9659-20D0778DB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279" y="3863245"/>
            <a:ext cx="3517819" cy="2817589"/>
          </a:xfrm>
          <a:prstGeom prst="rect">
            <a:avLst/>
          </a:prstGeom>
        </p:spPr>
      </p:pic>
    </p:spTree>
    <p:extLst>
      <p:ext uri="{BB962C8B-B14F-4D97-AF65-F5344CB8AC3E}">
        <p14:creationId xmlns:p14="http://schemas.microsoft.com/office/powerpoint/2010/main" val="979032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416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Open Sans</vt:lpstr>
      <vt:lpstr>Office Theme</vt:lpstr>
      <vt:lpstr>Northhwind Database Statistical Analysis</vt:lpstr>
      <vt:lpstr>Data</vt:lpstr>
      <vt:lpstr>Questions</vt:lpstr>
      <vt:lpstr>Q1</vt:lpstr>
      <vt:lpstr>Q1 - Conclusions</vt:lpstr>
      <vt:lpstr>Q2</vt:lpstr>
      <vt:lpstr>Q2-Conclusions</vt:lpstr>
      <vt:lpstr>Q3 and Conclusions</vt:lpstr>
      <vt:lpstr>Q4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Northhwind Database Statistical Analysis</dc:title>
  <dc:creator>Akshay Ghalsasi</dc:creator>
  <cp:lastModifiedBy>Akshay Ghalsasi</cp:lastModifiedBy>
  <cp:revision>5</cp:revision>
  <dcterms:created xsi:type="dcterms:W3CDTF">2020-01-21T20:40:11Z</dcterms:created>
  <dcterms:modified xsi:type="dcterms:W3CDTF">2020-01-21T21:20:36Z</dcterms:modified>
</cp:coreProperties>
</file>